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3.jpeg" ContentType="image/jpeg"/>
  <Override PartName="/ppt/media/image2.png" ContentType="image/png"/>
  <Override PartName="/ppt/media/image4.png" ContentType="image/png"/>
  <Override PartName="/ppt/media/image5.png" ContentType="image/png"/>
  <Override PartName="/ppt/media/image6.gif" ContentType="image/gif"/>
  <Override PartName="/ppt/media/image7.png" ContentType="image/png"/>
  <Override PartName="/ppt/media/image8.png" ContentType="image/png"/>
  <Override PartName="/ppt/media/image9.gif" ContentType="image/gif"/>
  <Override PartName="/ppt/presProps.xml" ContentType="application/vnd.openxmlformats-officedocument.presentationml.presPro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9053F14-DD34-405A-8E0A-5FAB82831BF6}"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FAE0E4C-D68A-4E55-99EF-A8478B56A0FA}"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D8920034-2544-4B60-BF7D-387ABC1311F0}"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1C76E274-0ADA-4B5C-B89F-FAAF3015A17B}"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8897BCE-BA3B-48FD-BA28-09083305A1F4}"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C633C6E-3F34-4DF7-8966-A916E17BB130}"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B3B13C82-A1FF-483B-90B4-062457682894}"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4D841A07-5373-4ED9-AEFD-0A88D39E6B93}"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D675920D-853F-4C81-AC95-654B399624E5}"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7642C9A-AB58-4E95-B6DF-5C4830AC5B8C}"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D6770D0-6EBF-4288-8A02-06240B32D765}"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2FE50B5-6D9E-41FE-899F-B64A8B94BC72}"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5721C5BD-D124-4B40-BC13-160E68218ABC}"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Calibri"/>
              </a:rPr>
              <a:t>Click to edit the outline text format</a:t>
            </a:r>
            <a:endParaRPr b="0" lang="el-GR" sz="2600" spc="-1" strike="noStrike">
              <a:solidFill>
                <a:srgbClr val="ffffff"/>
              </a:solidFill>
              <a:latin typeface="Calibri"/>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Calibri"/>
              </a:rPr>
              <a:t>Second Outline Level</a:t>
            </a:r>
            <a:endParaRPr b="0" lang="el-GR" sz="2100" spc="-1" strike="noStrike">
              <a:solidFill>
                <a:srgbClr val="ffffff"/>
              </a:solidFill>
              <a:latin typeface="Calibri"/>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Calibri"/>
              </a:rPr>
              <a:t>Third Outline Level</a:t>
            </a:r>
            <a:endParaRPr b="0" lang="el-GR" sz="2000" spc="-1" strike="noStrike">
              <a:solidFill>
                <a:srgbClr val="ffffff"/>
              </a:solidFill>
              <a:latin typeface="Calibri"/>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Calibri"/>
              </a:rPr>
              <a:t>Fourth Outline Level</a:t>
            </a:r>
            <a:endParaRPr b="0" lang="el-GR" sz="2000" spc="-1" strike="noStrike">
              <a:solidFill>
                <a:srgbClr val="ffffff"/>
              </a:solidFill>
              <a:latin typeface="Calibri"/>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Calibri"/>
              </a:rPr>
              <a:t>Fifth Outline Level</a:t>
            </a:r>
            <a:endParaRPr b="0" lang="el-GR" sz="2000" spc="-1" strike="noStrike">
              <a:solidFill>
                <a:srgbClr val="ffffff"/>
              </a:solidFill>
              <a:latin typeface="Calibri"/>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Calibri"/>
              </a:rPr>
              <a:t>Sixth Outline Level</a:t>
            </a:r>
            <a:endParaRPr b="0" lang="el-GR" sz="2000" spc="-1" strike="noStrike">
              <a:solidFill>
                <a:srgbClr val="ffffff"/>
              </a:solidFill>
              <a:latin typeface="Calibri"/>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Calibri"/>
              </a:rPr>
              <a:t>Seventh Outline Level</a:t>
            </a:r>
            <a:endParaRPr b="0" lang="el-GR"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Calibri"/>
              </a:rPr>
              <a:t>Kλικ για επεξεργασία των στυλ του υποδείγματος</a:t>
            </a:r>
            <a:endParaRPr b="0" lang="el-GR" sz="2600" spc="-1" strike="noStrike">
              <a:solidFill>
                <a:srgbClr val="000000"/>
              </a:solidFill>
              <a:latin typeface="Calibri"/>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Calibri"/>
              </a:rPr>
              <a:t>Δεύτερου επιπέδου</a:t>
            </a:r>
            <a:endParaRPr b="0" lang="el-GR" sz="2400" spc="-1" strike="noStrike">
              <a:solidFill>
                <a:srgbClr val="000000"/>
              </a:solidFill>
              <a:latin typeface="Calibri"/>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Calibri"/>
              </a:rPr>
              <a:t>Τρίτου επιπέδου</a:t>
            </a:r>
            <a:endParaRPr b="0" lang="el-GR" sz="2100" spc="-1" strike="noStrike">
              <a:solidFill>
                <a:srgbClr val="000000"/>
              </a:solidFill>
              <a:latin typeface="Calibri"/>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Calibri"/>
              </a:rPr>
              <a:t>Τέταρτου επιπέδου</a:t>
            </a:r>
            <a:endParaRPr b="0" lang="el-GR" sz="2000" spc="-1" strike="noStrike">
              <a:solidFill>
                <a:srgbClr val="000000"/>
              </a:solidFill>
              <a:latin typeface="Calibri"/>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Calibri"/>
              </a:rPr>
              <a:t>Πέμπτου επιπέδου</a:t>
            </a:r>
            <a:endParaRPr b="0" lang="el-GR" sz="2000" spc="-1" strike="noStrike">
              <a:solidFill>
                <a:srgbClr val="000000"/>
              </a:solidFill>
              <a:latin typeface="Calibri"/>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6.gif"/><Relationship Id="rId2" Type="http://schemas.openxmlformats.org/officeDocument/2006/relationships/image" Target="../media/image7.png"/><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gif"/><Relationship Id="rId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533520" y="1131480"/>
            <a:ext cx="7854480" cy="2376000"/>
          </a:xfrm>
          <a:prstGeom prst="rect">
            <a:avLst/>
          </a:prstGeom>
          <a:noFill/>
          <a:ln w="0">
            <a:noFill/>
          </a:ln>
        </p:spPr>
        <p:txBody>
          <a:bodyPr lIns="0" rIns="18360" tIns="45000" bIns="45000" anchor="t">
            <a:normAutofit fontScale="98000"/>
          </a:bodyPr>
          <a:p>
            <a:pPr indent="0" algn="r">
              <a:lnSpc>
                <a:spcPct val="150000"/>
              </a:lnSpc>
              <a:spcBef>
                <a:spcPts val="799"/>
              </a:spcBef>
              <a:buNone/>
              <a:tabLst>
                <a:tab algn="l" pos="0"/>
              </a:tabLst>
            </a:pPr>
            <a:r>
              <a:rPr b="0" lang="el-GR" sz="4000" spc="-1" strike="noStrike">
                <a:solidFill>
                  <a:srgbClr val="ffffff"/>
                </a:solidFill>
                <a:latin typeface="Calibri"/>
              </a:rPr>
              <a:t>Κεφάλαιο  4</a:t>
            </a:r>
            <a:endParaRPr b="0" lang="en-US" sz="4000" spc="-1" strike="noStrike">
              <a:solidFill>
                <a:srgbClr val="000000"/>
              </a:solidFill>
              <a:latin typeface="Arial"/>
            </a:endParaRPr>
          </a:p>
          <a:p>
            <a:pPr indent="0" algn="ctr">
              <a:lnSpc>
                <a:spcPct val="100000"/>
              </a:lnSpc>
              <a:spcBef>
                <a:spcPts val="799"/>
              </a:spcBef>
              <a:buNone/>
              <a:tabLst>
                <a:tab algn="l" pos="0"/>
              </a:tabLst>
            </a:pPr>
            <a:r>
              <a:rPr b="1" lang="el-GR" sz="4000" spc="-1" strike="noStrike">
                <a:solidFill>
                  <a:schemeClr val="accent5">
                    <a:lumMod val="20000"/>
                    <a:lumOff val="80000"/>
                  </a:schemeClr>
                </a:solidFill>
                <a:latin typeface="Calibri"/>
              </a:rPr>
              <a:t>Βενζινομηχανές</a:t>
            </a:r>
            <a:endParaRPr b="0" lang="en-US" sz="4000" spc="-1" strike="noStrike">
              <a:solidFill>
                <a:srgbClr val="000000"/>
              </a:solidFill>
              <a:latin typeface="Arial"/>
            </a:endParaRPr>
          </a:p>
          <a:p>
            <a:pPr indent="0" algn="ctr">
              <a:lnSpc>
                <a:spcPct val="100000"/>
              </a:lnSpc>
              <a:spcBef>
                <a:spcPts val="799"/>
              </a:spcBef>
              <a:buNone/>
              <a:tabLst>
                <a:tab algn="l" pos="0"/>
              </a:tabLst>
            </a:pPr>
            <a:r>
              <a:rPr b="1" lang="el-GR" sz="4000" spc="-1" strike="noStrike">
                <a:solidFill>
                  <a:schemeClr val="accent5">
                    <a:lumMod val="40000"/>
                    <a:lumOff val="60000"/>
                  </a:schemeClr>
                </a:solidFill>
                <a:latin typeface="Calibri"/>
              </a:rPr>
              <a:t>Κυλινδροκεφαλή</a:t>
            </a:r>
            <a:endParaRPr b="0" lang="en-US" sz="4000" spc="-1" strike="noStrike">
              <a:solidFill>
                <a:srgbClr val="000000"/>
              </a:solidFill>
              <a:latin typeface="Arial"/>
            </a:endParaRPr>
          </a:p>
        </p:txBody>
      </p:sp>
      <p:sp>
        <p:nvSpPr>
          <p:cNvPr id="86" name="3 - TextBox"/>
          <p:cNvSpPr/>
          <p:nvPr/>
        </p:nvSpPr>
        <p:spPr>
          <a:xfrm>
            <a:off x="611640" y="35798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18" name="8 - TextBox"/>
          <p:cNvSpPr/>
          <p:nvPr/>
        </p:nvSpPr>
        <p:spPr>
          <a:xfrm>
            <a:off x="395640" y="1007280"/>
            <a:ext cx="8496720" cy="3381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Calibri"/>
              </a:rPr>
              <a:t>Κύριος κανόνας είναι ότι πρέπει να τηρούνται υποχρεωτικά οι προδιαγραφές και οι οδηγίες του κατασκευαστή.</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l-GR" sz="1800" spc="-1" strike="noStrike">
                <a:solidFill>
                  <a:srgbClr val="000000"/>
                </a:solidFill>
                <a:latin typeface="Calibri"/>
              </a:rPr>
              <a:t>Μία κυλινδροκεφαλή μπορεί να «σφιχτεί» σε ένα ή περισσότερα στάδια, ζεστή ή κρύα. Έτσι, υπάρχουν οδηγίες για το σφίξιμο της κυλινδροκεφαλής, όταν είναι κρύα, με συγκεκριμένη ροπή και στη συνέχεια, σε ορισμένη (νέα) θερμοκρασία, σφίξιμο πάλι με άλλη ροπή.</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Calibri"/>
              </a:rPr>
              <a:t>Η κυλινδροκεφαλή πρέπει να σφίγγεται υποχρεωτικά και στα στάδια συντήρησης (service) που προτείνει ο κατασκευαστής. Συνήθως αυτό γίνεται μια φορά, κατά την πρώτη συντήρηση του αυτοκινήτου. Αν η διαδικασία αυτή γίνει σωστά, αυξάνεται η διάρκεια ζωής του κινητήρα.</a:t>
            </a:r>
            <a:endParaRPr b="0" lang="en-US" sz="1800" spc="-1" strike="noStrike">
              <a:solidFill>
                <a:srgbClr val="000000"/>
              </a:solidFill>
              <a:latin typeface="Arial"/>
            </a:endParaRPr>
          </a:p>
        </p:txBody>
      </p:sp>
      <p:sp>
        <p:nvSpPr>
          <p:cNvPr id="119" name="5 - TextBox"/>
          <p:cNvSpPr/>
          <p:nvPr/>
        </p:nvSpPr>
        <p:spPr>
          <a:xfrm>
            <a:off x="467640" y="483480"/>
            <a:ext cx="518436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Calibri"/>
              </a:rPr>
              <a:t>Σφίξιμο κυλινδροκεφαλής</a:t>
            </a:r>
            <a:endParaRPr b="0" lang="en-US" sz="1800" spc="-1" strike="noStrike">
              <a:solidFill>
                <a:srgbClr val="000000"/>
              </a:solidFill>
              <a:latin typeface="Arial"/>
            </a:endParaRPr>
          </a:p>
        </p:txBody>
      </p:sp>
    </p:spTree>
  </p:cSld>
  <p:transition>
    <p:pull dir="rd"/>
  </p:transition>
  <p:timing>
    <p:tnLst>
      <p:par>
        <p:cTn id="156" dur="indefinite" restart="never" nodeType="tmRoot">
          <p:childTnLst>
            <p:seq>
              <p:cTn id="157" dur="indefinite" nodeType="mainSeq">
                <p:childTnLst>
                  <p:par>
                    <p:cTn id="158" fill="hold">
                      <p:stCondLst>
                        <p:cond delay="indefinite"/>
                      </p:stCondLst>
                      <p:childTnLst>
                        <p:par>
                          <p:cTn id="159" fill="hold">
                            <p:stCondLst>
                              <p:cond delay="0"/>
                            </p:stCondLst>
                            <p:childTnLst>
                              <p:par>
                                <p:cTn id="160" nodeType="clickEffect" fill="hold" presetClass="entr" presetID="2" presetSubtype="4">
                                  <p:stCondLst>
                                    <p:cond delay="0"/>
                                  </p:stCondLst>
                                  <p:childTnLst>
                                    <p:set>
                                      <p:cBhvr>
                                        <p:cTn id="161" dur="1" fill="hold">
                                          <p:stCondLst>
                                            <p:cond delay="0"/>
                                          </p:stCondLst>
                                        </p:cTn>
                                        <p:tgtEl>
                                          <p:spTgt spid="118">
                                            <p:txEl>
                                              <p:pRg st="0" end="0"/>
                                            </p:txEl>
                                          </p:spTgt>
                                        </p:tgtEl>
                                        <p:attrNameLst>
                                          <p:attrName>style.visibility</p:attrName>
                                        </p:attrNameLst>
                                      </p:cBhvr>
                                      <p:to>
                                        <p:strVal val="visible"/>
                                      </p:to>
                                    </p:set>
                                    <p:anim calcmode="lin" valueType="num">
                                      <p:cBhvr additive="repl">
                                        <p:cTn id="162"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additive="repl">
                                        <p:cTn id="163" dur="500" fill="hold"/>
                                        <p:tgtEl>
                                          <p:spTgt spid="1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nodeType="clickEffect" fill="hold" presetClass="entr" presetID="2" presetSubtype="4">
                                  <p:stCondLst>
                                    <p:cond delay="0"/>
                                  </p:stCondLst>
                                  <p:childTnLst>
                                    <p:set>
                                      <p:cBhvr>
                                        <p:cTn id="167" dur="1" fill="hold">
                                          <p:stCondLst>
                                            <p:cond delay="0"/>
                                          </p:stCondLst>
                                        </p:cTn>
                                        <p:tgtEl>
                                          <p:spTgt spid="118">
                                            <p:txEl>
                                              <p:pRg st="2" end="2"/>
                                            </p:txEl>
                                          </p:spTgt>
                                        </p:tgtEl>
                                        <p:attrNameLst>
                                          <p:attrName>style.visibility</p:attrName>
                                        </p:attrNameLst>
                                      </p:cBhvr>
                                      <p:to>
                                        <p:strVal val="visible"/>
                                      </p:to>
                                    </p:set>
                                    <p:anim calcmode="lin" valueType="num">
                                      <p:cBhvr additive="repl">
                                        <p:cTn id="168"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additive="repl">
                                        <p:cTn id="169" dur="500" fill="hold"/>
                                        <p:tgtEl>
                                          <p:spTgt spid="1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nodeType="clickEffect" fill="hold" presetClass="entr" presetID="2" presetSubtype="4">
                                  <p:stCondLst>
                                    <p:cond delay="0"/>
                                  </p:stCondLst>
                                  <p:childTnLst>
                                    <p:set>
                                      <p:cBhvr>
                                        <p:cTn id="173" dur="1" fill="hold">
                                          <p:stCondLst>
                                            <p:cond delay="0"/>
                                          </p:stCondLst>
                                        </p:cTn>
                                        <p:tgtEl>
                                          <p:spTgt spid="118">
                                            <p:txEl>
                                              <p:pRg st="4" end="4"/>
                                            </p:txEl>
                                          </p:spTgt>
                                        </p:tgtEl>
                                        <p:attrNameLst>
                                          <p:attrName>style.visibility</p:attrName>
                                        </p:attrNameLst>
                                      </p:cBhvr>
                                      <p:to>
                                        <p:strVal val="visible"/>
                                      </p:to>
                                    </p:set>
                                    <p:anim calcmode="lin" valueType="num">
                                      <p:cBhvr additive="repl">
                                        <p:cTn id="174"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additive="repl">
                                        <p:cTn id="175" dur="500" fill="hold"/>
                                        <p:tgtEl>
                                          <p:spTgt spid="1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21" name="8 - TextBox"/>
          <p:cNvSpPr/>
          <p:nvPr/>
        </p:nvSpPr>
        <p:spPr>
          <a:xfrm>
            <a:off x="395640" y="866880"/>
            <a:ext cx="8496720" cy="97308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spcBef>
                <a:spcPts val="1199"/>
              </a:spcBef>
              <a:spcAft>
                <a:spcPts val="1199"/>
              </a:spcAft>
            </a:pPr>
            <a:endParaRPr b="0" lang="en-US" sz="100" spc="-1" strike="noStrike">
              <a:solidFill>
                <a:srgbClr val="000000"/>
              </a:solidFill>
              <a:latin typeface="Arial"/>
            </a:endParaRPr>
          </a:p>
          <a:p>
            <a:pPr algn="ctr">
              <a:lnSpc>
                <a:spcPct val="100000"/>
              </a:lnSpc>
            </a:pPr>
            <a:r>
              <a:rPr b="0" lang="el-GR" sz="1800" spc="-1" strike="noStrike">
                <a:solidFill>
                  <a:schemeClr val="lt1"/>
                </a:solidFill>
                <a:latin typeface="Calibri"/>
              </a:rPr>
              <a:t>Το σφίξιμο της κυλινδροκεφαλής, μπορεί να γίνει είτε χιαστί, είτε κυκλικά,          ξεκινώντας και στις δύο περιπτώσεις από το κέντρο προς τα έξω. </a:t>
            </a:r>
            <a:endParaRPr b="0" lang="en-US" sz="1800" spc="-1" strike="noStrike">
              <a:solidFill>
                <a:srgbClr val="000000"/>
              </a:solidFill>
              <a:latin typeface="Arial"/>
            </a:endParaRPr>
          </a:p>
          <a:p>
            <a:pPr algn="ctr">
              <a:lnSpc>
                <a:spcPct val="100000"/>
              </a:lnSpc>
              <a:spcBef>
                <a:spcPts val="1199"/>
              </a:spcBef>
              <a:spcAft>
                <a:spcPts val="1199"/>
              </a:spcAft>
            </a:pPr>
            <a:endParaRPr b="0" lang="en-US" sz="100" spc="-1" strike="noStrike">
              <a:solidFill>
                <a:srgbClr val="000000"/>
              </a:solidFill>
              <a:latin typeface="Arial"/>
            </a:endParaRPr>
          </a:p>
        </p:txBody>
      </p:sp>
      <p:sp>
        <p:nvSpPr>
          <p:cNvPr id="122" name="5 - TextBox"/>
          <p:cNvSpPr/>
          <p:nvPr/>
        </p:nvSpPr>
        <p:spPr>
          <a:xfrm>
            <a:off x="467640" y="483480"/>
            <a:ext cx="518436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Calibri"/>
              </a:rPr>
              <a:t>Σφίξιμο κυλινδροκεφαλής</a:t>
            </a:r>
            <a:endParaRPr b="0" lang="en-US" sz="1800" spc="-1" strike="noStrike">
              <a:solidFill>
                <a:srgbClr val="000000"/>
              </a:solidFill>
              <a:latin typeface="Arial"/>
            </a:endParaRPr>
          </a:p>
        </p:txBody>
      </p:sp>
      <p:pic>
        <p:nvPicPr>
          <p:cNvPr id="123" name="Picture 2" descr="http://petrila.org/repair/2/406d9/images/b/b1dk00ic.gif"/>
          <p:cNvPicPr/>
          <p:nvPr/>
        </p:nvPicPr>
        <p:blipFill>
          <a:blip r:embed="rId1"/>
          <a:stretch/>
        </p:blipFill>
        <p:spPr>
          <a:xfrm>
            <a:off x="4788000" y="2211840"/>
            <a:ext cx="3601800" cy="2398320"/>
          </a:xfrm>
          <a:prstGeom prst="rect">
            <a:avLst/>
          </a:prstGeom>
          <a:ln w="0">
            <a:noFill/>
          </a:ln>
        </p:spPr>
      </p:pic>
      <p:pic>
        <p:nvPicPr>
          <p:cNvPr id="124" name="Picture 4" descr="T3D11B24"/>
          <p:cNvPicPr/>
          <p:nvPr/>
        </p:nvPicPr>
        <p:blipFill>
          <a:blip r:embed="rId2"/>
          <a:stretch/>
        </p:blipFill>
        <p:spPr>
          <a:xfrm>
            <a:off x="683640" y="2211840"/>
            <a:ext cx="3639600" cy="2376000"/>
          </a:xfrm>
          <a:prstGeom prst="rect">
            <a:avLst/>
          </a:prstGeom>
          <a:ln w="0">
            <a:noFill/>
          </a:ln>
        </p:spPr>
      </p:pic>
    </p:spTree>
  </p:cSld>
  <p:transition>
    <p:pull dir="rd"/>
  </p:transition>
  <p:timing>
    <p:tnLst>
      <p:par>
        <p:cTn id="176" dur="indefinite" restart="never" nodeType="tmRoot">
          <p:childTnLst>
            <p:seq>
              <p:cTn id="177" dur="indefinite" nodeType="mainSeq">
                <p:childTnLst>
                  <p:par>
                    <p:cTn id="178" fill="hold">
                      <p:stCondLst>
                        <p:cond delay="indefinite"/>
                      </p:stCondLst>
                      <p:childTnLst>
                        <p:par>
                          <p:cTn id="179" fill="hold">
                            <p:stCondLst>
                              <p:cond delay="0"/>
                            </p:stCondLst>
                            <p:childTnLst>
                              <p:par>
                                <p:cTn id="180" nodeType="clickEffect" fill="hold" presetClass="entr" presetID="4" presetSubtype="16">
                                  <p:stCondLst>
                                    <p:cond delay="0"/>
                                  </p:stCondLst>
                                  <p:childTnLst>
                                    <p:set>
                                      <p:cBhvr>
                                        <p:cTn id="181" dur="1" fill="hold">
                                          <p:stCondLst>
                                            <p:cond delay="0"/>
                                          </p:stCondLst>
                                        </p:cTn>
                                        <p:tgtEl>
                                          <p:spTgt spid="121"/>
                                        </p:tgtEl>
                                        <p:attrNameLst>
                                          <p:attrName>style.visibility</p:attrName>
                                        </p:attrNameLst>
                                      </p:cBhvr>
                                      <p:to>
                                        <p:strVal val="visible"/>
                                      </p:to>
                                    </p:set>
                                    <p:animEffect filter="box(in)" transition="in">
                                      <p:cBhvr additive="repl">
                                        <p:cTn id="182" dur="500"/>
                                        <p:tgtEl>
                                          <p:spTgt spid="121"/>
                                        </p:tgtEl>
                                      </p:cBhvr>
                                    </p:animEffect>
                                  </p:childTnLst>
                                </p:cTn>
                              </p:par>
                            </p:childTnLst>
                          </p:cTn>
                        </p:par>
                      </p:childTnLst>
                    </p:cTn>
                  </p:par>
                  <p:par>
                    <p:cTn id="183" fill="hold">
                      <p:stCondLst>
                        <p:cond delay="indefinite"/>
                      </p:stCondLst>
                      <p:childTnLst>
                        <p:par>
                          <p:cTn id="184" fill="hold">
                            <p:stCondLst>
                              <p:cond delay="0"/>
                            </p:stCondLst>
                            <p:childTnLst>
                              <p:par>
                                <p:cTn id="185" nodeType="clickEffect" fill="hold" presetClass="entr" presetID="5" presetSubtype="10">
                                  <p:stCondLst>
                                    <p:cond delay="0"/>
                                  </p:stCondLst>
                                  <p:childTnLst>
                                    <p:set>
                                      <p:cBhvr>
                                        <p:cTn id="186" dur="1" fill="hold">
                                          <p:stCondLst>
                                            <p:cond delay="0"/>
                                          </p:stCondLst>
                                        </p:cTn>
                                        <p:tgtEl>
                                          <p:spTgt spid="124"/>
                                        </p:tgtEl>
                                        <p:attrNameLst>
                                          <p:attrName>style.visibility</p:attrName>
                                        </p:attrNameLst>
                                      </p:cBhvr>
                                      <p:to>
                                        <p:strVal val="visible"/>
                                      </p:to>
                                    </p:set>
                                    <p:animEffect filter="checkerboard(across)" transition="in">
                                      <p:cBhvr additive="repl">
                                        <p:cTn id="187" dur="500"/>
                                        <p:tgtEl>
                                          <p:spTgt spid="124"/>
                                        </p:tgtEl>
                                      </p:cBhvr>
                                    </p:animEffect>
                                  </p:childTnLst>
                                </p:cTn>
                              </p:par>
                              <p:par>
                                <p:cTn id="188" nodeType="withEffect" fill="hold" presetClass="entr" presetID="5" presetSubtype="10">
                                  <p:stCondLst>
                                    <p:cond delay="1000"/>
                                  </p:stCondLst>
                                  <p:childTnLst>
                                    <p:set>
                                      <p:cBhvr>
                                        <p:cTn id="189" dur="1" fill="hold">
                                          <p:stCondLst>
                                            <p:cond delay="0"/>
                                          </p:stCondLst>
                                        </p:cTn>
                                        <p:tgtEl>
                                          <p:spTgt spid="123"/>
                                        </p:tgtEl>
                                        <p:attrNameLst>
                                          <p:attrName>style.visibility</p:attrName>
                                        </p:attrNameLst>
                                      </p:cBhvr>
                                      <p:to>
                                        <p:strVal val="visible"/>
                                      </p:to>
                                    </p:set>
                                    <p:animEffect filter="checkerboard(across)" transition="in">
                                      <p:cBhvr additive="repl">
                                        <p:cTn id="190" dur="500"/>
                                        <p:tgtEl>
                                          <p:spTgt spid="1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26" name="8 - TextBox"/>
          <p:cNvSpPr/>
          <p:nvPr/>
        </p:nvSpPr>
        <p:spPr>
          <a:xfrm>
            <a:off x="395640" y="866880"/>
            <a:ext cx="8496720" cy="973080"/>
          </a:xfrm>
          <a:prstGeom prst="rect">
            <a:avLst/>
          </a:prstGeom>
          <a:gradFill rotWithShape="0">
            <a:gsLst>
              <a:gs pos="0">
                <a:srgbClr val="008890"/>
              </a:gs>
              <a:gs pos="100000">
                <a:srgbClr val="b0f3f8"/>
              </a:gs>
            </a:gsLst>
            <a:path path="circle">
              <a:fillToRect l="50000" t="100000" r="50000" b="0"/>
            </a:path>
          </a:gradFill>
          <a:ln>
            <a:solidFill>
              <a:srgbClr val="069ba2"/>
            </a:solidFill>
            <a:round/>
          </a:ln>
          <a:effectLst>
            <a:outerShdw algn="ctr" blurRad="57240" dir="5400000" dist="38160" rotWithShape="0">
              <a:schemeClr val="phClr">
                <a:shade val="9000"/>
                <a:satMod val="105000"/>
                <a:alpha val="48000"/>
              </a:schemeClr>
            </a:outerShdw>
          </a:effectLst>
        </p:spPr>
        <p:style>
          <a:lnRef idx="1">
            <a:schemeClr val="accent3"/>
          </a:lnRef>
          <a:fillRef idx="3">
            <a:schemeClr val="accent3"/>
          </a:fillRef>
          <a:effectRef idx="2">
            <a:schemeClr val="accent3"/>
          </a:effectRef>
          <a:fontRef idx="minor"/>
        </p:style>
        <p:txBody>
          <a:bodyPr lIns="90000" rIns="90000" tIns="45000" bIns="45000" anchor="t">
            <a:spAutoFit/>
          </a:bodyPr>
          <a:p>
            <a:pPr algn="ctr">
              <a:lnSpc>
                <a:spcPct val="100000"/>
              </a:lnSpc>
              <a:spcBef>
                <a:spcPts val="1199"/>
              </a:spcBef>
              <a:spcAft>
                <a:spcPts val="1199"/>
              </a:spcAft>
            </a:pPr>
            <a:endParaRPr b="0" lang="en-US" sz="100" spc="-1" strike="noStrike">
              <a:solidFill>
                <a:srgbClr val="000000"/>
              </a:solidFill>
              <a:latin typeface="Arial"/>
            </a:endParaRPr>
          </a:p>
          <a:p>
            <a:pPr algn="ctr">
              <a:lnSpc>
                <a:spcPct val="100000"/>
              </a:lnSpc>
            </a:pPr>
            <a:r>
              <a:rPr b="0" lang="el-GR" sz="1800" spc="-1" strike="noStrike">
                <a:solidFill>
                  <a:srgbClr val="000000"/>
                </a:solidFill>
                <a:latin typeface="Calibri"/>
              </a:rPr>
              <a:t>Το λύσιμο της κυλινδροκεφαλής, μπορεί να γίνει είτε χιαστί, είτε κυκλικά,          ξεκινώντας και στις δύο περιπτώσεις από έξω προς το κέντρο. </a:t>
            </a:r>
            <a:endParaRPr b="0" lang="en-US" sz="1800" spc="-1" strike="noStrike">
              <a:solidFill>
                <a:srgbClr val="000000"/>
              </a:solidFill>
              <a:latin typeface="Arial"/>
            </a:endParaRPr>
          </a:p>
          <a:p>
            <a:pPr algn="ctr">
              <a:lnSpc>
                <a:spcPct val="100000"/>
              </a:lnSpc>
              <a:spcBef>
                <a:spcPts val="1199"/>
              </a:spcBef>
              <a:spcAft>
                <a:spcPts val="1199"/>
              </a:spcAft>
            </a:pPr>
            <a:endParaRPr b="0" lang="en-US" sz="100" spc="-1" strike="noStrike">
              <a:solidFill>
                <a:srgbClr val="000000"/>
              </a:solidFill>
              <a:latin typeface="Arial"/>
            </a:endParaRPr>
          </a:p>
        </p:txBody>
      </p:sp>
      <p:sp>
        <p:nvSpPr>
          <p:cNvPr id="127" name="5 - TextBox"/>
          <p:cNvSpPr/>
          <p:nvPr/>
        </p:nvSpPr>
        <p:spPr>
          <a:xfrm>
            <a:off x="467640" y="483480"/>
            <a:ext cx="518436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Calibri"/>
              </a:rPr>
              <a:t>Λύσιμο κυλινδροκεφαλής</a:t>
            </a:r>
            <a:endParaRPr b="0" lang="en-US" sz="1800" spc="-1" strike="noStrike">
              <a:solidFill>
                <a:srgbClr val="000000"/>
              </a:solidFill>
              <a:latin typeface="Arial"/>
            </a:endParaRPr>
          </a:p>
        </p:txBody>
      </p:sp>
      <p:pic>
        <p:nvPicPr>
          <p:cNvPr id="128" name="Picture 2" descr="T3D11B21"/>
          <p:cNvPicPr/>
          <p:nvPr/>
        </p:nvPicPr>
        <p:blipFill>
          <a:blip r:embed="rId1"/>
          <a:stretch/>
        </p:blipFill>
        <p:spPr>
          <a:xfrm>
            <a:off x="683640" y="2211840"/>
            <a:ext cx="3642840" cy="2378160"/>
          </a:xfrm>
          <a:prstGeom prst="rect">
            <a:avLst/>
          </a:prstGeom>
          <a:ln w="0">
            <a:noFill/>
          </a:ln>
        </p:spPr>
      </p:pic>
      <p:pic>
        <p:nvPicPr>
          <p:cNvPr id="129" name="Picture 4" descr="http://petrila.org/repair/2/406d9/images/b/b1dk0bvc.gif"/>
          <p:cNvPicPr/>
          <p:nvPr/>
        </p:nvPicPr>
        <p:blipFill>
          <a:blip r:embed="rId2"/>
          <a:srcRect l="0" t="8012" r="7141" b="6507"/>
          <a:stretch/>
        </p:blipFill>
        <p:spPr>
          <a:xfrm>
            <a:off x="5260680" y="2139840"/>
            <a:ext cx="3055320" cy="2507040"/>
          </a:xfrm>
          <a:prstGeom prst="rect">
            <a:avLst/>
          </a:prstGeom>
          <a:ln w="0">
            <a:noFill/>
          </a:ln>
        </p:spPr>
      </p:pic>
    </p:spTree>
  </p:cSld>
  <p:transition>
    <p:pull dir="rd"/>
  </p:transition>
  <p:timing>
    <p:tnLst>
      <p:par>
        <p:cTn id="191" dur="indefinite" restart="never" nodeType="tmRoot">
          <p:childTnLst>
            <p:seq>
              <p:cTn id="192" dur="indefinite" nodeType="mainSeq">
                <p:childTnLst>
                  <p:par>
                    <p:cTn id="193" fill="hold">
                      <p:stCondLst>
                        <p:cond delay="indefinite"/>
                      </p:stCondLst>
                      <p:childTnLst>
                        <p:par>
                          <p:cTn id="194" fill="hold">
                            <p:stCondLst>
                              <p:cond delay="0"/>
                            </p:stCondLst>
                            <p:childTnLst>
                              <p:par>
                                <p:cTn id="195" nodeType="clickEffect" fill="hold" presetClass="entr" presetID="4" presetSubtype="16">
                                  <p:stCondLst>
                                    <p:cond delay="0"/>
                                  </p:stCondLst>
                                  <p:childTnLst>
                                    <p:set>
                                      <p:cBhvr>
                                        <p:cTn id="196" dur="1" fill="hold">
                                          <p:stCondLst>
                                            <p:cond delay="0"/>
                                          </p:stCondLst>
                                        </p:cTn>
                                        <p:tgtEl>
                                          <p:spTgt spid="126"/>
                                        </p:tgtEl>
                                        <p:attrNameLst>
                                          <p:attrName>style.visibility</p:attrName>
                                        </p:attrNameLst>
                                      </p:cBhvr>
                                      <p:to>
                                        <p:strVal val="visible"/>
                                      </p:to>
                                    </p:set>
                                    <p:animEffect filter="box(in)" transition="in">
                                      <p:cBhvr additive="repl">
                                        <p:cTn id="197" dur="500"/>
                                        <p:tgtEl>
                                          <p:spTgt spid="126"/>
                                        </p:tgtEl>
                                      </p:cBhvr>
                                    </p:animEffect>
                                  </p:childTnLst>
                                </p:cTn>
                              </p:par>
                            </p:childTnLst>
                          </p:cTn>
                        </p:par>
                      </p:childTnLst>
                    </p:cTn>
                  </p:par>
                  <p:par>
                    <p:cTn id="198" fill="hold">
                      <p:stCondLst>
                        <p:cond delay="indefinite"/>
                      </p:stCondLst>
                      <p:childTnLst>
                        <p:par>
                          <p:cTn id="199" fill="hold">
                            <p:stCondLst>
                              <p:cond delay="0"/>
                            </p:stCondLst>
                            <p:childTnLst>
                              <p:par>
                                <p:cTn id="200" nodeType="clickEffect" fill="hold" presetClass="entr" presetID="5" presetSubtype="10">
                                  <p:stCondLst>
                                    <p:cond delay="0"/>
                                  </p:stCondLst>
                                  <p:childTnLst>
                                    <p:set>
                                      <p:cBhvr>
                                        <p:cTn id="201" dur="1" fill="hold">
                                          <p:stCondLst>
                                            <p:cond delay="0"/>
                                          </p:stCondLst>
                                        </p:cTn>
                                        <p:tgtEl>
                                          <p:spTgt spid="128"/>
                                        </p:tgtEl>
                                        <p:attrNameLst>
                                          <p:attrName>style.visibility</p:attrName>
                                        </p:attrNameLst>
                                      </p:cBhvr>
                                      <p:to>
                                        <p:strVal val="visible"/>
                                      </p:to>
                                    </p:set>
                                    <p:animEffect filter="checkerboard(across)" transition="in">
                                      <p:cBhvr additive="repl">
                                        <p:cTn id="202" dur="500"/>
                                        <p:tgtEl>
                                          <p:spTgt spid="128"/>
                                        </p:tgtEl>
                                      </p:cBhvr>
                                    </p:animEffect>
                                  </p:childTnLst>
                                </p:cTn>
                              </p:par>
                              <p:par>
                                <p:cTn id="203" nodeType="withEffect" fill="hold" presetClass="entr" presetID="5" presetSubtype="10">
                                  <p:stCondLst>
                                    <p:cond delay="1000"/>
                                  </p:stCondLst>
                                  <p:childTnLst>
                                    <p:set>
                                      <p:cBhvr>
                                        <p:cTn id="204" dur="1" fill="hold">
                                          <p:stCondLst>
                                            <p:cond delay="0"/>
                                          </p:stCondLst>
                                        </p:cTn>
                                        <p:tgtEl>
                                          <p:spTgt spid="129"/>
                                        </p:tgtEl>
                                        <p:attrNameLst>
                                          <p:attrName>style.visibility</p:attrName>
                                        </p:attrNameLst>
                                      </p:cBhvr>
                                      <p:to>
                                        <p:strVal val="visible"/>
                                      </p:to>
                                    </p:set>
                                    <p:animEffect filter="checkerboard(across)" transition="in">
                                      <p:cBhvr additive="repl">
                                        <p:cTn id="205" dur="500"/>
                                        <p:tgtEl>
                                          <p:spTgt spid="1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31"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132"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206" dur="indefinite" restart="never" nodeType="tmRoot">
          <p:childTnLst>
            <p:seq>
              <p:cTn id="207" dur="indefinite" nodeType="mainSeq">
                <p:childTnLst>
                  <p:par>
                    <p:cTn id="208" fill="hold">
                      <p:stCondLst>
                        <p:cond delay="0"/>
                      </p:stCondLst>
                      <p:childTnLst>
                        <p:par>
                          <p:cTn id="209" fill="hold">
                            <p:stCondLst>
                              <p:cond delay="0"/>
                            </p:stCondLst>
                            <p:childTnLst>
                              <p:par>
                                <p:cTn id="210" nodeType="withEffect" fill="hold" presetClass="entr" presetID="29">
                                  <p:stCondLst>
                                    <p:cond delay="0"/>
                                  </p:stCondLst>
                                  <p:childTnLst>
                                    <p:set>
                                      <p:cBhvr>
                                        <p:cTn id="211" dur="1" fill="hold">
                                          <p:stCondLst>
                                            <p:cond delay="0"/>
                                          </p:stCondLst>
                                        </p:cTn>
                                        <p:tgtEl>
                                          <p:spTgt spid="131"/>
                                        </p:tgtEl>
                                        <p:attrNameLst>
                                          <p:attrName>style.visibility</p:attrName>
                                        </p:attrNameLst>
                                      </p:cBhvr>
                                      <p:to>
                                        <p:strVal val="visible"/>
                                      </p:to>
                                    </p:set>
                                    <p:anim calcmode="lin" valueType="num">
                                      <p:cBhvr additive="repl">
                                        <p:cTn id="212" dur="1000" fill="hold"/>
                                        <p:tgtEl>
                                          <p:spTgt spid="131"/>
                                        </p:tgtEl>
                                        <p:attrNameLst>
                                          <p:attrName>ppt_x</p:attrName>
                                        </p:attrNameLst>
                                      </p:cBhvr>
                                      <p:tavLst>
                                        <p:tav tm="0">
                                          <p:val>
                                            <p:strVal val="#ppt_x-.2"/>
                                          </p:val>
                                        </p:tav>
                                        <p:tav tm="100000">
                                          <p:val>
                                            <p:strVal val="#ppt_x"/>
                                          </p:val>
                                        </p:tav>
                                      </p:tavLst>
                                    </p:anim>
                                    <p:anim calcmode="lin" valueType="num">
                                      <p:cBhvr additive="repl">
                                        <p:cTn id="213" dur="1000" fill="hold"/>
                                        <p:tgtEl>
                                          <p:spTgt spid="131"/>
                                        </p:tgtEl>
                                        <p:attrNameLst>
                                          <p:attrName>ppt_y</p:attrName>
                                        </p:attrNameLst>
                                      </p:cBhvr>
                                      <p:tavLst>
                                        <p:tav tm="0">
                                          <p:val>
                                            <p:strVal val="#ppt_y"/>
                                          </p:val>
                                        </p:tav>
                                        <p:tav tm="100000">
                                          <p:val>
                                            <p:strVal val="#ppt_y"/>
                                          </p:val>
                                        </p:tav>
                                      </p:tavLst>
                                    </p:anim>
                                    <p:animEffect filter="wipe(right)" transition="in">
                                      <p:cBhvr additive="repl">
                                        <p:cTn id="214" dur="1000"/>
                                        <p:tgtEl>
                                          <p:spTgt spid="131"/>
                                        </p:tgtEl>
                                      </p:cBhvr>
                                    </p:animEffect>
                                  </p:childTnLst>
                                </p:cTn>
                              </p:par>
                              <p:par>
                                <p:cTn id="215" nodeType="withEffect" fill="hold" presetClass="entr" presetID="26">
                                  <p:stCondLst>
                                    <p:cond delay="0"/>
                                  </p:stCondLst>
                                  <p:childTnLst>
                                    <p:set>
                                      <p:cBhvr>
                                        <p:cTn id="216" dur="1" fill="hold">
                                          <p:stCondLst>
                                            <p:cond delay="0"/>
                                          </p:stCondLst>
                                        </p:cTn>
                                        <p:tgtEl>
                                          <p:spTgt spid="132"/>
                                        </p:tgtEl>
                                        <p:attrNameLst>
                                          <p:attrName>style.visibility</p:attrName>
                                        </p:attrNameLst>
                                      </p:cBhvr>
                                      <p:to>
                                        <p:strVal val="visible"/>
                                      </p:to>
                                    </p:set>
                                    <p:animEffect filter="wipe(down)" transition="in">
                                      <p:cBhvr additive="repl">
                                        <p:cTn id="217" dur="580">
                                          <p:stCondLst>
                                            <p:cond delay="0"/>
                                          </p:stCondLst>
                                        </p:cTn>
                                        <p:tgtEl>
                                          <p:spTgt spid="132"/>
                                        </p:tgtEl>
                                      </p:cBhvr>
                                    </p:animEffect>
                                    <p:anim calcmode="lin" valueType="num">
                                      <p:cBhvr additive="repl">
                                        <p:cTn id="218" dur="1822">
                                          <p:stCondLst>
                                            <p:cond delay="0"/>
                                          </p:stCondLst>
                                        </p:cTn>
                                        <p:tgtEl>
                                          <p:spTgt spid="132"/>
                                        </p:tgtEl>
                                        <p:attrNameLst>
                                          <p:attrName>ppt_x</p:attrName>
                                        </p:attrNameLst>
                                      </p:cBhvr>
                                      <p:tavLst>
                                        <p:tav tm="0">
                                          <p:val>
                                            <p:strVal val="#ppt_x-0.25"/>
                                          </p:val>
                                        </p:tav>
                                        <p:tav tm="100000">
                                          <p:val>
                                            <p:strVal val="#ppt_x"/>
                                          </p:val>
                                        </p:tav>
                                      </p:tavLst>
                                    </p:anim>
                                    <p:anim calcmode="lin" valueType="num">
                                      <p:cBhvr additive="repl">
                                        <p:cTn id="219" dur="664">
                                          <p:stCondLst>
                                            <p:cond delay="0"/>
                                          </p:stCondLst>
                                        </p:cTn>
                                        <p:tgtEl>
                                          <p:spTgt spid="132"/>
                                        </p:tgtEl>
                                        <p:attrNameLst>
                                          <p:attrName>ppt_y</p:attrName>
                                        </p:attrNameLst>
                                      </p:cBhvr>
                                      <p:tavLst>
                                        <p:tav fmla="y-sin(pi*$)/3" tm="0">
                                          <p:val>
                                            <p:fltVal val="0.5"/>
                                          </p:val>
                                        </p:tav>
                                        <p:tav fmla="y-sin(pi*$)/3" tm="100000">
                                          <p:val>
                                            <p:fltVal val="1"/>
                                          </p:val>
                                        </p:tav>
                                      </p:tavLst>
                                    </p:anim>
                                    <p:anim calcmode="lin" valueType="num">
                                      <p:cBhvr additive="repl">
                                        <p:cTn id="220" dur="664">
                                          <p:stCondLst>
                                            <p:cond delay="664"/>
                                          </p:stCondLst>
                                        </p:cTn>
                                        <p:tgtEl>
                                          <p:spTgt spid="132"/>
                                        </p:tgtEl>
                                        <p:attrNameLst>
                                          <p:attrName>ppt_y</p:attrName>
                                        </p:attrNameLst>
                                      </p:cBhvr>
                                      <p:tavLst>
                                        <p:tav fmla="y-sin(pi*$)/9" tm="0">
                                          <p:val>
                                            <p:fltVal val="0"/>
                                          </p:val>
                                        </p:tav>
                                        <p:tav fmla="y-sin(pi*$)/9" tm="100000">
                                          <p:val>
                                            <p:fltVal val="1"/>
                                          </p:val>
                                        </p:tav>
                                      </p:tavLst>
                                    </p:anim>
                                    <p:anim calcmode="lin" valueType="num">
                                      <p:cBhvr additive="repl">
                                        <p:cTn id="221" dur="332">
                                          <p:stCondLst>
                                            <p:cond delay="1324"/>
                                          </p:stCondLst>
                                        </p:cTn>
                                        <p:tgtEl>
                                          <p:spTgt spid="132"/>
                                        </p:tgtEl>
                                        <p:attrNameLst>
                                          <p:attrName>ppt_y</p:attrName>
                                        </p:attrNameLst>
                                      </p:cBhvr>
                                      <p:tavLst>
                                        <p:tav fmla="y-sin(pi*$)/27" tm="0">
                                          <p:val>
                                            <p:fltVal val="0"/>
                                          </p:val>
                                        </p:tav>
                                        <p:tav fmla="y-sin(pi*$)/27" tm="100000">
                                          <p:val>
                                            <p:fltVal val="1"/>
                                          </p:val>
                                        </p:tav>
                                      </p:tavLst>
                                    </p:anim>
                                    <p:anim calcmode="lin" valueType="num">
                                      <p:cBhvr additive="repl">
                                        <p:cTn id="222" dur="164">
                                          <p:stCondLst>
                                            <p:cond delay="1656"/>
                                          </p:stCondLst>
                                        </p:cTn>
                                        <p:tgtEl>
                                          <p:spTgt spid="132"/>
                                        </p:tgtEl>
                                        <p:attrNameLst>
                                          <p:attrName>ppt_y</p:attrName>
                                        </p:attrNameLst>
                                      </p:cBhvr>
                                      <p:tavLst>
                                        <p:tav fmla="y-sin(pi*$)/81" tm="0">
                                          <p:val>
                                            <p:fltVal val="0"/>
                                          </p:val>
                                        </p:tav>
                                        <p:tav fmla="y-sin(pi*$)/81" tm="100000">
                                          <p:val>
                                            <p:fltVal val="1"/>
                                          </p:val>
                                        </p:tav>
                                      </p:tavLst>
                                    </p:anim>
                                    <p:animScale>
                                      <p:cBhvr>
                                        <p:cTn id="223" dur="26" fill="hold">
                                          <p:stCondLst>
                                            <p:cond delay="650"/>
                                          </p:stCondLst>
                                        </p:cTn>
                                        <p:tgtEl>
                                          <p:spTgt spid="132"/>
                                        </p:tgtEl>
                                      </p:cBhvr>
                                      <p:to x="100000" y="60000"/>
                                    </p:animScale>
                                    <p:animScale>
                                      <p:cBhvr>
                                        <p:cTn id="224" dur="166" fill="hold">
                                          <p:stCondLst>
                                            <p:cond delay="676"/>
                                          </p:stCondLst>
                                        </p:cTn>
                                        <p:tgtEl>
                                          <p:spTgt spid="132"/>
                                        </p:tgtEl>
                                      </p:cBhvr>
                                      <p:to x="100000" y="100000"/>
                                    </p:animScale>
                                    <p:animScale>
                                      <p:cBhvr>
                                        <p:cTn id="225" dur="26" fill="hold">
                                          <p:stCondLst>
                                            <p:cond delay="1312"/>
                                          </p:stCondLst>
                                        </p:cTn>
                                        <p:tgtEl>
                                          <p:spTgt spid="132"/>
                                        </p:tgtEl>
                                      </p:cBhvr>
                                      <p:to x="100000" y="80000"/>
                                    </p:animScale>
                                    <p:animScale>
                                      <p:cBhvr>
                                        <p:cTn id="226" dur="166" fill="hold">
                                          <p:stCondLst>
                                            <p:cond delay="1338"/>
                                          </p:stCondLst>
                                        </p:cTn>
                                        <p:tgtEl>
                                          <p:spTgt spid="132"/>
                                        </p:tgtEl>
                                      </p:cBhvr>
                                      <p:to x="100000" y="100000"/>
                                    </p:animScale>
                                    <p:animScale>
                                      <p:cBhvr>
                                        <p:cTn id="227" dur="26" fill="hold">
                                          <p:stCondLst>
                                            <p:cond delay="1642"/>
                                          </p:stCondLst>
                                        </p:cTn>
                                        <p:tgtEl>
                                          <p:spTgt spid="132"/>
                                        </p:tgtEl>
                                      </p:cBhvr>
                                      <p:to x="100000" y="90000"/>
                                    </p:animScale>
                                    <p:animScale>
                                      <p:cBhvr>
                                        <p:cTn id="228" dur="166" fill="hold">
                                          <p:stCondLst>
                                            <p:cond delay="1668"/>
                                          </p:stCondLst>
                                        </p:cTn>
                                        <p:tgtEl>
                                          <p:spTgt spid="132"/>
                                        </p:tgtEl>
                                      </p:cBhvr>
                                      <p:to x="100000" y="100000"/>
                                    </p:animScale>
                                    <p:animScale>
                                      <p:cBhvr>
                                        <p:cTn id="229" dur="26" fill="hold">
                                          <p:stCondLst>
                                            <p:cond delay="1808"/>
                                          </p:stCondLst>
                                        </p:cTn>
                                        <p:tgtEl>
                                          <p:spTgt spid="132"/>
                                        </p:tgtEl>
                                      </p:cBhvr>
                                      <p:to x="100000" y="95000"/>
                                    </p:animScale>
                                    <p:animScale>
                                      <p:cBhvr>
                                        <p:cTn id="230" dur="166" fill="hold">
                                          <p:stCondLst>
                                            <p:cond delay="1834"/>
                                          </p:stCondLst>
                                        </p:cTn>
                                        <p:tgtEl>
                                          <p:spTgt spid="132"/>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pic>
        <p:nvPicPr>
          <p:cNvPr id="88" name="Picture 2" descr=""/>
          <p:cNvPicPr/>
          <p:nvPr/>
        </p:nvPicPr>
        <p:blipFill>
          <a:blip r:embed="rId1"/>
          <a:stretch/>
        </p:blipFill>
        <p:spPr>
          <a:xfrm>
            <a:off x="611640" y="555480"/>
            <a:ext cx="791640" cy="720000"/>
          </a:xfrm>
          <a:prstGeom prst="rect">
            <a:avLst/>
          </a:prstGeom>
          <a:ln w="9525">
            <a:noFill/>
          </a:ln>
        </p:spPr>
      </p:pic>
      <p:sp>
        <p:nvSpPr>
          <p:cNvPr id="89" name="7 - TextBox"/>
          <p:cNvSpPr/>
          <p:nvPr/>
        </p:nvSpPr>
        <p:spPr>
          <a:xfrm>
            <a:off x="1547640" y="699480"/>
            <a:ext cx="25920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l-GR" sz="1800" spc="-1" strike="noStrike">
                <a:solidFill>
                  <a:srgbClr val="000000"/>
                </a:solidFill>
                <a:latin typeface="Calibri"/>
              </a:rPr>
              <a:t>Διδακτικοί στόχοι</a:t>
            </a:r>
            <a:endParaRPr b="0" lang="en-US" sz="1800" spc="-1" strike="noStrike">
              <a:solidFill>
                <a:srgbClr val="000000"/>
              </a:solidFill>
              <a:latin typeface="Arial"/>
            </a:endParaRPr>
          </a:p>
        </p:txBody>
      </p:sp>
      <p:sp>
        <p:nvSpPr>
          <p:cNvPr id="90" name="8 - TextBox"/>
          <p:cNvSpPr/>
          <p:nvPr/>
        </p:nvSpPr>
        <p:spPr>
          <a:xfrm>
            <a:off x="539640" y="1340280"/>
            <a:ext cx="8280720" cy="25434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Οι μαθητές πρέπει να είναι σε θέση: </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355680" indent="-35568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Να περιγράφουν και να εξηγούν το λειτουργικό σκοπό της κυλινδροκεφαλής και τον τρόπο με τον οποίο αυτή τον επιτελεί.</a:t>
            </a:r>
            <a:endParaRPr b="0" lang="en-US" sz="1800" spc="-1" strike="noStrike">
              <a:solidFill>
                <a:srgbClr val="000000"/>
              </a:solidFill>
              <a:latin typeface="Arial"/>
            </a:endParaRPr>
          </a:p>
          <a:p>
            <a:pPr>
              <a:lnSpc>
                <a:spcPct val="100000"/>
              </a:lnSpc>
              <a:spcBef>
                <a:spcPts val="601"/>
              </a:spcBef>
              <a:spcAft>
                <a:spcPts val="1199"/>
              </a:spcAft>
            </a:pPr>
            <a:endParaRPr b="0" lang="en-US" sz="1800" spc="-1" strike="noStrike">
              <a:solidFill>
                <a:srgbClr val="000000"/>
              </a:solidFill>
              <a:latin typeface="Arial"/>
            </a:endParaRPr>
          </a:p>
          <a:p>
            <a:pPr marL="355680" indent="-35568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Να μπορούν να προσδιορίσουν τη θέση της στη μηχανή και να περιγράφουν τον τρόπο και τα μέσα λυσαρμολόγησής της.</a:t>
            </a:r>
            <a:endParaRPr b="0" lang="en-US" sz="1800" spc="-1" strike="noStrike">
              <a:solidFill>
                <a:srgbClr val="000000"/>
              </a:solidFill>
              <a:latin typeface="Arial"/>
            </a:endParaRPr>
          </a:p>
        </p:txBody>
      </p:sp>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 presetSubtype="2">
                                  <p:stCondLst>
                                    <p:cond delay="0"/>
                                  </p:stCondLst>
                                  <p:childTnLst>
                                    <p:set>
                                      <p:cBhvr>
                                        <p:cTn id="6" dur="1" fill="hold">
                                          <p:stCondLst>
                                            <p:cond delay="0"/>
                                          </p:stCondLst>
                                        </p:cTn>
                                        <p:tgtEl>
                                          <p:spTgt spid="90">
                                            <p:txEl>
                                              <p:pRg st="2" end="2"/>
                                            </p:txEl>
                                          </p:spTgt>
                                        </p:tgtEl>
                                        <p:attrNameLst>
                                          <p:attrName>style.visibility</p:attrName>
                                        </p:attrNameLst>
                                      </p:cBhvr>
                                      <p:to>
                                        <p:strVal val="visible"/>
                                      </p:to>
                                    </p:set>
                                    <p:anim calcmode="lin" valueType="num">
                                      <p:cBhvr additive="repl">
                                        <p:cTn id="7" dur="500" fill="hold"/>
                                        <p:tgtEl>
                                          <p:spTgt spid="90">
                                            <p:txEl>
                                              <p:pRg st="2" end="2"/>
                                            </p:txEl>
                                          </p:spTgt>
                                        </p:tgtEl>
                                        <p:attrNameLst>
                                          <p:attrName>ppt_x</p:attrName>
                                        </p:attrNameLst>
                                      </p:cBhvr>
                                      <p:tavLst>
                                        <p:tav tm="0">
                                          <p:val>
                                            <p:strVal val="1+#ppt_w/2"/>
                                          </p:val>
                                        </p:tav>
                                        <p:tav tm="100000">
                                          <p:val>
                                            <p:strVal val="#ppt_x"/>
                                          </p:val>
                                        </p:tav>
                                      </p:tavLst>
                                    </p:anim>
                                    <p:anim calcmode="lin" valueType="num">
                                      <p:cBhvr additive="repl">
                                        <p:cTn id="8" dur="500" fill="hold"/>
                                        <p:tgtEl>
                                          <p:spTgt spid="9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2" presetSubtype="2">
                                  <p:stCondLst>
                                    <p:cond delay="0"/>
                                  </p:stCondLst>
                                  <p:childTnLst>
                                    <p:set>
                                      <p:cBhvr>
                                        <p:cTn id="12" dur="1" fill="hold">
                                          <p:stCondLst>
                                            <p:cond delay="0"/>
                                          </p:stCondLst>
                                        </p:cTn>
                                        <p:tgtEl>
                                          <p:spTgt spid="90">
                                            <p:txEl>
                                              <p:pRg st="4" end="4"/>
                                            </p:txEl>
                                          </p:spTgt>
                                        </p:tgtEl>
                                        <p:attrNameLst>
                                          <p:attrName>style.visibility</p:attrName>
                                        </p:attrNameLst>
                                      </p:cBhvr>
                                      <p:to>
                                        <p:strVal val="visible"/>
                                      </p:to>
                                    </p:set>
                                    <p:anim calcmode="lin" valueType="num">
                                      <p:cBhvr additive="repl">
                                        <p:cTn id="13" dur="500" fill="hold"/>
                                        <p:tgtEl>
                                          <p:spTgt spid="90">
                                            <p:txEl>
                                              <p:pRg st="4" end="4"/>
                                            </p:txEl>
                                          </p:spTgt>
                                        </p:tgtEl>
                                        <p:attrNameLst>
                                          <p:attrName>ppt_x</p:attrName>
                                        </p:attrNameLst>
                                      </p:cBhvr>
                                      <p:tavLst>
                                        <p:tav tm="0">
                                          <p:val>
                                            <p:strVal val="1+#ppt_w/2"/>
                                          </p:val>
                                        </p:tav>
                                        <p:tav tm="100000">
                                          <p:val>
                                            <p:strVal val="#ppt_x"/>
                                          </p:val>
                                        </p:tav>
                                      </p:tavLst>
                                    </p:anim>
                                    <p:anim calcmode="lin" valueType="num">
                                      <p:cBhvr additive="repl">
                                        <p:cTn id="14" dur="500" fill="hold"/>
                                        <p:tgtEl>
                                          <p:spTgt spid="9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92" name="8 - TextBox"/>
          <p:cNvSpPr/>
          <p:nvPr/>
        </p:nvSpPr>
        <p:spPr>
          <a:xfrm>
            <a:off x="395640" y="699480"/>
            <a:ext cx="8280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Η κυλινδροκεφαλη ή κεφαλή των κυλίνδρων (καπάκι) είναι ένα ολόσωμο μεταλλικό κομμάτι. </a:t>
            </a:r>
            <a:endParaRPr b="0" lang="en-US" sz="1800" spc="-1" strike="noStrike">
              <a:solidFill>
                <a:srgbClr val="000000"/>
              </a:solidFill>
              <a:latin typeface="Arial"/>
            </a:endParaRPr>
          </a:p>
        </p:txBody>
      </p:sp>
      <p:sp>
        <p:nvSpPr>
          <p:cNvPr id="93" name="Picture 2"/>
          <p:cNvSpPr/>
          <p:nvPr/>
        </p:nvSpPr>
        <p:spPr>
          <a:xfrm>
            <a:off x="4572000" y="1563480"/>
            <a:ext cx="3930840" cy="2206800"/>
          </a:xfrm>
          <a:prstGeom prst="roundRect">
            <a:avLst>
              <a:gd name="adj" fmla="val 64"/>
            </a:avLst>
          </a:prstGeom>
          <a:blipFill rotWithShape="0">
            <a:blip r:embed="rId1"/>
            <a:srcRect/>
            <a:stretch/>
          </a:blipFill>
          <a:ln w="0">
            <a:noFill/>
          </a:ln>
          <a:effectLst>
            <a:reflection algn="bl" blurRad="12700" dir="5400000" dist="5000" endPos="28000" rotWithShape="0" stA="38000" sy="-100000"/>
          </a:effectLst>
        </p:spPr>
        <p:style>
          <a:lnRef idx="0"/>
          <a:fillRef idx="0"/>
          <a:effectRef idx="0"/>
          <a:fontRef idx="minor"/>
        </p:style>
        <p:txBody>
          <a:bodyPr lIns="90000" rIns="90000" tIns="45000" bIns="45000" anchor="t">
            <a:noAutofit/>
          </a:bodyPr>
          <a:p>
            <a:endParaRPr b="0" lang="en-US" sz="1800" spc="-1" strike="noStrike">
              <a:solidFill>
                <a:srgbClr val="000000"/>
              </a:solidFill>
              <a:latin typeface="Arial"/>
            </a:endParaRPr>
          </a:p>
        </p:txBody>
      </p:sp>
      <p:sp>
        <p:nvSpPr>
          <p:cNvPr id="94" name="9 - TextBox"/>
          <p:cNvSpPr/>
          <p:nvPr/>
        </p:nvSpPr>
        <p:spPr>
          <a:xfrm>
            <a:off x="467640" y="1707480"/>
            <a:ext cx="3888000" cy="22842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Τοποθετείται στερεά με μπουζόνια (αμφικόχλια) ή βίδες επάνω στο σώμα των κυλίνδρων.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Μεταξύ σώματος και κεφαλής τοποθετείται μια ειδική φλάντζα για να εξασφαλίσει την απαιτούμενη στεγανότητα.</a:t>
            </a:r>
            <a:endParaRPr b="0" lang="en-US" sz="1800" spc="-1" strike="noStrike">
              <a:solidFill>
                <a:srgbClr val="000000"/>
              </a:solidFill>
              <a:latin typeface="Arial"/>
            </a:endParaRPr>
          </a:p>
        </p:txBody>
      </p:sp>
    </p:spTree>
  </p:cSld>
  <p:transition>
    <p:pull dir="rd"/>
  </p:transition>
  <p:timing>
    <p:tnLst>
      <p:par>
        <p:cTn id="15" dur="indefinite" restart="never" nodeType="tmRoot">
          <p:childTnLst>
            <p:seq>
              <p:cTn id="16" dur="indefinite" nodeType="mainSeq">
                <p:childTnLst>
                  <p:par>
                    <p:cTn id="17" fill="hold">
                      <p:stCondLst>
                        <p:cond delay="indefinite"/>
                      </p:stCondLst>
                      <p:childTnLst>
                        <p:par>
                          <p:cTn id="18" fill="hold">
                            <p:stCondLst>
                              <p:cond delay="0"/>
                            </p:stCondLst>
                            <p:childTnLst>
                              <p:par>
                                <p:cTn id="19" nodeType="clickEffect" fill="hold" presetClass="entr" presetID="2" presetSubtype="4">
                                  <p:stCondLst>
                                    <p:cond delay="0"/>
                                  </p:stCondLst>
                                  <p:childTnLst>
                                    <p:set>
                                      <p:cBhvr>
                                        <p:cTn id="20" dur="1" fill="hold">
                                          <p:stCondLst>
                                            <p:cond delay="0"/>
                                          </p:stCondLst>
                                        </p:cTn>
                                        <p:tgtEl>
                                          <p:spTgt spid="94">
                                            <p:txEl>
                                              <p:pRg st="0" end="0"/>
                                            </p:txEl>
                                          </p:spTgt>
                                        </p:tgtEl>
                                        <p:attrNameLst>
                                          <p:attrName>style.visibility</p:attrName>
                                        </p:attrNameLst>
                                      </p:cBhvr>
                                      <p:to>
                                        <p:strVal val="visible"/>
                                      </p:to>
                                    </p:set>
                                    <p:anim calcmode="lin" valueType="num">
                                      <p:cBhvr additive="repl">
                                        <p:cTn id="21" dur="500" fill="hold"/>
                                        <p:tgtEl>
                                          <p:spTgt spid="94">
                                            <p:txEl>
                                              <p:pRg st="0" end="0"/>
                                            </p:txEl>
                                          </p:spTgt>
                                        </p:tgtEl>
                                        <p:attrNameLst>
                                          <p:attrName>ppt_x</p:attrName>
                                        </p:attrNameLst>
                                      </p:cBhvr>
                                      <p:tavLst>
                                        <p:tav tm="0">
                                          <p:val>
                                            <p:strVal val="#ppt_x"/>
                                          </p:val>
                                        </p:tav>
                                        <p:tav tm="100000">
                                          <p:val>
                                            <p:strVal val="#ppt_x"/>
                                          </p:val>
                                        </p:tav>
                                      </p:tavLst>
                                    </p:anim>
                                    <p:anim calcmode="lin" valueType="num">
                                      <p:cBhvr additive="repl">
                                        <p:cTn id="22" dur="500" fill="hold"/>
                                        <p:tgtEl>
                                          <p:spTgt spid="94">
                                            <p:txEl>
                                              <p:pRg st="0" end="0"/>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nodeType="afterEffect" fill="hold" presetClass="entr" presetID="2" presetSubtype="4">
                                  <p:stCondLst>
                                    <p:cond delay="1000"/>
                                  </p:stCondLst>
                                  <p:childTnLst>
                                    <p:set>
                                      <p:cBhvr>
                                        <p:cTn id="25" dur="1" fill="hold">
                                          <p:stCondLst>
                                            <p:cond delay="0"/>
                                          </p:stCondLst>
                                        </p:cTn>
                                        <p:tgtEl>
                                          <p:spTgt spid="94">
                                            <p:txEl>
                                              <p:pRg st="2" end="2"/>
                                            </p:txEl>
                                          </p:spTgt>
                                        </p:tgtEl>
                                        <p:attrNameLst>
                                          <p:attrName>style.visibility</p:attrName>
                                        </p:attrNameLst>
                                      </p:cBhvr>
                                      <p:to>
                                        <p:strVal val="visible"/>
                                      </p:to>
                                    </p:set>
                                    <p:anim calcmode="lin" valueType="num">
                                      <p:cBhvr additive="repl">
                                        <p:cTn id="26" dur="500" fill="hold"/>
                                        <p:tgtEl>
                                          <p:spTgt spid="94">
                                            <p:txEl>
                                              <p:pRg st="2" end="2"/>
                                            </p:txEl>
                                          </p:spTgt>
                                        </p:tgtEl>
                                        <p:attrNameLst>
                                          <p:attrName>ppt_x</p:attrName>
                                        </p:attrNameLst>
                                      </p:cBhvr>
                                      <p:tavLst>
                                        <p:tav tm="0">
                                          <p:val>
                                            <p:strVal val="#ppt_x"/>
                                          </p:val>
                                        </p:tav>
                                        <p:tav tm="100000">
                                          <p:val>
                                            <p:strVal val="#ppt_x"/>
                                          </p:val>
                                        </p:tav>
                                      </p:tavLst>
                                    </p:anim>
                                    <p:anim calcmode="lin" valueType="num">
                                      <p:cBhvr additive="repl">
                                        <p:cTn id="27" dur="500" fill="hold"/>
                                        <p:tgtEl>
                                          <p:spTgt spid="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96" name="8 - TextBox"/>
          <p:cNvSpPr/>
          <p:nvPr/>
        </p:nvSpPr>
        <p:spPr>
          <a:xfrm>
            <a:off x="395640" y="557280"/>
            <a:ext cx="8280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Στην κυλιδροκεφαλή, συνήθως, σχηματίζεται ο θάλαμος καύσης, ενώ υπάρχουν και οι θέσεις για τις βαλβίδες.</a:t>
            </a:r>
            <a:endParaRPr b="0" lang="en-US" sz="1800" spc="-1" strike="noStrike">
              <a:solidFill>
                <a:srgbClr val="000000"/>
              </a:solidFill>
              <a:latin typeface="Arial"/>
            </a:endParaRPr>
          </a:p>
        </p:txBody>
      </p:sp>
      <p:pic>
        <p:nvPicPr>
          <p:cNvPr id="97" name="5 - Εικόνα" descr="1.png"/>
          <p:cNvPicPr/>
          <p:nvPr/>
        </p:nvPicPr>
        <p:blipFill>
          <a:blip r:embed="rId1"/>
          <a:stretch/>
        </p:blipFill>
        <p:spPr>
          <a:xfrm>
            <a:off x="1613160" y="1334160"/>
            <a:ext cx="5766840" cy="3397320"/>
          </a:xfrm>
          <a:prstGeom prst="rect">
            <a:avLst/>
          </a:prstGeom>
          <a:ln w="0">
            <a:noFill/>
          </a:ln>
        </p:spPr>
      </p:pic>
      <p:sp>
        <p:nvSpPr>
          <p:cNvPr id="98" name="6 - TextBox"/>
          <p:cNvSpPr/>
          <p:nvPr/>
        </p:nvSpPr>
        <p:spPr>
          <a:xfrm>
            <a:off x="539640" y="4511520"/>
            <a:ext cx="4536000" cy="2876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300" spc="-1" strike="noStrike">
                <a:solidFill>
                  <a:srgbClr val="000000"/>
                </a:solidFill>
                <a:latin typeface="Calibri"/>
              </a:rPr>
              <a:t>Τυπική κυλινδροκεφαλη 6-κύλινδρου κινητήρα.</a:t>
            </a:r>
            <a:endParaRPr b="0" lang="en-US" sz="1300" spc="-1" strike="noStrike">
              <a:solidFill>
                <a:srgbClr val="000000"/>
              </a:solidFill>
              <a:latin typeface="Arial"/>
            </a:endParaRPr>
          </a:p>
        </p:txBody>
      </p:sp>
    </p:spTree>
  </p:cSld>
  <p:transition>
    <p:pull dir="rd"/>
  </p:transition>
  <p:timing>
    <p:tnLst>
      <p:par>
        <p:cTn id="28" dur="indefinite" restart="never" nodeType="tmRoot">
          <p:childTnLst>
            <p:seq>
              <p:cTn id="29" dur="indefinite" nodeType="mainSeq">
                <p:childTnLst>
                  <p:par>
                    <p:cTn id="30" fill="hold">
                      <p:stCondLst>
                        <p:cond delay="0"/>
                      </p:stCondLst>
                      <p:childTnLst>
                        <p:par>
                          <p:cTn id="31" fill="hold">
                            <p:stCondLst>
                              <p:cond delay="0"/>
                            </p:stCondLst>
                            <p:childTnLst>
                              <p:par>
                                <p:cTn id="32" nodeType="afterEffect" fill="hold" presetClass="entr" presetID="29">
                                  <p:stCondLst>
                                    <p:cond delay="1000"/>
                                  </p:stCondLst>
                                  <p:childTnLst>
                                    <p:set>
                                      <p:cBhvr>
                                        <p:cTn id="33" dur="1" fill="hold">
                                          <p:stCondLst>
                                            <p:cond delay="0"/>
                                          </p:stCondLst>
                                        </p:cTn>
                                        <p:tgtEl>
                                          <p:spTgt spid="96">
                                            <p:txEl>
                                              <p:pRg st="0" end="0"/>
                                            </p:txEl>
                                          </p:spTgt>
                                        </p:tgtEl>
                                        <p:attrNameLst>
                                          <p:attrName>style.visibility</p:attrName>
                                        </p:attrNameLst>
                                      </p:cBhvr>
                                      <p:to>
                                        <p:strVal val="visible"/>
                                      </p:to>
                                    </p:set>
                                    <p:anim calcmode="lin" valueType="num">
                                      <p:cBhvr additive="repl">
                                        <p:cTn id="34" dur="500" fill="hold"/>
                                        <p:tgtEl>
                                          <p:spTgt spid="96">
                                            <p:txEl>
                                              <p:pRg st="0" end="0"/>
                                            </p:txEl>
                                          </p:spTgt>
                                        </p:tgtEl>
                                        <p:attrNameLst>
                                          <p:attrName>ppt_x</p:attrName>
                                        </p:attrNameLst>
                                      </p:cBhvr>
                                      <p:tavLst>
                                        <p:tav tm="0">
                                          <p:val>
                                            <p:strVal val="#ppt_x-.2"/>
                                          </p:val>
                                        </p:tav>
                                        <p:tav tm="100000">
                                          <p:val>
                                            <p:strVal val="#ppt_x"/>
                                          </p:val>
                                        </p:tav>
                                      </p:tavLst>
                                    </p:anim>
                                    <p:anim calcmode="lin" valueType="num">
                                      <p:cBhvr additive="repl">
                                        <p:cTn id="35" dur="500" fill="hold"/>
                                        <p:tgtEl>
                                          <p:spTgt spid="96">
                                            <p:txEl>
                                              <p:pRg st="0" end="0"/>
                                            </p:txEl>
                                          </p:spTgt>
                                        </p:tgtEl>
                                        <p:attrNameLst>
                                          <p:attrName>ppt_y</p:attrName>
                                        </p:attrNameLst>
                                      </p:cBhvr>
                                      <p:tavLst>
                                        <p:tav tm="0">
                                          <p:val>
                                            <p:strVal val="#ppt_y"/>
                                          </p:val>
                                        </p:tav>
                                        <p:tav tm="100000">
                                          <p:val>
                                            <p:strVal val="#ppt_y"/>
                                          </p:val>
                                        </p:tav>
                                      </p:tavLst>
                                    </p:anim>
                                    <p:animEffect filter="wipe(right)" transition="in">
                                      <p:cBhvr additive="repl">
                                        <p:cTn id="36" dur="500"/>
                                        <p:tgtEl>
                                          <p:spTgt spid="96">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00" name="8 - TextBox"/>
          <p:cNvSpPr/>
          <p:nvPr/>
        </p:nvSpPr>
        <p:spPr>
          <a:xfrm>
            <a:off x="395640" y="557280"/>
            <a:ext cx="3096000" cy="39776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Στο εσωτερικό της κυλινδροκεφαλής υπάρχουν οι αγωγοί του λαδιού για τη λίπανση, οι θάλαμοι του νερού για την ψύξη, οι αγωγοί εισαγωγής του μίγματος και εξαγωγής των καυσαερίων, οι υποδοχές για τα μπουζί ή τους εγχυτήρες και οι διάφορες υποδοχές για μηχανισμούς ή εξαρτήματα που στερεώνονται επάνω στην κυλινδροκεφαλή, όπως ο πληκτροφορέας, ο εκκεντροφόρος, κ.λπ.</a:t>
            </a:r>
            <a:endParaRPr b="0" lang="en-US" sz="1700" spc="-1" strike="noStrike">
              <a:solidFill>
                <a:srgbClr val="000000"/>
              </a:solidFill>
              <a:latin typeface="Arial"/>
            </a:endParaRPr>
          </a:p>
        </p:txBody>
      </p:sp>
      <p:pic>
        <p:nvPicPr>
          <p:cNvPr id="101" name="5 - Εικόνα" descr="1.png"/>
          <p:cNvPicPr/>
          <p:nvPr/>
        </p:nvPicPr>
        <p:blipFill>
          <a:blip r:embed="rId1"/>
          <a:stretch/>
        </p:blipFill>
        <p:spPr>
          <a:xfrm>
            <a:off x="3420000" y="843480"/>
            <a:ext cx="5544360" cy="3266280"/>
          </a:xfrm>
          <a:prstGeom prst="rect">
            <a:avLst/>
          </a:prstGeom>
          <a:ln w="0">
            <a:noFill/>
          </a:ln>
        </p:spPr>
      </p:pic>
    </p:spTree>
  </p:cSld>
  <p:transition>
    <p:pull dir="rd"/>
  </p:transition>
  <p:timing>
    <p:tnLst>
      <p:par>
        <p:cTn id="37" dur="indefinite" restart="never" nodeType="tmRoot">
          <p:childTnLst>
            <p:seq>
              <p:cTn id="38" dur="indefinite" nodeType="mainSeq">
                <p:childTnLst>
                  <p:par>
                    <p:cTn id="39" fill="hold">
                      <p:stCondLst>
                        <p:cond delay="indefinite"/>
                      </p:stCondLst>
                      <p:childTnLst>
                        <p:par>
                          <p:cTn id="40" fill="hold">
                            <p:stCondLst>
                              <p:cond delay="0"/>
                            </p:stCondLst>
                            <p:childTnLst>
                              <p:par>
                                <p:cTn id="41" nodeType="clickEffect" fill="hold" presetClass="entr" presetID="5" presetSubtype="10">
                                  <p:stCondLst>
                                    <p:cond delay="0"/>
                                  </p:stCondLst>
                                  <p:childTnLst>
                                    <p:set>
                                      <p:cBhvr>
                                        <p:cTn id="42" dur="1" fill="hold">
                                          <p:stCondLst>
                                            <p:cond delay="0"/>
                                          </p:stCondLst>
                                        </p:cTn>
                                        <p:tgtEl>
                                          <p:spTgt spid="100"/>
                                        </p:tgtEl>
                                        <p:attrNameLst>
                                          <p:attrName>style.visibility</p:attrName>
                                        </p:attrNameLst>
                                      </p:cBhvr>
                                      <p:to>
                                        <p:strVal val="visible"/>
                                      </p:to>
                                    </p:set>
                                    <p:animEffect filter="checkerboard(across)" transition="in">
                                      <p:cBhvr additive="repl">
                                        <p:cTn id="43" dur="5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Εισαγωγή</a:t>
            </a:r>
            <a:endParaRPr b="0" lang="en-US" sz="2300" spc="-1" strike="noStrike">
              <a:solidFill>
                <a:srgbClr val="000000"/>
              </a:solidFill>
              <a:latin typeface="Arial"/>
            </a:endParaRPr>
          </a:p>
        </p:txBody>
      </p:sp>
      <p:sp>
        <p:nvSpPr>
          <p:cNvPr id="103" name="8 - TextBox"/>
          <p:cNvSpPr/>
          <p:nvPr/>
        </p:nvSpPr>
        <p:spPr>
          <a:xfrm>
            <a:off x="1547640" y="771480"/>
            <a:ext cx="727236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a:t>
            </a:r>
            <a:r>
              <a:rPr b="0" lang="el-GR" sz="1800" spc="-1" strike="noStrike">
                <a:solidFill>
                  <a:srgbClr val="000000"/>
                </a:solidFill>
                <a:latin typeface="Arial"/>
              </a:rPr>
              <a:t>πιο είναι το υλικό με το οποίο κατασκευάζονται οι κυλινδροκεφαλές</a:t>
            </a:r>
            <a:r>
              <a:rPr b="0" lang="en-US" sz="1800" spc="-1" strike="noStrike">
                <a:solidFill>
                  <a:srgbClr val="000000"/>
                </a:solidFill>
                <a:latin typeface="Arial"/>
              </a:rPr>
              <a:t>?</a:t>
            </a:r>
            <a:endParaRPr b="0" lang="en-US" sz="1800" spc="-1" strike="noStrike">
              <a:solidFill>
                <a:srgbClr val="000000"/>
              </a:solidFill>
              <a:latin typeface="Arial"/>
            </a:endParaRPr>
          </a:p>
        </p:txBody>
      </p:sp>
      <p:pic>
        <p:nvPicPr>
          <p:cNvPr id="104" name="6 - Εικόνα" descr="stick-questionmark_full.png"/>
          <p:cNvPicPr/>
          <p:nvPr/>
        </p:nvPicPr>
        <p:blipFill>
          <a:blip r:embed="rId1"/>
          <a:stretch/>
        </p:blipFill>
        <p:spPr>
          <a:xfrm>
            <a:off x="683640" y="483480"/>
            <a:ext cx="1007640" cy="1151640"/>
          </a:xfrm>
          <a:prstGeom prst="rect">
            <a:avLst/>
          </a:prstGeom>
          <a:ln w="0">
            <a:noFill/>
          </a:ln>
        </p:spPr>
      </p:pic>
      <p:sp>
        <p:nvSpPr>
          <p:cNvPr id="105" name="5 - TextBox"/>
          <p:cNvSpPr/>
          <p:nvPr/>
        </p:nvSpPr>
        <p:spPr>
          <a:xfrm>
            <a:off x="683640" y="1753560"/>
            <a:ext cx="7920360" cy="20098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Το υλικό με το οποίο κατασκευάζονταν οι κυλινδροκεφαλές παλαιότερα, ήταν ο </a:t>
            </a:r>
            <a:r>
              <a:rPr b="1" lang="el-GR" sz="1800" spc="-1" strike="noStrike">
                <a:solidFill>
                  <a:srgbClr val="000000"/>
                </a:solidFill>
                <a:latin typeface="Arial"/>
              </a:rPr>
              <a:t>χυτοσίδηρος</a:t>
            </a:r>
            <a:r>
              <a:rPr b="0" lang="el-GR" sz="1800" spc="-1" strike="noStrike">
                <a:solidFill>
                  <a:srgbClr val="000000"/>
                </a:solidFill>
                <a:latin typeface="Arial"/>
              </a:rPr>
              <a:t>.</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Σήμερα, χρησιμοποιούνται όλο και περισσότερο διάφορα </a:t>
            </a:r>
            <a:endParaRPr b="0" lang="en-US" sz="1800" spc="-1" strike="noStrike">
              <a:solidFill>
                <a:srgbClr val="000000"/>
              </a:solidFill>
              <a:latin typeface="Arial"/>
            </a:endParaRPr>
          </a:p>
          <a:p>
            <a:pPr algn="ctr">
              <a:lnSpc>
                <a:spcPct val="100000"/>
              </a:lnSpc>
            </a:pPr>
            <a:r>
              <a:rPr b="1" lang="el-GR" sz="1800" spc="-1" strike="noStrike">
                <a:solidFill>
                  <a:srgbClr val="000000"/>
                </a:solidFill>
                <a:latin typeface="Arial"/>
              </a:rPr>
              <a:t>κράματα αλουμινίου</a:t>
            </a:r>
            <a:r>
              <a:rPr b="0" lang="el-GR" sz="1800" spc="-1" strike="noStrike">
                <a:solidFill>
                  <a:srgbClr val="000000"/>
                </a:solidFill>
                <a:latin typeface="Arial"/>
              </a:rPr>
              <a:t>, </a:t>
            </a: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γιατί έχουν σημαντικά πλεονεκτήματα ως προς τον χυτοσίδηρο.</a:t>
            </a:r>
            <a:endParaRPr b="0" lang="en-US" sz="1800" spc="-1" strike="noStrike">
              <a:solidFill>
                <a:srgbClr val="000000"/>
              </a:solidFill>
              <a:latin typeface="Arial"/>
            </a:endParaRPr>
          </a:p>
        </p:txBody>
      </p:sp>
    </p:spTree>
  </p:cSld>
  <p:transition>
    <p:pull dir="rd"/>
  </p:transition>
  <p:timing>
    <p:tnLst>
      <p:par>
        <p:cTn id="44" dur="indefinite" restart="never" nodeType="tmRoot">
          <p:childTnLst>
            <p:seq>
              <p:cTn id="45" dur="indefinite" nodeType="mainSeq">
                <p:childTnLst>
                  <p:par>
                    <p:cTn id="46" fill="hold">
                      <p:stCondLst>
                        <p:cond delay="indefinite"/>
                      </p:stCondLst>
                      <p:childTnLst>
                        <p:par>
                          <p:cTn id="47" fill="hold">
                            <p:stCondLst>
                              <p:cond delay="0"/>
                            </p:stCondLst>
                            <p:childTnLst>
                              <p:par>
                                <p:cTn id="48" nodeType="clickEffect" fill="hold" presetClass="entr" presetID="29">
                                  <p:stCondLst>
                                    <p:cond delay="0"/>
                                  </p:stCondLst>
                                  <p:childTnLst>
                                    <p:set>
                                      <p:cBhvr>
                                        <p:cTn id="49" dur="1" fill="hold">
                                          <p:stCondLst>
                                            <p:cond delay="0"/>
                                          </p:stCondLst>
                                        </p:cTn>
                                        <p:tgtEl>
                                          <p:spTgt spid="105">
                                            <p:txEl>
                                              <p:pRg st="0" end="0"/>
                                            </p:txEl>
                                          </p:spTgt>
                                        </p:tgtEl>
                                        <p:attrNameLst>
                                          <p:attrName>style.visibility</p:attrName>
                                        </p:attrNameLst>
                                      </p:cBhvr>
                                      <p:to>
                                        <p:strVal val="visible"/>
                                      </p:to>
                                    </p:set>
                                    <p:anim calcmode="lin" valueType="num">
                                      <p:cBhvr additive="repl">
                                        <p:cTn id="50" dur="500" fill="hold"/>
                                        <p:tgtEl>
                                          <p:spTgt spid="105">
                                            <p:txEl>
                                              <p:pRg st="0" end="0"/>
                                            </p:txEl>
                                          </p:spTgt>
                                        </p:tgtEl>
                                        <p:attrNameLst>
                                          <p:attrName>ppt_x</p:attrName>
                                        </p:attrNameLst>
                                      </p:cBhvr>
                                      <p:tavLst>
                                        <p:tav tm="0">
                                          <p:val>
                                            <p:strVal val="#ppt_x-.2"/>
                                          </p:val>
                                        </p:tav>
                                        <p:tav tm="100000">
                                          <p:val>
                                            <p:strVal val="#ppt_x"/>
                                          </p:val>
                                        </p:tav>
                                      </p:tavLst>
                                    </p:anim>
                                    <p:anim calcmode="lin" valueType="num">
                                      <p:cBhvr additive="repl">
                                        <p:cTn id="51" dur="500" fill="hold"/>
                                        <p:tgtEl>
                                          <p:spTgt spid="105">
                                            <p:txEl>
                                              <p:pRg st="0" end="0"/>
                                            </p:txEl>
                                          </p:spTgt>
                                        </p:tgtEl>
                                        <p:attrNameLst>
                                          <p:attrName>ppt_y</p:attrName>
                                        </p:attrNameLst>
                                      </p:cBhvr>
                                      <p:tavLst>
                                        <p:tav tm="0">
                                          <p:val>
                                            <p:strVal val="#ppt_y"/>
                                          </p:val>
                                        </p:tav>
                                        <p:tav tm="100000">
                                          <p:val>
                                            <p:strVal val="#ppt_y"/>
                                          </p:val>
                                        </p:tav>
                                      </p:tavLst>
                                    </p:anim>
                                    <p:animEffect filter="wipe(right)" transition="in">
                                      <p:cBhvr additive="repl">
                                        <p:cTn id="52" dur="500"/>
                                        <p:tgtEl>
                                          <p:spTgt spid="10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nodeType="clickEffect" fill="hold" presetClass="entr" presetID="2" presetSubtype="4">
                                  <p:stCondLst>
                                    <p:cond delay="0"/>
                                  </p:stCondLst>
                                  <p:childTnLst>
                                    <p:set>
                                      <p:cBhvr>
                                        <p:cTn id="56" dur="1" fill="hold">
                                          <p:stCondLst>
                                            <p:cond delay="0"/>
                                          </p:stCondLst>
                                        </p:cTn>
                                        <p:tgtEl>
                                          <p:spTgt spid="105">
                                            <p:txEl>
                                              <p:pRg st="3" end="3"/>
                                            </p:txEl>
                                          </p:spTgt>
                                        </p:tgtEl>
                                        <p:attrNameLst>
                                          <p:attrName>style.visibility</p:attrName>
                                        </p:attrNameLst>
                                      </p:cBhvr>
                                      <p:to>
                                        <p:strVal val="visible"/>
                                      </p:to>
                                    </p:set>
                                    <p:anim calcmode="lin" valueType="num">
                                      <p:cBhvr additive="repl">
                                        <p:cTn id="57" dur="500" fill="hold"/>
                                        <p:tgtEl>
                                          <p:spTgt spid="105">
                                            <p:txEl>
                                              <p:pRg st="3" end="3"/>
                                            </p:txEl>
                                          </p:spTgt>
                                        </p:tgtEl>
                                        <p:attrNameLst>
                                          <p:attrName>ppt_x</p:attrName>
                                        </p:attrNameLst>
                                      </p:cBhvr>
                                      <p:tavLst>
                                        <p:tav tm="0">
                                          <p:val>
                                            <p:strVal val="#ppt_x"/>
                                          </p:val>
                                        </p:tav>
                                        <p:tav tm="100000">
                                          <p:val>
                                            <p:strVal val="#ppt_x"/>
                                          </p:val>
                                        </p:tav>
                                      </p:tavLst>
                                    </p:anim>
                                    <p:anim calcmode="lin" valueType="num">
                                      <p:cBhvr additive="repl">
                                        <p:cTn id="58" dur="500" fill="hold"/>
                                        <p:tgtEl>
                                          <p:spTgt spid="105">
                                            <p:txEl>
                                              <p:pRg st="3" end="3"/>
                                            </p:txEl>
                                          </p:spTgt>
                                        </p:tgtEl>
                                        <p:attrNameLst>
                                          <p:attrName>ppt_y</p:attrName>
                                        </p:attrNameLst>
                                      </p:cBhvr>
                                      <p:tavLst>
                                        <p:tav tm="0">
                                          <p:val>
                                            <p:strVal val="1+#ppt_h/2"/>
                                          </p:val>
                                        </p:tav>
                                        <p:tav tm="100000">
                                          <p:val>
                                            <p:strVal val="#ppt_y"/>
                                          </p:val>
                                        </p:tav>
                                      </p:tavLst>
                                    </p:anim>
                                  </p:childTnLst>
                                </p:cTn>
                              </p:par>
                              <p:par>
                                <p:cTn id="59" nodeType="withEffect" fill="hold" presetClass="entr" presetID="2" presetSubtype="4">
                                  <p:stCondLst>
                                    <p:cond delay="0"/>
                                  </p:stCondLst>
                                  <p:childTnLst>
                                    <p:set>
                                      <p:cBhvr>
                                        <p:cTn id="60" dur="1" fill="hold">
                                          <p:stCondLst>
                                            <p:cond delay="0"/>
                                          </p:stCondLst>
                                        </p:cTn>
                                        <p:tgtEl>
                                          <p:spTgt spid="105">
                                            <p:txEl>
                                              <p:pRg st="4" end="4"/>
                                            </p:txEl>
                                          </p:spTgt>
                                        </p:tgtEl>
                                        <p:attrNameLst>
                                          <p:attrName>style.visibility</p:attrName>
                                        </p:attrNameLst>
                                      </p:cBhvr>
                                      <p:to>
                                        <p:strVal val="visible"/>
                                      </p:to>
                                    </p:set>
                                    <p:anim calcmode="lin" valueType="num">
                                      <p:cBhvr additive="repl">
                                        <p:cTn id="61" dur="500" fill="hold"/>
                                        <p:tgtEl>
                                          <p:spTgt spid="105">
                                            <p:txEl>
                                              <p:pRg st="4" end="4"/>
                                            </p:txEl>
                                          </p:spTgt>
                                        </p:tgtEl>
                                        <p:attrNameLst>
                                          <p:attrName>ppt_x</p:attrName>
                                        </p:attrNameLst>
                                      </p:cBhvr>
                                      <p:tavLst>
                                        <p:tav tm="0">
                                          <p:val>
                                            <p:strVal val="#ppt_x"/>
                                          </p:val>
                                        </p:tav>
                                        <p:tav tm="100000">
                                          <p:val>
                                            <p:strVal val="#ppt_x"/>
                                          </p:val>
                                        </p:tav>
                                      </p:tavLst>
                                    </p:anim>
                                    <p:anim calcmode="lin" valueType="num">
                                      <p:cBhvr additive="repl">
                                        <p:cTn id="62" dur="500" fill="hold"/>
                                        <p:tgtEl>
                                          <p:spTgt spid="105">
                                            <p:txEl>
                                              <p:pRg st="4" end="4"/>
                                            </p:txEl>
                                          </p:spTgt>
                                        </p:tgtEl>
                                        <p:attrNameLst>
                                          <p:attrName>ppt_y</p:attrName>
                                        </p:attrNameLst>
                                      </p:cBhvr>
                                      <p:tavLst>
                                        <p:tav tm="0">
                                          <p:val>
                                            <p:strVal val="1+#ppt_h/2"/>
                                          </p:val>
                                        </p:tav>
                                        <p:tav tm="100000">
                                          <p:val>
                                            <p:strVal val="#ppt_y"/>
                                          </p:val>
                                        </p:tav>
                                      </p:tavLst>
                                    </p:anim>
                                  </p:childTnLst>
                                </p:cTn>
                              </p:par>
                              <p:par>
                                <p:cTn id="63" nodeType="withEffect" fill="hold" presetClass="entr" presetID="2" presetSubtype="4">
                                  <p:stCondLst>
                                    <p:cond delay="0"/>
                                  </p:stCondLst>
                                  <p:childTnLst>
                                    <p:set>
                                      <p:cBhvr>
                                        <p:cTn id="64" dur="1" fill="hold">
                                          <p:stCondLst>
                                            <p:cond delay="0"/>
                                          </p:stCondLst>
                                        </p:cTn>
                                        <p:tgtEl>
                                          <p:spTgt spid="105">
                                            <p:txEl>
                                              <p:pRg st="5" end="5"/>
                                            </p:txEl>
                                          </p:spTgt>
                                        </p:tgtEl>
                                        <p:attrNameLst>
                                          <p:attrName>style.visibility</p:attrName>
                                        </p:attrNameLst>
                                      </p:cBhvr>
                                      <p:to>
                                        <p:strVal val="visible"/>
                                      </p:to>
                                    </p:set>
                                    <p:anim calcmode="lin" valueType="num">
                                      <p:cBhvr additive="repl">
                                        <p:cTn id="65" dur="500" fill="hold"/>
                                        <p:tgtEl>
                                          <p:spTgt spid="105">
                                            <p:txEl>
                                              <p:pRg st="5" end="5"/>
                                            </p:txEl>
                                          </p:spTgt>
                                        </p:tgtEl>
                                        <p:attrNameLst>
                                          <p:attrName>ppt_x</p:attrName>
                                        </p:attrNameLst>
                                      </p:cBhvr>
                                      <p:tavLst>
                                        <p:tav tm="0">
                                          <p:val>
                                            <p:strVal val="#ppt_x"/>
                                          </p:val>
                                        </p:tav>
                                        <p:tav tm="100000">
                                          <p:val>
                                            <p:strVal val="#ppt_x"/>
                                          </p:val>
                                        </p:tav>
                                      </p:tavLst>
                                    </p:anim>
                                    <p:anim calcmode="lin" valueType="num">
                                      <p:cBhvr additive="repl">
                                        <p:cTn id="66" dur="500" fill="hold"/>
                                        <p:tgtEl>
                                          <p:spTgt spid="10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07" name="8 - TextBox"/>
          <p:cNvSpPr/>
          <p:nvPr/>
        </p:nvSpPr>
        <p:spPr>
          <a:xfrm>
            <a:off x="395640" y="1007280"/>
            <a:ext cx="8496720" cy="3198600"/>
          </a:xfrm>
          <a:prstGeom prst="rect">
            <a:avLst/>
          </a:prstGeom>
          <a:noFill/>
          <a:ln w="0">
            <a:noFill/>
          </a:ln>
        </p:spPr>
        <p:style>
          <a:lnRef idx="0"/>
          <a:fillRef idx="0"/>
          <a:effectRef idx="0"/>
          <a:fontRef idx="minor"/>
        </p:style>
        <p:txBody>
          <a:bodyPr lIns="90000" rIns="90000" tIns="45000" bIns="45000" anchor="t">
            <a:spAutoFit/>
          </a:bodyPr>
          <a:p>
            <a:pPr indent="-216000">
              <a:lnSpc>
                <a:spcPct val="100000"/>
              </a:lnSpc>
              <a:spcAft>
                <a:spcPts val="1800"/>
              </a:spcAft>
              <a:buClr>
                <a:srgbClr val="000000"/>
              </a:buClr>
              <a:buSzPct val="90000"/>
              <a:buFont typeface="StarSymbol"/>
              <a:buAutoNum type="arabicPeriod"/>
            </a:pPr>
            <a:r>
              <a:rPr b="0" lang="el-GR" sz="1800" spc="-1" strike="noStrike">
                <a:solidFill>
                  <a:srgbClr val="000000"/>
                </a:solidFill>
                <a:latin typeface="Calibri"/>
              </a:rPr>
              <a:t> </a:t>
            </a:r>
            <a:r>
              <a:rPr b="0" lang="el-GR" sz="1800" spc="-1" strike="noStrike">
                <a:solidFill>
                  <a:srgbClr val="000000"/>
                </a:solidFill>
                <a:latin typeface="Calibri"/>
              </a:rPr>
              <a:t>Το κράμα αλουμινίου έχει καλύτερη θερμική αγωγιμότητα, με συνέπεια να μπορεί να δημιουργηθεί μεγαλύτερη σχέση συμπίεσης, χωρίς αυτανάφλεξη.</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2.  Έχει μικρότερο βάρος, που στην όλη κατασκευή μπορεί να φθάσει μέχρι και 30%.</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3.  Έχει μεγαλύτερη αντοχή στις απότομες μεταβολές της θερμοκρασίας.</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4.  Λόγω της μεγαλύτερης συμπίεσης και της καλύτερης ψύξης που επιτυγχάνεται, ο κινητήρας μπορεί να έχει μεγαλύτερη ισχύ και μικρότερη κατανάλωση καυσίμου, αντίστοιχα.</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5.  Οι μηχανικές κατεργασίες επάνω στην κυλινδροκεφαλή είναι ευκολότερες.</a:t>
            </a:r>
            <a:endParaRPr b="0" lang="en-US" sz="1800" spc="-1" strike="noStrike">
              <a:solidFill>
                <a:srgbClr val="000000"/>
              </a:solidFill>
              <a:latin typeface="Arial"/>
            </a:endParaRPr>
          </a:p>
        </p:txBody>
      </p:sp>
      <p:sp>
        <p:nvSpPr>
          <p:cNvPr id="108" name="5 - TextBox"/>
          <p:cNvSpPr/>
          <p:nvPr/>
        </p:nvSpPr>
        <p:spPr>
          <a:xfrm>
            <a:off x="467640" y="483480"/>
            <a:ext cx="34560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chemeClr val="accent1">
                    <a:lumMod val="75000"/>
                  </a:schemeClr>
                </a:solidFill>
                <a:latin typeface="Calibri"/>
              </a:rPr>
              <a:t>Πλεονεκτήματα … αλουμινίου</a:t>
            </a:r>
            <a:endParaRPr b="0" lang="en-US" sz="1800" spc="-1" strike="noStrike">
              <a:solidFill>
                <a:srgbClr val="000000"/>
              </a:solidFill>
              <a:latin typeface="Arial"/>
            </a:endParaRPr>
          </a:p>
        </p:txBody>
      </p:sp>
    </p:spTree>
  </p:cSld>
  <p:transition>
    <p:pull dir="rd"/>
  </p:transition>
  <p:timing>
    <p:tnLst>
      <p:par>
        <p:cTn id="67" dur="indefinite" restart="never" nodeType="tmRoot">
          <p:childTnLst>
            <p:seq>
              <p:cTn id="68" dur="indefinite" nodeType="mainSeq">
                <p:childTnLst>
                  <p:par>
                    <p:cTn id="69" fill="hold">
                      <p:stCondLst>
                        <p:cond delay="indefinite"/>
                      </p:stCondLst>
                      <p:childTnLst>
                        <p:par>
                          <p:cTn id="70" fill="hold">
                            <p:stCondLst>
                              <p:cond delay="0"/>
                            </p:stCondLst>
                            <p:childTnLst>
                              <p:par>
                                <p:cTn id="71" nodeType="clickEffect" fill="hold" presetClass="entr" presetID="2" presetSubtype="2">
                                  <p:stCondLst>
                                    <p:cond delay="0"/>
                                  </p:stCondLst>
                                  <p:childTnLst>
                                    <p:set>
                                      <p:cBhvr>
                                        <p:cTn id="72" dur="1" fill="hold">
                                          <p:stCondLst>
                                            <p:cond delay="0"/>
                                          </p:stCondLst>
                                        </p:cTn>
                                        <p:tgtEl>
                                          <p:spTgt spid="107">
                                            <p:txEl>
                                              <p:pRg st="0" end="0"/>
                                            </p:txEl>
                                          </p:spTgt>
                                        </p:tgtEl>
                                        <p:attrNameLst>
                                          <p:attrName>style.visibility</p:attrName>
                                        </p:attrNameLst>
                                      </p:cBhvr>
                                      <p:to>
                                        <p:strVal val="visible"/>
                                      </p:to>
                                    </p:set>
                                    <p:anim calcmode="lin" valueType="num">
                                      <p:cBhvr additive="repl">
                                        <p:cTn id="73" dur="500" fill="hold"/>
                                        <p:tgtEl>
                                          <p:spTgt spid="107">
                                            <p:txEl>
                                              <p:pRg st="0" end="0"/>
                                            </p:txEl>
                                          </p:spTgt>
                                        </p:tgtEl>
                                        <p:attrNameLst>
                                          <p:attrName>ppt_x</p:attrName>
                                        </p:attrNameLst>
                                      </p:cBhvr>
                                      <p:tavLst>
                                        <p:tav tm="0">
                                          <p:val>
                                            <p:strVal val="1+#ppt_w/2"/>
                                          </p:val>
                                        </p:tav>
                                        <p:tav tm="100000">
                                          <p:val>
                                            <p:strVal val="#ppt_x"/>
                                          </p:val>
                                        </p:tav>
                                      </p:tavLst>
                                    </p:anim>
                                    <p:anim calcmode="lin" valueType="num">
                                      <p:cBhvr additive="repl">
                                        <p:cTn id="74" dur="500" fill="hold"/>
                                        <p:tgtEl>
                                          <p:spTgt spid="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nodeType="clickEffect" fill="hold" presetClass="entr" presetID="2" presetSubtype="2">
                                  <p:stCondLst>
                                    <p:cond delay="0"/>
                                  </p:stCondLst>
                                  <p:childTnLst>
                                    <p:set>
                                      <p:cBhvr>
                                        <p:cTn id="78" dur="1" fill="hold">
                                          <p:stCondLst>
                                            <p:cond delay="0"/>
                                          </p:stCondLst>
                                        </p:cTn>
                                        <p:tgtEl>
                                          <p:spTgt spid="107">
                                            <p:txEl>
                                              <p:pRg st="1" end="1"/>
                                            </p:txEl>
                                          </p:spTgt>
                                        </p:tgtEl>
                                        <p:attrNameLst>
                                          <p:attrName>style.visibility</p:attrName>
                                        </p:attrNameLst>
                                      </p:cBhvr>
                                      <p:to>
                                        <p:strVal val="visible"/>
                                      </p:to>
                                    </p:set>
                                    <p:anim calcmode="lin" valueType="num">
                                      <p:cBhvr additive="repl">
                                        <p:cTn id="79" dur="500" fill="hold"/>
                                        <p:tgtEl>
                                          <p:spTgt spid="107">
                                            <p:txEl>
                                              <p:pRg st="1" end="1"/>
                                            </p:txEl>
                                          </p:spTgt>
                                        </p:tgtEl>
                                        <p:attrNameLst>
                                          <p:attrName>ppt_x</p:attrName>
                                        </p:attrNameLst>
                                      </p:cBhvr>
                                      <p:tavLst>
                                        <p:tav tm="0">
                                          <p:val>
                                            <p:strVal val="1+#ppt_w/2"/>
                                          </p:val>
                                        </p:tav>
                                        <p:tav tm="100000">
                                          <p:val>
                                            <p:strVal val="#ppt_x"/>
                                          </p:val>
                                        </p:tav>
                                      </p:tavLst>
                                    </p:anim>
                                    <p:anim calcmode="lin" valueType="num">
                                      <p:cBhvr additive="repl">
                                        <p:cTn id="80" dur="500" fill="hold"/>
                                        <p:tgtEl>
                                          <p:spTgt spid="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nodeType="clickEffect" fill="hold" presetClass="entr" presetID="2" presetSubtype="2">
                                  <p:stCondLst>
                                    <p:cond delay="0"/>
                                  </p:stCondLst>
                                  <p:childTnLst>
                                    <p:set>
                                      <p:cBhvr>
                                        <p:cTn id="84" dur="1" fill="hold">
                                          <p:stCondLst>
                                            <p:cond delay="0"/>
                                          </p:stCondLst>
                                        </p:cTn>
                                        <p:tgtEl>
                                          <p:spTgt spid="107">
                                            <p:txEl>
                                              <p:pRg st="2" end="2"/>
                                            </p:txEl>
                                          </p:spTgt>
                                        </p:tgtEl>
                                        <p:attrNameLst>
                                          <p:attrName>style.visibility</p:attrName>
                                        </p:attrNameLst>
                                      </p:cBhvr>
                                      <p:to>
                                        <p:strVal val="visible"/>
                                      </p:to>
                                    </p:set>
                                    <p:anim calcmode="lin" valueType="num">
                                      <p:cBhvr additive="repl">
                                        <p:cTn id="85" dur="500" fill="hold"/>
                                        <p:tgtEl>
                                          <p:spTgt spid="107">
                                            <p:txEl>
                                              <p:pRg st="2" end="2"/>
                                            </p:txEl>
                                          </p:spTgt>
                                        </p:tgtEl>
                                        <p:attrNameLst>
                                          <p:attrName>ppt_x</p:attrName>
                                        </p:attrNameLst>
                                      </p:cBhvr>
                                      <p:tavLst>
                                        <p:tav tm="0">
                                          <p:val>
                                            <p:strVal val="1+#ppt_w/2"/>
                                          </p:val>
                                        </p:tav>
                                        <p:tav tm="100000">
                                          <p:val>
                                            <p:strVal val="#ppt_x"/>
                                          </p:val>
                                        </p:tav>
                                      </p:tavLst>
                                    </p:anim>
                                    <p:anim calcmode="lin" valueType="num">
                                      <p:cBhvr additive="repl">
                                        <p:cTn id="86" dur="500" fill="hold"/>
                                        <p:tgtEl>
                                          <p:spTgt spid="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nodeType="clickEffect" fill="hold" presetClass="entr" presetID="2" presetSubtype="2">
                                  <p:stCondLst>
                                    <p:cond delay="0"/>
                                  </p:stCondLst>
                                  <p:childTnLst>
                                    <p:set>
                                      <p:cBhvr>
                                        <p:cTn id="90" dur="1" fill="hold">
                                          <p:stCondLst>
                                            <p:cond delay="0"/>
                                          </p:stCondLst>
                                        </p:cTn>
                                        <p:tgtEl>
                                          <p:spTgt spid="107">
                                            <p:txEl>
                                              <p:pRg st="3" end="3"/>
                                            </p:txEl>
                                          </p:spTgt>
                                        </p:tgtEl>
                                        <p:attrNameLst>
                                          <p:attrName>style.visibility</p:attrName>
                                        </p:attrNameLst>
                                      </p:cBhvr>
                                      <p:to>
                                        <p:strVal val="visible"/>
                                      </p:to>
                                    </p:set>
                                    <p:anim calcmode="lin" valueType="num">
                                      <p:cBhvr additive="repl">
                                        <p:cTn id="91" dur="500" fill="hold"/>
                                        <p:tgtEl>
                                          <p:spTgt spid="107">
                                            <p:txEl>
                                              <p:pRg st="3" end="3"/>
                                            </p:txEl>
                                          </p:spTgt>
                                        </p:tgtEl>
                                        <p:attrNameLst>
                                          <p:attrName>ppt_x</p:attrName>
                                        </p:attrNameLst>
                                      </p:cBhvr>
                                      <p:tavLst>
                                        <p:tav tm="0">
                                          <p:val>
                                            <p:strVal val="1+#ppt_w/2"/>
                                          </p:val>
                                        </p:tav>
                                        <p:tav tm="100000">
                                          <p:val>
                                            <p:strVal val="#ppt_x"/>
                                          </p:val>
                                        </p:tav>
                                      </p:tavLst>
                                    </p:anim>
                                    <p:anim calcmode="lin" valueType="num">
                                      <p:cBhvr additive="repl">
                                        <p:cTn id="92" dur="500" fill="hold"/>
                                        <p:tgtEl>
                                          <p:spTgt spid="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nodeType="clickEffect" fill="hold" presetClass="entr" presetID="2" presetSubtype="2">
                                  <p:stCondLst>
                                    <p:cond delay="0"/>
                                  </p:stCondLst>
                                  <p:childTnLst>
                                    <p:set>
                                      <p:cBhvr>
                                        <p:cTn id="96" dur="1" fill="hold">
                                          <p:stCondLst>
                                            <p:cond delay="0"/>
                                          </p:stCondLst>
                                        </p:cTn>
                                        <p:tgtEl>
                                          <p:spTgt spid="107">
                                            <p:txEl>
                                              <p:pRg st="4" end="4"/>
                                            </p:txEl>
                                          </p:spTgt>
                                        </p:tgtEl>
                                        <p:attrNameLst>
                                          <p:attrName>style.visibility</p:attrName>
                                        </p:attrNameLst>
                                      </p:cBhvr>
                                      <p:to>
                                        <p:strVal val="visible"/>
                                      </p:to>
                                    </p:set>
                                    <p:anim calcmode="lin" valueType="num">
                                      <p:cBhvr additive="repl">
                                        <p:cTn id="97" dur="500" fill="hold"/>
                                        <p:tgtEl>
                                          <p:spTgt spid="107">
                                            <p:txEl>
                                              <p:pRg st="4" end="4"/>
                                            </p:txEl>
                                          </p:spTgt>
                                        </p:tgtEl>
                                        <p:attrNameLst>
                                          <p:attrName>ppt_x</p:attrName>
                                        </p:attrNameLst>
                                      </p:cBhvr>
                                      <p:tavLst>
                                        <p:tav tm="0">
                                          <p:val>
                                            <p:strVal val="1+#ppt_w/2"/>
                                          </p:val>
                                        </p:tav>
                                        <p:tav tm="100000">
                                          <p:val>
                                            <p:strVal val="#ppt_x"/>
                                          </p:val>
                                        </p:tav>
                                      </p:tavLst>
                                    </p:anim>
                                    <p:anim calcmode="lin" valueType="num">
                                      <p:cBhvr additive="repl">
                                        <p:cTn id="98" dur="500" fill="hold"/>
                                        <p:tgtEl>
                                          <p:spTgt spid="1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10" name="8 - TextBox"/>
          <p:cNvSpPr/>
          <p:nvPr/>
        </p:nvSpPr>
        <p:spPr>
          <a:xfrm>
            <a:off x="395640" y="1007280"/>
            <a:ext cx="8496720" cy="2970000"/>
          </a:xfrm>
          <a:prstGeom prst="rect">
            <a:avLst/>
          </a:prstGeom>
          <a:noFill/>
          <a:ln w="0">
            <a:noFill/>
          </a:ln>
        </p:spPr>
        <p:style>
          <a:lnRef idx="0"/>
          <a:fillRef idx="0"/>
          <a:effectRef idx="0"/>
          <a:fontRef idx="minor"/>
        </p:style>
        <p:txBody>
          <a:bodyPr lIns="90000" rIns="90000" tIns="45000" bIns="45000" anchor="t">
            <a:spAutoFit/>
          </a:bodyPr>
          <a:p>
            <a:pPr>
              <a:lnSpc>
                <a:spcPct val="100000"/>
              </a:lnSpc>
              <a:spcAft>
                <a:spcPts val="1800"/>
              </a:spcAft>
            </a:pPr>
            <a:r>
              <a:rPr b="0" lang="el-GR" sz="1800" spc="-1" strike="noStrike">
                <a:solidFill>
                  <a:srgbClr val="000000"/>
                </a:solidFill>
                <a:latin typeface="Calibri"/>
              </a:rPr>
              <a:t>1. Μεγαλύτερο κόστος παραγωγής.</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2. Τα κράματα αλουμινίου έχουν μεγαλύτερο συντελεστή διαστολής. </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3. Το αλουμίνιο είναι μαλακότερο από το χυτοσίδηρο, και γι' αυτό, σε μερικά σημεία, όπως στις έδρες και στους οδηγούς των βαλβίδων που καταπονούνται περισσότερο, πρέπει να προσαρμοσθούν πρόσθετα κομμάτια από περισσότερο ανθεκτικό υλικό. </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4. Υπάρχει μεγαλύτερη πιθανότητα διάβρωσης στο χώρο κυκλοφορίας του ψυκτικού υγρού. Το μειονέκτημα αυτό μπορεί πρακτικά να εξαφανισθεί με τη χρησιμοποίηση κραμάτων αλουμινίου με προσθήκη πυριτίου.</a:t>
            </a:r>
            <a:endParaRPr b="0" lang="en-US" sz="1800" spc="-1" strike="noStrike">
              <a:solidFill>
                <a:srgbClr val="000000"/>
              </a:solidFill>
              <a:latin typeface="Arial"/>
            </a:endParaRPr>
          </a:p>
        </p:txBody>
      </p:sp>
      <p:sp>
        <p:nvSpPr>
          <p:cNvPr id="111" name="5 - TextBox"/>
          <p:cNvSpPr/>
          <p:nvPr/>
        </p:nvSpPr>
        <p:spPr>
          <a:xfrm>
            <a:off x="467640" y="483480"/>
            <a:ext cx="34560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c00000"/>
                </a:solidFill>
                <a:latin typeface="Calibri"/>
              </a:rPr>
              <a:t>Μειονεκτήματα … αλουμινίου</a:t>
            </a:r>
            <a:endParaRPr b="0" lang="en-US" sz="1800" spc="-1" strike="noStrike">
              <a:solidFill>
                <a:srgbClr val="000000"/>
              </a:solidFill>
              <a:latin typeface="Arial"/>
            </a:endParaRPr>
          </a:p>
        </p:txBody>
      </p:sp>
      <p:sp>
        <p:nvSpPr>
          <p:cNvPr id="112" name="6 - TextBox"/>
          <p:cNvSpPr/>
          <p:nvPr/>
        </p:nvSpPr>
        <p:spPr>
          <a:xfrm>
            <a:off x="467640" y="4155840"/>
            <a:ext cx="8280720" cy="6382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Calibri"/>
              </a:rPr>
              <a:t>Σαν υλικό κατασκευής κεφαλών έχει χρησιμοποιηθεί, </a:t>
            </a:r>
            <a:r>
              <a:rPr b="0" lang="el-GR" sz="1800" spc="-1" strike="noStrike" u="sng">
                <a:solidFill>
                  <a:srgbClr val="000000"/>
                </a:solidFill>
                <a:uFillTx/>
                <a:latin typeface="Calibri"/>
              </a:rPr>
              <a:t>πειραματικά</a:t>
            </a:r>
            <a:r>
              <a:rPr b="0" lang="el-GR" sz="1800" spc="-1" strike="noStrike">
                <a:solidFill>
                  <a:srgbClr val="000000"/>
                </a:solidFill>
                <a:latin typeface="Calibri"/>
              </a:rPr>
              <a:t>, και κράμα χαλκού, με αρκετά καλά αποτελέσματα.</a:t>
            </a:r>
            <a:endParaRPr b="0" lang="en-US" sz="1800" spc="-1" strike="noStrike">
              <a:solidFill>
                <a:srgbClr val="000000"/>
              </a:solidFill>
              <a:latin typeface="Arial"/>
            </a:endParaRPr>
          </a:p>
        </p:txBody>
      </p:sp>
    </p:spTree>
  </p:cSld>
  <p:transition>
    <p:pull dir="rd"/>
  </p:transition>
  <p:timing>
    <p:tnLst>
      <p:par>
        <p:cTn id="99" dur="indefinite" restart="never" nodeType="tmRoot">
          <p:childTnLst>
            <p:seq>
              <p:cTn id="100" dur="indefinite" nodeType="mainSeq">
                <p:childTnLst>
                  <p:par>
                    <p:cTn id="101" fill="hold">
                      <p:stCondLst>
                        <p:cond delay="indefinite"/>
                      </p:stCondLst>
                      <p:childTnLst>
                        <p:par>
                          <p:cTn id="102" fill="hold">
                            <p:stCondLst>
                              <p:cond delay="0"/>
                            </p:stCondLst>
                            <p:childTnLst>
                              <p:par>
                                <p:cTn id="103" nodeType="clickEffect" fill="hold" presetClass="entr" presetID="2" presetSubtype="2">
                                  <p:stCondLst>
                                    <p:cond delay="0"/>
                                  </p:stCondLst>
                                  <p:childTnLst>
                                    <p:set>
                                      <p:cBhvr>
                                        <p:cTn id="104" dur="1" fill="hold">
                                          <p:stCondLst>
                                            <p:cond delay="0"/>
                                          </p:stCondLst>
                                        </p:cTn>
                                        <p:tgtEl>
                                          <p:spTgt spid="110">
                                            <p:txEl>
                                              <p:pRg st="0" end="0"/>
                                            </p:txEl>
                                          </p:spTgt>
                                        </p:tgtEl>
                                        <p:attrNameLst>
                                          <p:attrName>style.visibility</p:attrName>
                                        </p:attrNameLst>
                                      </p:cBhvr>
                                      <p:to>
                                        <p:strVal val="visible"/>
                                      </p:to>
                                    </p:set>
                                    <p:anim calcmode="lin" valueType="num">
                                      <p:cBhvr additive="repl">
                                        <p:cTn id="105" dur="500" fill="hold"/>
                                        <p:tgtEl>
                                          <p:spTgt spid="110">
                                            <p:txEl>
                                              <p:pRg st="0" end="0"/>
                                            </p:txEl>
                                          </p:spTgt>
                                        </p:tgtEl>
                                        <p:attrNameLst>
                                          <p:attrName>ppt_x</p:attrName>
                                        </p:attrNameLst>
                                      </p:cBhvr>
                                      <p:tavLst>
                                        <p:tav tm="0">
                                          <p:val>
                                            <p:strVal val="1+#ppt_w/2"/>
                                          </p:val>
                                        </p:tav>
                                        <p:tav tm="100000">
                                          <p:val>
                                            <p:strVal val="#ppt_x"/>
                                          </p:val>
                                        </p:tav>
                                      </p:tavLst>
                                    </p:anim>
                                    <p:anim calcmode="lin" valueType="num">
                                      <p:cBhvr additive="repl">
                                        <p:cTn id="106" dur="500" fill="hold"/>
                                        <p:tgtEl>
                                          <p:spTgt spid="1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nodeType="clickEffect" fill="hold" presetClass="entr" presetID="2" presetSubtype="2">
                                  <p:stCondLst>
                                    <p:cond delay="0"/>
                                  </p:stCondLst>
                                  <p:childTnLst>
                                    <p:set>
                                      <p:cBhvr>
                                        <p:cTn id="110" dur="1" fill="hold">
                                          <p:stCondLst>
                                            <p:cond delay="0"/>
                                          </p:stCondLst>
                                        </p:cTn>
                                        <p:tgtEl>
                                          <p:spTgt spid="110">
                                            <p:txEl>
                                              <p:pRg st="1" end="1"/>
                                            </p:txEl>
                                          </p:spTgt>
                                        </p:tgtEl>
                                        <p:attrNameLst>
                                          <p:attrName>style.visibility</p:attrName>
                                        </p:attrNameLst>
                                      </p:cBhvr>
                                      <p:to>
                                        <p:strVal val="visible"/>
                                      </p:to>
                                    </p:set>
                                    <p:anim calcmode="lin" valueType="num">
                                      <p:cBhvr additive="repl">
                                        <p:cTn id="111" dur="500" fill="hold"/>
                                        <p:tgtEl>
                                          <p:spTgt spid="110">
                                            <p:txEl>
                                              <p:pRg st="1" end="1"/>
                                            </p:txEl>
                                          </p:spTgt>
                                        </p:tgtEl>
                                        <p:attrNameLst>
                                          <p:attrName>ppt_x</p:attrName>
                                        </p:attrNameLst>
                                      </p:cBhvr>
                                      <p:tavLst>
                                        <p:tav tm="0">
                                          <p:val>
                                            <p:strVal val="1+#ppt_w/2"/>
                                          </p:val>
                                        </p:tav>
                                        <p:tav tm="100000">
                                          <p:val>
                                            <p:strVal val="#ppt_x"/>
                                          </p:val>
                                        </p:tav>
                                      </p:tavLst>
                                    </p:anim>
                                    <p:anim calcmode="lin" valueType="num">
                                      <p:cBhvr additive="repl">
                                        <p:cTn id="112" dur="500" fill="hold"/>
                                        <p:tgtEl>
                                          <p:spTgt spid="1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nodeType="clickEffect" fill="hold" presetClass="entr" presetID="2" presetSubtype="2">
                                  <p:stCondLst>
                                    <p:cond delay="0"/>
                                  </p:stCondLst>
                                  <p:childTnLst>
                                    <p:set>
                                      <p:cBhvr>
                                        <p:cTn id="116" dur="1" fill="hold">
                                          <p:stCondLst>
                                            <p:cond delay="0"/>
                                          </p:stCondLst>
                                        </p:cTn>
                                        <p:tgtEl>
                                          <p:spTgt spid="110">
                                            <p:txEl>
                                              <p:pRg st="2" end="2"/>
                                            </p:txEl>
                                          </p:spTgt>
                                        </p:tgtEl>
                                        <p:attrNameLst>
                                          <p:attrName>style.visibility</p:attrName>
                                        </p:attrNameLst>
                                      </p:cBhvr>
                                      <p:to>
                                        <p:strVal val="visible"/>
                                      </p:to>
                                    </p:set>
                                    <p:anim calcmode="lin" valueType="num">
                                      <p:cBhvr additive="repl">
                                        <p:cTn id="117" dur="500" fill="hold"/>
                                        <p:tgtEl>
                                          <p:spTgt spid="110">
                                            <p:txEl>
                                              <p:pRg st="2" end="2"/>
                                            </p:txEl>
                                          </p:spTgt>
                                        </p:tgtEl>
                                        <p:attrNameLst>
                                          <p:attrName>ppt_x</p:attrName>
                                        </p:attrNameLst>
                                      </p:cBhvr>
                                      <p:tavLst>
                                        <p:tav tm="0">
                                          <p:val>
                                            <p:strVal val="1+#ppt_w/2"/>
                                          </p:val>
                                        </p:tav>
                                        <p:tav tm="100000">
                                          <p:val>
                                            <p:strVal val="#ppt_x"/>
                                          </p:val>
                                        </p:tav>
                                      </p:tavLst>
                                    </p:anim>
                                    <p:anim calcmode="lin" valueType="num">
                                      <p:cBhvr additive="repl">
                                        <p:cTn id="118" dur="500" fill="hold"/>
                                        <p:tgtEl>
                                          <p:spTgt spid="1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2" presetSubtype="2">
                                  <p:stCondLst>
                                    <p:cond delay="0"/>
                                  </p:stCondLst>
                                  <p:childTnLst>
                                    <p:set>
                                      <p:cBhvr>
                                        <p:cTn id="122" dur="1" fill="hold">
                                          <p:stCondLst>
                                            <p:cond delay="0"/>
                                          </p:stCondLst>
                                        </p:cTn>
                                        <p:tgtEl>
                                          <p:spTgt spid="110">
                                            <p:txEl>
                                              <p:pRg st="3" end="3"/>
                                            </p:txEl>
                                          </p:spTgt>
                                        </p:tgtEl>
                                        <p:attrNameLst>
                                          <p:attrName>style.visibility</p:attrName>
                                        </p:attrNameLst>
                                      </p:cBhvr>
                                      <p:to>
                                        <p:strVal val="visible"/>
                                      </p:to>
                                    </p:set>
                                    <p:anim calcmode="lin" valueType="num">
                                      <p:cBhvr additive="repl">
                                        <p:cTn id="123" dur="500" fill="hold"/>
                                        <p:tgtEl>
                                          <p:spTgt spid="110">
                                            <p:txEl>
                                              <p:pRg st="3" end="3"/>
                                            </p:txEl>
                                          </p:spTgt>
                                        </p:tgtEl>
                                        <p:attrNameLst>
                                          <p:attrName>ppt_x</p:attrName>
                                        </p:attrNameLst>
                                      </p:cBhvr>
                                      <p:tavLst>
                                        <p:tav tm="0">
                                          <p:val>
                                            <p:strVal val="1+#ppt_w/2"/>
                                          </p:val>
                                        </p:tav>
                                        <p:tav tm="100000">
                                          <p:val>
                                            <p:strVal val="#ppt_x"/>
                                          </p:val>
                                        </p:tav>
                                      </p:tavLst>
                                    </p:anim>
                                    <p:anim calcmode="lin" valueType="num">
                                      <p:cBhvr additive="repl">
                                        <p:cTn id="124" dur="500" fill="hold"/>
                                        <p:tgtEl>
                                          <p:spTgt spid="1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nodeType="clickEffect" fill="hold" presetClass="entr" presetID="2" presetSubtype="4">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repl">
                                        <p:cTn id="129" dur="500" fill="hold"/>
                                        <p:tgtEl>
                                          <p:spTgt spid="112"/>
                                        </p:tgtEl>
                                        <p:attrNameLst>
                                          <p:attrName>ppt_x</p:attrName>
                                        </p:attrNameLst>
                                      </p:cBhvr>
                                      <p:tavLst>
                                        <p:tav tm="0">
                                          <p:val>
                                            <p:strVal val="#ppt_x"/>
                                          </p:val>
                                        </p:tav>
                                        <p:tav tm="100000">
                                          <p:val>
                                            <p:strVal val="#ppt_x"/>
                                          </p:val>
                                        </p:tav>
                                      </p:tavLst>
                                    </p:anim>
                                    <p:anim calcmode="lin" valueType="num">
                                      <p:cBhvr additive="repl">
                                        <p:cTn id="130" dur="500" fill="hold"/>
                                        <p:tgtEl>
                                          <p:spTgt spid="1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Κυλινδροκεφαλή</a:t>
            </a:r>
            <a:endParaRPr b="0" lang="en-US" sz="2300" spc="-1" strike="noStrike">
              <a:solidFill>
                <a:srgbClr val="000000"/>
              </a:solidFill>
              <a:latin typeface="Arial"/>
            </a:endParaRPr>
          </a:p>
        </p:txBody>
      </p:sp>
      <p:sp>
        <p:nvSpPr>
          <p:cNvPr id="114" name="8 - TextBox"/>
          <p:cNvSpPr/>
          <p:nvPr/>
        </p:nvSpPr>
        <p:spPr>
          <a:xfrm>
            <a:off x="395640" y="1007280"/>
            <a:ext cx="8496720" cy="2100960"/>
          </a:xfrm>
          <a:prstGeom prst="rect">
            <a:avLst/>
          </a:prstGeom>
          <a:noFill/>
          <a:ln w="0">
            <a:noFill/>
          </a:ln>
        </p:spPr>
        <p:style>
          <a:lnRef idx="0"/>
          <a:fillRef idx="0"/>
          <a:effectRef idx="0"/>
          <a:fontRef idx="minor"/>
        </p:style>
        <p:txBody>
          <a:bodyPr lIns="90000" rIns="90000" tIns="45000" bIns="45000" anchor="t">
            <a:spAutoFit/>
          </a:bodyPr>
          <a:p>
            <a:pPr>
              <a:lnSpc>
                <a:spcPct val="100000"/>
              </a:lnSpc>
              <a:spcAft>
                <a:spcPts val="1199"/>
              </a:spcAft>
            </a:pPr>
            <a:r>
              <a:rPr b="0" lang="el-GR" sz="1800" spc="-1" strike="noStrike">
                <a:solidFill>
                  <a:srgbClr val="000000"/>
                </a:solidFill>
                <a:latin typeface="Calibri"/>
              </a:rPr>
              <a:t>α. Από το σύστημα ψύξης.</a:t>
            </a:r>
            <a:endParaRPr b="0" lang="en-US" sz="1800" spc="-1" strike="noStrike">
              <a:solidFill>
                <a:srgbClr val="000000"/>
              </a:solidFill>
              <a:latin typeface="Arial"/>
            </a:endParaRPr>
          </a:p>
          <a:p>
            <a:pPr>
              <a:lnSpc>
                <a:spcPct val="100000"/>
              </a:lnSpc>
              <a:spcAft>
                <a:spcPts val="2999"/>
              </a:spcAft>
            </a:pPr>
            <a:r>
              <a:rPr b="0" lang="el-GR" sz="1800" spc="-1" strike="noStrike">
                <a:solidFill>
                  <a:srgbClr val="000000"/>
                </a:solidFill>
                <a:latin typeface="Calibri"/>
              </a:rPr>
              <a:t>        </a:t>
            </a:r>
            <a:r>
              <a:rPr b="0" lang="el-GR" sz="1800" spc="-1" strike="noStrike">
                <a:solidFill>
                  <a:srgbClr val="000000"/>
                </a:solidFill>
                <a:latin typeface="Calibri"/>
              </a:rPr>
              <a:t>Αν, ο κινητήρας είναι αερόψυκτος, έχει εξωτερικά πτερύγια για καλύτερη ψύξη.</a:t>
            </a:r>
            <a:endParaRPr b="0" lang="en-US" sz="1800" spc="-1" strike="noStrike">
              <a:solidFill>
                <a:srgbClr val="000000"/>
              </a:solidFill>
              <a:latin typeface="Arial"/>
            </a:endParaRPr>
          </a:p>
          <a:p>
            <a:pPr>
              <a:lnSpc>
                <a:spcPct val="100000"/>
              </a:lnSpc>
              <a:spcAft>
                <a:spcPts val="2999"/>
              </a:spcAft>
            </a:pPr>
            <a:r>
              <a:rPr b="0" lang="el-GR" sz="1800" spc="-1" strike="noStrike">
                <a:solidFill>
                  <a:srgbClr val="000000"/>
                </a:solidFill>
                <a:latin typeface="Calibri"/>
              </a:rPr>
              <a:t>β. Από τον αριθμό και τη θέση των βαλβίδων, κ.λπ., και</a:t>
            </a:r>
            <a:endParaRPr b="0" lang="en-US" sz="1800" spc="-1" strike="noStrike">
              <a:solidFill>
                <a:srgbClr val="000000"/>
              </a:solidFill>
              <a:latin typeface="Arial"/>
            </a:endParaRPr>
          </a:p>
          <a:p>
            <a:pPr>
              <a:lnSpc>
                <a:spcPct val="100000"/>
              </a:lnSpc>
              <a:spcAft>
                <a:spcPts val="1800"/>
              </a:spcAft>
            </a:pPr>
            <a:r>
              <a:rPr b="0" lang="el-GR" sz="1800" spc="-1" strike="noStrike">
                <a:solidFill>
                  <a:srgbClr val="000000"/>
                </a:solidFill>
                <a:latin typeface="Calibri"/>
              </a:rPr>
              <a:t>γ. Από τη διάταξη των κυλίνδρων</a:t>
            </a:r>
            <a:endParaRPr b="0" lang="en-US" sz="1800" spc="-1" strike="noStrike">
              <a:solidFill>
                <a:srgbClr val="000000"/>
              </a:solidFill>
              <a:latin typeface="Arial"/>
            </a:endParaRPr>
          </a:p>
        </p:txBody>
      </p:sp>
      <p:sp>
        <p:nvSpPr>
          <p:cNvPr id="115" name="5 - TextBox"/>
          <p:cNvSpPr/>
          <p:nvPr/>
        </p:nvSpPr>
        <p:spPr>
          <a:xfrm>
            <a:off x="467640" y="483480"/>
            <a:ext cx="518436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Calibri"/>
              </a:rPr>
              <a:t>Το σχήμα της κυλινδροκεφαλής εξαρτάται:</a:t>
            </a:r>
            <a:endParaRPr b="0" lang="en-US" sz="1800" spc="-1" strike="noStrike">
              <a:solidFill>
                <a:srgbClr val="000000"/>
              </a:solidFill>
              <a:latin typeface="Arial"/>
            </a:endParaRPr>
          </a:p>
        </p:txBody>
      </p:sp>
      <p:pic>
        <p:nvPicPr>
          <p:cNvPr id="116" name="Picture 2" descr="http://www.mototriti.gr/jpg/mtr/390/NEWS/cylhead-3.jpg"/>
          <p:cNvPicPr/>
          <p:nvPr/>
        </p:nvPicPr>
        <p:blipFill>
          <a:blip r:embed="rId1"/>
          <a:srcRect l="12958" t="0" r="8202" b="0"/>
          <a:stretch/>
        </p:blipFill>
        <p:spPr>
          <a:xfrm>
            <a:off x="5541840" y="2427840"/>
            <a:ext cx="3134160" cy="2232000"/>
          </a:xfrm>
          <a:prstGeom prst="rect">
            <a:avLst/>
          </a:prstGeom>
          <a:ln w="0">
            <a:noFill/>
          </a:ln>
        </p:spPr>
      </p:pic>
    </p:spTree>
  </p:cSld>
  <p:transition>
    <p:pull dir="rd"/>
  </p:transition>
  <p:timing>
    <p:tnLst>
      <p:par>
        <p:cTn id="131" dur="indefinite" restart="never" nodeType="tmRoot">
          <p:childTnLst>
            <p:seq>
              <p:cTn id="132" dur="indefinite" nodeType="mainSeq">
                <p:childTnLst>
                  <p:par>
                    <p:cTn id="133" fill="hold">
                      <p:stCondLst>
                        <p:cond delay="indefinite"/>
                      </p:stCondLst>
                      <p:childTnLst>
                        <p:par>
                          <p:cTn id="134" fill="hold">
                            <p:stCondLst>
                              <p:cond delay="0"/>
                            </p:stCondLst>
                            <p:childTnLst>
                              <p:par>
                                <p:cTn id="135" nodeType="clickEffect" fill="hold" presetClass="entr" presetID="2" presetSubtype="2">
                                  <p:stCondLst>
                                    <p:cond delay="0"/>
                                  </p:stCondLst>
                                  <p:childTnLst>
                                    <p:set>
                                      <p:cBhvr>
                                        <p:cTn id="136" dur="1" fill="hold">
                                          <p:stCondLst>
                                            <p:cond delay="0"/>
                                          </p:stCondLst>
                                        </p:cTn>
                                        <p:tgtEl>
                                          <p:spTgt spid="114">
                                            <p:txEl>
                                              <p:pRg st="0" end="0"/>
                                            </p:txEl>
                                          </p:spTgt>
                                        </p:tgtEl>
                                        <p:attrNameLst>
                                          <p:attrName>style.visibility</p:attrName>
                                        </p:attrNameLst>
                                      </p:cBhvr>
                                      <p:to>
                                        <p:strVal val="visible"/>
                                      </p:to>
                                    </p:set>
                                    <p:anim calcmode="lin" valueType="num">
                                      <p:cBhvr additive="repl">
                                        <p:cTn id="137" dur="500" fill="hold"/>
                                        <p:tgtEl>
                                          <p:spTgt spid="114">
                                            <p:txEl>
                                              <p:pRg st="0" end="0"/>
                                            </p:txEl>
                                          </p:spTgt>
                                        </p:tgtEl>
                                        <p:attrNameLst>
                                          <p:attrName>ppt_x</p:attrName>
                                        </p:attrNameLst>
                                      </p:cBhvr>
                                      <p:tavLst>
                                        <p:tav tm="0">
                                          <p:val>
                                            <p:strVal val="1+#ppt_w/2"/>
                                          </p:val>
                                        </p:tav>
                                        <p:tav tm="100000">
                                          <p:val>
                                            <p:strVal val="#ppt_x"/>
                                          </p:val>
                                        </p:tav>
                                      </p:tavLst>
                                    </p:anim>
                                    <p:anim calcmode="lin" valueType="num">
                                      <p:cBhvr additive="repl">
                                        <p:cTn id="138" dur="500" fill="hold"/>
                                        <p:tgtEl>
                                          <p:spTgt spid="114">
                                            <p:txEl>
                                              <p:pRg st="0" end="0"/>
                                            </p:txEl>
                                          </p:spTgt>
                                        </p:tgtEl>
                                        <p:attrNameLst>
                                          <p:attrName>ppt_y</p:attrName>
                                        </p:attrNameLst>
                                      </p:cBhvr>
                                      <p:tavLst>
                                        <p:tav tm="0">
                                          <p:val>
                                            <p:strVal val="#ppt_y"/>
                                          </p:val>
                                        </p:tav>
                                        <p:tav tm="100000">
                                          <p:val>
                                            <p:strVal val="#ppt_y"/>
                                          </p:val>
                                        </p:tav>
                                      </p:tavLst>
                                    </p:anim>
                                  </p:childTnLst>
                                </p:cTn>
                              </p:par>
                            </p:childTnLst>
                          </p:cTn>
                        </p:par>
                        <p:par>
                          <p:cTn id="139" fill="hold">
                            <p:stCondLst>
                              <p:cond delay="500"/>
                            </p:stCondLst>
                            <p:childTnLst>
                              <p:par>
                                <p:cTn id="140" nodeType="afterEffect" fill="hold" presetClass="entr" presetID="2" presetSubtype="2">
                                  <p:stCondLst>
                                    <p:cond delay="500"/>
                                  </p:stCondLst>
                                  <p:childTnLst>
                                    <p:set>
                                      <p:cBhvr>
                                        <p:cTn id="141" dur="1" fill="hold">
                                          <p:stCondLst>
                                            <p:cond delay="0"/>
                                          </p:stCondLst>
                                        </p:cTn>
                                        <p:tgtEl>
                                          <p:spTgt spid="114">
                                            <p:txEl>
                                              <p:pRg st="1" end="1"/>
                                            </p:txEl>
                                          </p:spTgt>
                                        </p:tgtEl>
                                        <p:attrNameLst>
                                          <p:attrName>style.visibility</p:attrName>
                                        </p:attrNameLst>
                                      </p:cBhvr>
                                      <p:to>
                                        <p:strVal val="visible"/>
                                      </p:to>
                                    </p:set>
                                    <p:anim calcmode="lin" valueType="num">
                                      <p:cBhvr additive="repl">
                                        <p:cTn id="142" dur="500" fill="hold"/>
                                        <p:tgtEl>
                                          <p:spTgt spid="114">
                                            <p:txEl>
                                              <p:pRg st="1" end="1"/>
                                            </p:txEl>
                                          </p:spTgt>
                                        </p:tgtEl>
                                        <p:attrNameLst>
                                          <p:attrName>ppt_x</p:attrName>
                                        </p:attrNameLst>
                                      </p:cBhvr>
                                      <p:tavLst>
                                        <p:tav tm="0">
                                          <p:val>
                                            <p:strVal val="1+#ppt_w/2"/>
                                          </p:val>
                                        </p:tav>
                                        <p:tav tm="100000">
                                          <p:val>
                                            <p:strVal val="#ppt_x"/>
                                          </p:val>
                                        </p:tav>
                                      </p:tavLst>
                                    </p:anim>
                                    <p:anim calcmode="lin" valueType="num">
                                      <p:cBhvr additive="repl">
                                        <p:cTn id="143" dur="500" fill="hold"/>
                                        <p:tgtEl>
                                          <p:spTgt spid="1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nodeType="clickEffect" fill="hold" presetClass="entr" presetID="2" presetSubtype="2">
                                  <p:stCondLst>
                                    <p:cond delay="0"/>
                                  </p:stCondLst>
                                  <p:childTnLst>
                                    <p:set>
                                      <p:cBhvr>
                                        <p:cTn id="147" dur="1" fill="hold">
                                          <p:stCondLst>
                                            <p:cond delay="0"/>
                                          </p:stCondLst>
                                        </p:cTn>
                                        <p:tgtEl>
                                          <p:spTgt spid="114">
                                            <p:txEl>
                                              <p:pRg st="2" end="2"/>
                                            </p:txEl>
                                          </p:spTgt>
                                        </p:tgtEl>
                                        <p:attrNameLst>
                                          <p:attrName>style.visibility</p:attrName>
                                        </p:attrNameLst>
                                      </p:cBhvr>
                                      <p:to>
                                        <p:strVal val="visible"/>
                                      </p:to>
                                    </p:set>
                                    <p:anim calcmode="lin" valueType="num">
                                      <p:cBhvr additive="repl">
                                        <p:cTn id="148" dur="500" fill="hold"/>
                                        <p:tgtEl>
                                          <p:spTgt spid="114">
                                            <p:txEl>
                                              <p:pRg st="2" end="2"/>
                                            </p:txEl>
                                          </p:spTgt>
                                        </p:tgtEl>
                                        <p:attrNameLst>
                                          <p:attrName>ppt_x</p:attrName>
                                        </p:attrNameLst>
                                      </p:cBhvr>
                                      <p:tavLst>
                                        <p:tav tm="0">
                                          <p:val>
                                            <p:strVal val="1+#ppt_w/2"/>
                                          </p:val>
                                        </p:tav>
                                        <p:tav tm="100000">
                                          <p:val>
                                            <p:strVal val="#ppt_x"/>
                                          </p:val>
                                        </p:tav>
                                      </p:tavLst>
                                    </p:anim>
                                    <p:anim calcmode="lin" valueType="num">
                                      <p:cBhvr additive="repl">
                                        <p:cTn id="149" dur="500" fill="hold"/>
                                        <p:tgtEl>
                                          <p:spTgt spid="1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nodeType="clickEffect" fill="hold" presetClass="entr" presetID="2" presetSubtype="2">
                                  <p:stCondLst>
                                    <p:cond delay="0"/>
                                  </p:stCondLst>
                                  <p:childTnLst>
                                    <p:set>
                                      <p:cBhvr>
                                        <p:cTn id="153" dur="1" fill="hold">
                                          <p:stCondLst>
                                            <p:cond delay="0"/>
                                          </p:stCondLst>
                                        </p:cTn>
                                        <p:tgtEl>
                                          <p:spTgt spid="114">
                                            <p:txEl>
                                              <p:pRg st="3" end="3"/>
                                            </p:txEl>
                                          </p:spTgt>
                                        </p:tgtEl>
                                        <p:attrNameLst>
                                          <p:attrName>style.visibility</p:attrName>
                                        </p:attrNameLst>
                                      </p:cBhvr>
                                      <p:to>
                                        <p:strVal val="visible"/>
                                      </p:to>
                                    </p:set>
                                    <p:anim calcmode="lin" valueType="num">
                                      <p:cBhvr additive="repl">
                                        <p:cTn id="154" dur="500" fill="hold"/>
                                        <p:tgtEl>
                                          <p:spTgt spid="114">
                                            <p:txEl>
                                              <p:pRg st="3" end="3"/>
                                            </p:txEl>
                                          </p:spTgt>
                                        </p:tgtEl>
                                        <p:attrNameLst>
                                          <p:attrName>ppt_x</p:attrName>
                                        </p:attrNameLst>
                                      </p:cBhvr>
                                      <p:tavLst>
                                        <p:tav tm="0">
                                          <p:val>
                                            <p:strVal val="1+#ppt_w/2"/>
                                          </p:val>
                                        </p:tav>
                                        <p:tav tm="100000">
                                          <p:val>
                                            <p:strVal val="#ppt_x"/>
                                          </p:val>
                                        </p:tav>
                                      </p:tavLst>
                                    </p:anim>
                                    <p:anim calcmode="lin" valueType="num">
                                      <p:cBhvr additive="repl">
                                        <p:cTn id="155" dur="500" fill="hold"/>
                                        <p:tgtEl>
                                          <p:spTgt spid="11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546</TotalTime>
  <Application>LibreOffice/7.4.7.2$Linux_X86_64 LibreOffice_project/40$Build-2</Application>
  <AppVersion>15.0000</AppVersion>
  <Words>680</Words>
  <Paragraphs>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2016-01-04T18:12:26Z</dcterms:modified>
  <cp:revision>78</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13</vt:r8>
  </property>
</Properties>
</file>