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8.xml.rels" ContentType="application/vnd.openxmlformats-package.relationships+xml"/>
  <Override PartName="/ppt/slides/_rels/slide12.xml.rels" ContentType="application/vnd.openxmlformats-package.relationships+xml"/>
  <Override PartName="/ppt/slides/_rels/slide17.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31.xml.rels" ContentType="application/vnd.openxmlformats-package.relationships+xml"/>
  <Override PartName="/ppt/slides/_rels/slide15.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9144000" cy="51435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97BE3460-84AC-428E-8784-3ACA55C2BBD0}"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9" name="PlaceHolder 2"/>
          <p:cNvSpPr>
            <a:spLocks noGrp="1"/>
          </p:cNvSpPr>
          <p:nvPr>
            <p:ph/>
          </p:nvPr>
        </p:nvSpPr>
        <p:spPr>
          <a:xfrm>
            <a:off x="457200" y="55548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0" name="PlaceHolder 3"/>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75C67E7A-7FF1-4C42-80E8-D1C28D48250F}"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2"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3"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4"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5" name="PlaceHolder 5"/>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2BED5547-B11D-4610-910B-8818E3CA7725}"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7" name="PlaceHolder 2"/>
          <p:cNvSpPr>
            <a:spLocks noGrp="1"/>
          </p:cNvSpPr>
          <p:nvPr>
            <p:ph/>
          </p:nvPr>
        </p:nvSpPr>
        <p:spPr>
          <a:xfrm>
            <a:off x="45720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8" name="PlaceHolder 3"/>
          <p:cNvSpPr>
            <a:spLocks noGrp="1"/>
          </p:cNvSpPr>
          <p:nvPr>
            <p:ph/>
          </p:nvPr>
        </p:nvSpPr>
        <p:spPr>
          <a:xfrm>
            <a:off x="323964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9" name="PlaceHolder 4"/>
          <p:cNvSpPr>
            <a:spLocks noGrp="1"/>
          </p:cNvSpPr>
          <p:nvPr>
            <p:ph/>
          </p:nvPr>
        </p:nvSpPr>
        <p:spPr>
          <a:xfrm>
            <a:off x="602208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0" name="PlaceHolder 5"/>
          <p:cNvSpPr>
            <a:spLocks noGrp="1"/>
          </p:cNvSpPr>
          <p:nvPr>
            <p:ph/>
          </p:nvPr>
        </p:nvSpPr>
        <p:spPr>
          <a:xfrm>
            <a:off x="45720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1" name="PlaceHolder 6"/>
          <p:cNvSpPr>
            <a:spLocks noGrp="1"/>
          </p:cNvSpPr>
          <p:nvPr>
            <p:ph/>
          </p:nvPr>
        </p:nvSpPr>
        <p:spPr>
          <a:xfrm>
            <a:off x="323964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2" name="PlaceHolder 7"/>
          <p:cNvSpPr>
            <a:spLocks noGrp="1"/>
          </p:cNvSpPr>
          <p:nvPr>
            <p:ph/>
          </p:nvPr>
        </p:nvSpPr>
        <p:spPr>
          <a:xfrm>
            <a:off x="602208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0DB04D9A-290E-49FE-B3E9-F956108B1D73}"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49" name="PlaceHolder 2"/>
          <p:cNvSpPr>
            <a:spLocks noGrp="1"/>
          </p:cNvSpPr>
          <p:nvPr>
            <p:ph type="subTitle"/>
          </p:nvPr>
        </p:nvSpPr>
        <p:spPr>
          <a:xfrm>
            <a:off x="457200" y="555480"/>
            <a:ext cx="8229240" cy="418752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1" name="PlaceHolder 2"/>
          <p:cNvSpPr>
            <a:spLocks noGrp="1"/>
          </p:cNvSpPr>
          <p:nvPr>
            <p:ph/>
          </p:nvPr>
        </p:nvSpPr>
        <p:spPr>
          <a:xfrm>
            <a:off x="457200" y="555480"/>
            <a:ext cx="822924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3"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4"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0520"/>
            <a:ext cx="8229240" cy="16682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8"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9"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0"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8" name="PlaceHolder 2"/>
          <p:cNvSpPr>
            <a:spLocks noGrp="1"/>
          </p:cNvSpPr>
          <p:nvPr>
            <p:ph type="subTitle"/>
          </p:nvPr>
        </p:nvSpPr>
        <p:spPr>
          <a:xfrm>
            <a:off x="457200" y="555480"/>
            <a:ext cx="8229240" cy="418752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4746A664-D5BE-42DB-8CFF-42EDE21F2E13}"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62"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3"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4" name="PlaceHolder 4"/>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66"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7"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8" name="PlaceHolder 4"/>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0" name="PlaceHolder 2"/>
          <p:cNvSpPr>
            <a:spLocks noGrp="1"/>
          </p:cNvSpPr>
          <p:nvPr>
            <p:ph/>
          </p:nvPr>
        </p:nvSpPr>
        <p:spPr>
          <a:xfrm>
            <a:off x="457200" y="55548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1" name="PlaceHolder 3"/>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3"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4"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5"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6" name="PlaceHolder 5"/>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8" name="PlaceHolder 2"/>
          <p:cNvSpPr>
            <a:spLocks noGrp="1"/>
          </p:cNvSpPr>
          <p:nvPr>
            <p:ph/>
          </p:nvPr>
        </p:nvSpPr>
        <p:spPr>
          <a:xfrm>
            <a:off x="45720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9" name="PlaceHolder 3"/>
          <p:cNvSpPr>
            <a:spLocks noGrp="1"/>
          </p:cNvSpPr>
          <p:nvPr>
            <p:ph/>
          </p:nvPr>
        </p:nvSpPr>
        <p:spPr>
          <a:xfrm>
            <a:off x="323964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0" name="PlaceHolder 4"/>
          <p:cNvSpPr>
            <a:spLocks noGrp="1"/>
          </p:cNvSpPr>
          <p:nvPr>
            <p:ph/>
          </p:nvPr>
        </p:nvSpPr>
        <p:spPr>
          <a:xfrm>
            <a:off x="602208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1" name="PlaceHolder 5"/>
          <p:cNvSpPr>
            <a:spLocks noGrp="1"/>
          </p:cNvSpPr>
          <p:nvPr>
            <p:ph/>
          </p:nvPr>
        </p:nvSpPr>
        <p:spPr>
          <a:xfrm>
            <a:off x="45720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2" name="PlaceHolder 6"/>
          <p:cNvSpPr>
            <a:spLocks noGrp="1"/>
          </p:cNvSpPr>
          <p:nvPr>
            <p:ph/>
          </p:nvPr>
        </p:nvSpPr>
        <p:spPr>
          <a:xfrm>
            <a:off x="323964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3" name="PlaceHolder 7"/>
          <p:cNvSpPr>
            <a:spLocks noGrp="1"/>
          </p:cNvSpPr>
          <p:nvPr>
            <p:ph/>
          </p:nvPr>
        </p:nvSpPr>
        <p:spPr>
          <a:xfrm>
            <a:off x="602208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0" name="PlaceHolder 2"/>
          <p:cNvSpPr>
            <a:spLocks noGrp="1"/>
          </p:cNvSpPr>
          <p:nvPr>
            <p:ph/>
          </p:nvPr>
        </p:nvSpPr>
        <p:spPr>
          <a:xfrm>
            <a:off x="457200" y="555480"/>
            <a:ext cx="822924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29DC3F4E-B0DD-4A7E-B0D3-CB6E816CCD26}"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2"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3"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7732C661-27A6-4599-92B4-79D64AB4A5BE}"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E8A35357-134C-4771-86ED-818DAFDA3634}"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0520"/>
            <a:ext cx="8229240" cy="16682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83D720AB-EEC5-4666-BC1C-3B2CED2E4702}"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7"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8"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9"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D5ECDAD9-34FB-4B3A-B17E-EAFFB078B563}"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1"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2"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3" name="PlaceHolder 4"/>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8D1C7D7D-206B-45B7-A730-C34CE6331301}"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5"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6"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7" name="PlaceHolder 4"/>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1CA60CAF-D45D-44E7-9B93-985BEC1DC2FD}"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aa2d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0" name="6 - Ελεύθερη σχεδίαση"/>
          <p:cNvSpPr/>
          <p:nvPr/>
        </p:nvSpPr>
        <p:spPr>
          <a:xfrm>
            <a:off x="-9360" y="-5400"/>
            <a:ext cx="9162720" cy="78084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1" name="7 - Ελεύθερη σχεδίαση"/>
          <p:cNvSpPr/>
          <p:nvPr/>
        </p:nvSpPr>
        <p:spPr>
          <a:xfrm>
            <a:off x="4381560" y="-5400"/>
            <a:ext cx="4762080" cy="47844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2" name="PlaceHolder 1"/>
          <p:cNvSpPr>
            <a:spLocks noGrp="1"/>
          </p:cNvSpPr>
          <p:nvPr>
            <p:ph type="title"/>
          </p:nvPr>
        </p:nvSpPr>
        <p:spPr>
          <a:xfrm>
            <a:off x="533520" y="1028880"/>
            <a:ext cx="7851240" cy="1371240"/>
          </a:xfrm>
          <a:prstGeom prst="rect">
            <a:avLst/>
          </a:prstGeom>
          <a:noFill/>
          <a:ln w="0">
            <a:noFill/>
          </a:ln>
        </p:spPr>
        <p:txBody>
          <a:bodyPr lIns="90000" rIns="18360" tIns="0" bIns="0" anchor="b">
            <a:normAutofit fontScale="82000"/>
          </a:bodyPr>
          <a:p>
            <a:pPr indent="0" algn="r">
              <a:lnSpc>
                <a:spcPct val="100000"/>
              </a:lnSpc>
              <a:buNone/>
            </a:pPr>
            <a:r>
              <a:rPr b="1" lang="el-GR" sz="5600" spc="-1" strike="noStrike">
                <a:solidFill>
                  <a:srgbClr val="50e0ea"/>
                </a:solidFill>
                <a:latin typeface="Calibri"/>
              </a:rPr>
              <a:t>Kλικ για επεξεργασία του τίτλου</a:t>
            </a:r>
            <a:endParaRPr b="0" lang="el-GR" sz="5600" spc="-1" strike="noStrike">
              <a:solidFill>
                <a:srgbClr val="ffffff"/>
              </a:solidFill>
              <a:latin typeface="Constantia"/>
            </a:endParaRPr>
          </a:p>
        </p:txBody>
      </p:sp>
      <p:sp>
        <p:nvSpPr>
          <p:cNvPr id="3" name="PlaceHolder 2"/>
          <p:cNvSpPr>
            <a:spLocks noGrp="1"/>
          </p:cNvSpPr>
          <p:nvPr>
            <p:ph type="dt" idx="1"/>
          </p:nvPr>
        </p:nvSpPr>
        <p:spPr>
          <a:xfrm>
            <a:off x="457200" y="4767120"/>
            <a:ext cx="2133360" cy="273600"/>
          </a:xfrm>
          <a:prstGeom prst="rect">
            <a:avLst/>
          </a:prstGeom>
          <a:noFill/>
          <a:ln w="0">
            <a:noFill/>
          </a:ln>
        </p:spPr>
        <p:txBody>
          <a:bodyPr lIns="0" rIns="0" tIns="0" bIns="0" anchor="b">
            <a:noAutofit/>
          </a:bodyPr>
          <a:lstStyle>
            <a:lvl1pPr indent="0">
              <a:lnSpc>
                <a:spcPct val="100000"/>
              </a:lnSpc>
              <a:buNone/>
              <a:defRPr b="0" lang="el-GR" sz="1200" spc="-1" strike="noStrike">
                <a:solidFill>
                  <a:srgbClr val="d1eaed"/>
                </a:solidFill>
                <a:latin typeface="Constantia"/>
              </a:defRPr>
            </a:lvl1pPr>
          </a:lstStyle>
          <a:p>
            <a:pPr indent="0">
              <a:lnSpc>
                <a:spcPct val="100000"/>
              </a:lnSpc>
              <a:buNone/>
            </a:pPr>
            <a:r>
              <a:rPr b="0" lang="el-GR" sz="1200" spc="-1" strike="noStrike">
                <a:solidFill>
                  <a:srgbClr val="d1eaed"/>
                </a:solidFill>
                <a:latin typeface="Constantia"/>
              </a:rPr>
              <a:t>&lt;date/time&gt;</a:t>
            </a:r>
            <a:endParaRPr b="0" lang="en-US" sz="1200" spc="-1" strike="noStrike">
              <a:solidFill>
                <a:srgbClr val="000000"/>
              </a:solidFill>
              <a:latin typeface="Times New Roman"/>
            </a:endParaRPr>
          </a:p>
        </p:txBody>
      </p:sp>
      <p:sp>
        <p:nvSpPr>
          <p:cNvPr id="4" name="PlaceHolder 3"/>
          <p:cNvSpPr>
            <a:spLocks noGrp="1"/>
          </p:cNvSpPr>
          <p:nvPr>
            <p:ph type="ftr" idx="2"/>
          </p:nvPr>
        </p:nvSpPr>
        <p:spPr>
          <a:xfrm>
            <a:off x="2666880" y="4767120"/>
            <a:ext cx="3352320" cy="273600"/>
          </a:xfrm>
          <a:prstGeom prst="rect">
            <a:avLst/>
          </a:prstGeom>
          <a:noFill/>
          <a:ln w="0">
            <a:noFill/>
          </a:ln>
        </p:spPr>
        <p:txBody>
          <a:bodyPr lIns="0" rIns="0" tIns="0" bIns="0" anchor="b">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5" name="PlaceHolder 4"/>
          <p:cNvSpPr>
            <a:spLocks noGrp="1"/>
          </p:cNvSpPr>
          <p:nvPr>
            <p:ph type="sldNum" idx="3"/>
          </p:nvPr>
        </p:nvSpPr>
        <p:spPr>
          <a:xfrm>
            <a:off x="7924680" y="4767120"/>
            <a:ext cx="761760" cy="273600"/>
          </a:xfrm>
          <a:prstGeom prst="rect">
            <a:avLst/>
          </a:prstGeom>
          <a:noFill/>
          <a:ln w="0">
            <a:noFill/>
          </a:ln>
        </p:spPr>
        <p:txBody>
          <a:bodyPr lIns="0" rIns="0" tIns="0" bIns="0" anchor="b">
            <a:noAutofit/>
          </a:bodyPr>
          <a:lstStyle>
            <a:lvl1pPr indent="0" algn="r">
              <a:lnSpc>
                <a:spcPct val="100000"/>
              </a:lnSpc>
              <a:buNone/>
              <a:defRPr b="0" lang="el-GR" sz="1200" spc="-1" strike="noStrike">
                <a:solidFill>
                  <a:srgbClr val="d1eaed"/>
                </a:solidFill>
                <a:latin typeface="Constantia"/>
              </a:defRPr>
            </a:lvl1pPr>
          </a:lstStyle>
          <a:p>
            <a:pPr indent="0" algn="r">
              <a:lnSpc>
                <a:spcPct val="100000"/>
              </a:lnSpc>
              <a:buNone/>
            </a:pPr>
            <a:fld id="{82F0D5E2-F22C-4382-9867-D96227DB6B44}" type="slidenum">
              <a:rPr b="0" lang="el-GR" sz="1200" spc="-1" strike="noStrike">
                <a:solidFill>
                  <a:srgbClr val="d1eaed"/>
                </a:solidFill>
                <a:latin typeface="Constantia"/>
              </a:rPr>
              <a:t>&lt;number&gt;</a:t>
            </a:fld>
            <a:endParaRPr b="0" lang="en-US" sz="1200" spc="-1" strike="noStrike">
              <a:solidFill>
                <a:srgbClr val="000000"/>
              </a:solidFill>
              <a:latin typeface="Times New Roman"/>
            </a:endParaRPr>
          </a:p>
        </p:txBody>
      </p:sp>
      <p:sp>
        <p:nvSpPr>
          <p:cNvPr id="6" name="PlaceHolder 5"/>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2600" spc="-1" strike="noStrike">
                <a:solidFill>
                  <a:srgbClr val="ffffff"/>
                </a:solidFill>
                <a:latin typeface="Calibri"/>
              </a:rPr>
              <a:t>Click to edit the outline text format</a:t>
            </a:r>
            <a:endParaRPr b="0" lang="el-GR" sz="2600" spc="-1" strike="noStrike">
              <a:solidFill>
                <a:srgbClr val="ffffff"/>
              </a:solidFill>
              <a:latin typeface="Calibri"/>
            </a:endParaRPr>
          </a:p>
          <a:p>
            <a:pPr lvl="1" marL="864000" indent="-324000">
              <a:spcBef>
                <a:spcPts val="1134"/>
              </a:spcBef>
              <a:buClr>
                <a:srgbClr val="000000"/>
              </a:buClr>
              <a:buSzPct val="75000"/>
              <a:buFont typeface="Symbol" charset="2"/>
              <a:buChar char=""/>
            </a:pPr>
            <a:r>
              <a:rPr b="0" lang="el-GR" sz="2100" spc="-1" strike="noStrike">
                <a:solidFill>
                  <a:srgbClr val="ffffff"/>
                </a:solidFill>
                <a:latin typeface="Calibri"/>
              </a:rPr>
              <a:t>Second Outline Level</a:t>
            </a:r>
            <a:endParaRPr b="0" lang="el-GR" sz="2100" spc="-1" strike="noStrike">
              <a:solidFill>
                <a:srgbClr val="ffffff"/>
              </a:solidFill>
              <a:latin typeface="Calibri"/>
            </a:endParaRPr>
          </a:p>
          <a:p>
            <a:pPr lvl="2" marL="1296000" indent="-288000">
              <a:spcBef>
                <a:spcPts val="850"/>
              </a:spcBef>
              <a:buClr>
                <a:srgbClr val="000000"/>
              </a:buClr>
              <a:buSzPct val="45000"/>
              <a:buFont typeface="Wingdings" charset="2"/>
              <a:buChar char=""/>
            </a:pPr>
            <a:r>
              <a:rPr b="0" lang="el-GR" sz="2000" spc="-1" strike="noStrike">
                <a:solidFill>
                  <a:srgbClr val="ffffff"/>
                </a:solidFill>
                <a:latin typeface="Calibri"/>
              </a:rPr>
              <a:t>Third Outline Level</a:t>
            </a:r>
            <a:endParaRPr b="0" lang="el-GR" sz="2000" spc="-1" strike="noStrike">
              <a:solidFill>
                <a:srgbClr val="ffffff"/>
              </a:solidFill>
              <a:latin typeface="Calibri"/>
            </a:endParaRPr>
          </a:p>
          <a:p>
            <a:pPr lvl="3" marL="1728000" indent="-216000">
              <a:spcBef>
                <a:spcPts val="567"/>
              </a:spcBef>
              <a:buClr>
                <a:srgbClr val="000000"/>
              </a:buClr>
              <a:buSzPct val="75000"/>
              <a:buFont typeface="Symbol" charset="2"/>
              <a:buChar char=""/>
            </a:pPr>
            <a:r>
              <a:rPr b="0" lang="el-GR" sz="2000" spc="-1" strike="noStrike">
                <a:solidFill>
                  <a:srgbClr val="ffffff"/>
                </a:solidFill>
                <a:latin typeface="Calibri"/>
              </a:rPr>
              <a:t>Fourth Outline Level</a:t>
            </a:r>
            <a:endParaRPr b="0" lang="el-GR" sz="2000" spc="-1" strike="noStrike">
              <a:solidFill>
                <a:srgbClr val="ffffff"/>
              </a:solidFill>
              <a:latin typeface="Calibri"/>
            </a:endParaRPr>
          </a:p>
          <a:p>
            <a:pPr lvl="4" marL="2160000" indent="-216000">
              <a:spcBef>
                <a:spcPts val="283"/>
              </a:spcBef>
              <a:buClr>
                <a:srgbClr val="000000"/>
              </a:buClr>
              <a:buSzPct val="45000"/>
              <a:buFont typeface="Wingdings" charset="2"/>
              <a:buChar char=""/>
            </a:pPr>
            <a:r>
              <a:rPr b="0" lang="el-GR" sz="2000" spc="-1" strike="noStrike">
                <a:solidFill>
                  <a:srgbClr val="ffffff"/>
                </a:solidFill>
                <a:latin typeface="Calibri"/>
              </a:rPr>
              <a:t>Fifth Outline Level</a:t>
            </a:r>
            <a:endParaRPr b="0" lang="el-GR" sz="2000" spc="-1" strike="noStrike">
              <a:solidFill>
                <a:srgbClr val="ffffff"/>
              </a:solidFill>
              <a:latin typeface="Calibri"/>
            </a:endParaRPr>
          </a:p>
          <a:p>
            <a:pPr lvl="5" marL="2592000" indent="-216000">
              <a:spcBef>
                <a:spcPts val="283"/>
              </a:spcBef>
              <a:buClr>
                <a:srgbClr val="000000"/>
              </a:buClr>
              <a:buSzPct val="45000"/>
              <a:buFont typeface="Wingdings" charset="2"/>
              <a:buChar char=""/>
            </a:pPr>
            <a:r>
              <a:rPr b="0" lang="el-GR" sz="2000" spc="-1" strike="noStrike">
                <a:solidFill>
                  <a:srgbClr val="ffffff"/>
                </a:solidFill>
                <a:latin typeface="Calibri"/>
              </a:rPr>
              <a:t>Sixth Outline Level</a:t>
            </a:r>
            <a:endParaRPr b="0" lang="el-GR" sz="2000" spc="-1" strike="noStrike">
              <a:solidFill>
                <a:srgbClr val="ffffff"/>
              </a:solidFill>
              <a:latin typeface="Calibri"/>
            </a:endParaRPr>
          </a:p>
          <a:p>
            <a:pPr lvl="6" marL="3024000" indent="-216000">
              <a:spcBef>
                <a:spcPts val="283"/>
              </a:spcBef>
              <a:buClr>
                <a:srgbClr val="000000"/>
              </a:buClr>
              <a:buSzPct val="45000"/>
              <a:buFont typeface="Wingdings" charset="2"/>
              <a:buChar char=""/>
            </a:pPr>
            <a:r>
              <a:rPr b="0" lang="el-GR" sz="2000" spc="-1" strike="noStrike">
                <a:solidFill>
                  <a:srgbClr val="ffffff"/>
                </a:solidFill>
                <a:latin typeface="Calibri"/>
              </a:rPr>
              <a:t>Seventh Outline Level</a:t>
            </a:r>
            <a:endParaRPr b="0" lang="el-GR" sz="2000" spc="-1" strike="noStrike">
              <a:solidFill>
                <a:srgbClr val="ffffff"/>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772" sy="64772" algn="tl"/>
        </a:blipFill>
      </p:bgPr>
    </p:bg>
    <p:spTree>
      <p:nvGrpSpPr>
        <p:cNvPr id="1" name=""/>
        <p:cNvGrpSpPr/>
        <p:nvPr/>
      </p:nvGrpSpPr>
      <p:grpSpPr>
        <a:xfrm>
          <a:off x="0" y="0"/>
          <a:ext cx="0" cy="0"/>
          <a:chOff x="0" y="0"/>
          <a:chExt cx="0" cy="0"/>
        </a:xfrm>
      </p:grpSpPr>
      <p:sp>
        <p:nvSpPr>
          <p:cNvPr id="43" name="6 - Ελεύθερη σχεδίαση"/>
          <p:cNvSpPr/>
          <p:nvPr/>
        </p:nvSpPr>
        <p:spPr>
          <a:xfrm>
            <a:off x="-9360" y="-5400"/>
            <a:ext cx="9162720" cy="78084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44" name="7 - Ελεύθερη σχεδίαση"/>
          <p:cNvSpPr/>
          <p:nvPr/>
        </p:nvSpPr>
        <p:spPr>
          <a:xfrm>
            <a:off x="4381560" y="-5400"/>
            <a:ext cx="4762080" cy="47844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45" name="PlaceHolder 1"/>
          <p:cNvSpPr>
            <a:spLocks noGrp="1"/>
          </p:cNvSpPr>
          <p:nvPr>
            <p:ph type="title"/>
          </p:nvPr>
        </p:nvSpPr>
        <p:spPr>
          <a:xfrm>
            <a:off x="457200" y="-20520"/>
            <a:ext cx="8229240" cy="359640"/>
          </a:xfrm>
          <a:prstGeom prst="rect">
            <a:avLst/>
          </a:prstGeom>
          <a:noFill/>
          <a:ln w="0">
            <a:noFill/>
          </a:ln>
        </p:spPr>
        <p:txBody>
          <a:bodyPr lIns="90000" rIns="90000" tIns="45000" bIns="45000" anchor="t">
            <a:noAutofit/>
          </a:bodyPr>
          <a:p>
            <a:pPr indent="0" algn="ctr">
              <a:lnSpc>
                <a:spcPct val="100000"/>
              </a:lnSpc>
              <a:buNone/>
            </a:pPr>
            <a:r>
              <a:rPr b="0" lang="el-GR" sz="2300" spc="-1" strike="noStrike">
                <a:solidFill>
                  <a:srgbClr val="04617b"/>
                </a:solidFill>
                <a:latin typeface="Calibri"/>
              </a:rPr>
              <a:t>Ιστορική αναδρομή - Εισαγωγή</a:t>
            </a:r>
            <a:endParaRPr b="0" lang="el-GR" sz="2300" spc="-1" strike="noStrike">
              <a:solidFill>
                <a:srgbClr val="000000"/>
              </a:solidFill>
              <a:latin typeface="Constantia"/>
            </a:endParaRPr>
          </a:p>
        </p:txBody>
      </p:sp>
      <p:sp>
        <p:nvSpPr>
          <p:cNvPr id="46" name="PlaceHolder 2"/>
          <p:cNvSpPr>
            <a:spLocks noGrp="1"/>
          </p:cNvSpPr>
          <p:nvPr>
            <p:ph type="body"/>
          </p:nvPr>
        </p:nvSpPr>
        <p:spPr>
          <a:xfrm>
            <a:off x="457200" y="555480"/>
            <a:ext cx="8229240" cy="418752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l-GR" sz="2600" spc="-1" strike="noStrike">
                <a:solidFill>
                  <a:srgbClr val="000000"/>
                </a:solidFill>
                <a:latin typeface="Calibri"/>
              </a:rPr>
              <a:t>Kλικ για επεξεργασία των στυλ του υποδείγματος</a:t>
            </a:r>
            <a:endParaRPr b="0" lang="el-GR" sz="2600" spc="-1" strike="noStrike">
              <a:solidFill>
                <a:srgbClr val="000000"/>
              </a:solidFill>
              <a:latin typeface="Calibri"/>
            </a:endParaRPr>
          </a:p>
          <a:p>
            <a:pPr lvl="1" marL="640080" indent="-246960">
              <a:lnSpc>
                <a:spcPct val="100000"/>
              </a:lnSpc>
              <a:spcBef>
                <a:spcPts val="479"/>
              </a:spcBef>
              <a:buClr>
                <a:srgbClr val="0f6fc6"/>
              </a:buClr>
              <a:buSzPct val="85000"/>
              <a:buFont typeface="Wingdings 2" charset="2"/>
              <a:buChar char=""/>
            </a:pPr>
            <a:r>
              <a:rPr b="0" lang="el-GR" sz="2400" spc="-1" strike="noStrike">
                <a:solidFill>
                  <a:srgbClr val="000000"/>
                </a:solidFill>
                <a:latin typeface="Calibri"/>
              </a:rPr>
              <a:t>Δεύτερου επιπέδου</a:t>
            </a:r>
            <a:endParaRPr b="0" lang="el-GR" sz="2400" spc="-1" strike="noStrike">
              <a:solidFill>
                <a:srgbClr val="000000"/>
              </a:solidFill>
              <a:latin typeface="Calibri"/>
            </a:endParaRPr>
          </a:p>
          <a:p>
            <a:pPr lvl="2" marL="914400" indent="-246960">
              <a:lnSpc>
                <a:spcPct val="100000"/>
              </a:lnSpc>
              <a:spcBef>
                <a:spcPts val="420"/>
              </a:spcBef>
              <a:buClr>
                <a:srgbClr val="009dd9"/>
              </a:buClr>
              <a:buSzPct val="70000"/>
              <a:buFont typeface="Wingdings 2" charset="2"/>
              <a:buChar char=""/>
            </a:pPr>
            <a:r>
              <a:rPr b="0" lang="el-GR" sz="2100" spc="-1" strike="noStrike">
                <a:solidFill>
                  <a:srgbClr val="000000"/>
                </a:solidFill>
                <a:latin typeface="Calibri"/>
              </a:rPr>
              <a:t>Τρίτου επιπέδου</a:t>
            </a:r>
            <a:endParaRPr b="0" lang="el-GR" sz="2100" spc="-1" strike="noStrike">
              <a:solidFill>
                <a:srgbClr val="000000"/>
              </a:solidFill>
              <a:latin typeface="Calibri"/>
            </a:endParaRPr>
          </a:p>
          <a:p>
            <a:pPr lvl="3" marL="1188720" indent="-210240">
              <a:lnSpc>
                <a:spcPct val="100000"/>
              </a:lnSpc>
              <a:spcBef>
                <a:spcPts val="400"/>
              </a:spcBef>
              <a:buClr>
                <a:srgbClr val="0bd0d9"/>
              </a:buClr>
              <a:buSzPct val="65000"/>
              <a:buFont typeface="Wingdings 2" charset="2"/>
              <a:buChar char=""/>
            </a:pPr>
            <a:r>
              <a:rPr b="0" lang="el-GR" sz="2000" spc="-1" strike="noStrike">
                <a:solidFill>
                  <a:srgbClr val="000000"/>
                </a:solidFill>
                <a:latin typeface="Calibri"/>
              </a:rPr>
              <a:t>Τέταρτου επιπέδου</a:t>
            </a:r>
            <a:endParaRPr b="0" lang="el-GR" sz="2000" spc="-1" strike="noStrike">
              <a:solidFill>
                <a:srgbClr val="000000"/>
              </a:solidFill>
              <a:latin typeface="Calibri"/>
            </a:endParaRPr>
          </a:p>
          <a:p>
            <a:pPr lvl="4" marL="1463040" indent="-210240">
              <a:lnSpc>
                <a:spcPct val="100000"/>
              </a:lnSpc>
              <a:spcBef>
                <a:spcPts val="400"/>
              </a:spcBef>
              <a:buClr>
                <a:srgbClr val="10cf9b"/>
              </a:buClr>
              <a:buSzPct val="65000"/>
              <a:buFont typeface="Wingdings 2" charset="2"/>
              <a:buChar char=""/>
            </a:pPr>
            <a:r>
              <a:rPr b="0" lang="el-GR" sz="2000" spc="-1" strike="noStrike">
                <a:solidFill>
                  <a:srgbClr val="000000"/>
                </a:solidFill>
                <a:latin typeface="Calibri"/>
              </a:rPr>
              <a:t>Πέμπτου επιπέδου</a:t>
            </a:r>
            <a:endParaRPr b="0" lang="el-GR" sz="2000" spc="-1" strike="noStrike">
              <a:solidFill>
                <a:srgbClr val="000000"/>
              </a:solidFill>
              <a:latin typeface="Calibri"/>
            </a:endParaRPr>
          </a:p>
        </p:txBody>
      </p:sp>
      <p:sp>
        <p:nvSpPr>
          <p:cNvPr id="47" name="6 - TextBox"/>
          <p:cNvSpPr/>
          <p:nvPr/>
        </p:nvSpPr>
        <p:spPr>
          <a:xfrm>
            <a:off x="467640" y="4875840"/>
            <a:ext cx="8208720" cy="272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200" spc="-1" strike="noStrike">
                <a:solidFill>
                  <a:srgbClr val="000000"/>
                </a:solidFill>
                <a:latin typeface="Constantia"/>
              </a:rPr>
              <a:t>Σαλής Αναστάσιος – Μηχανολόγος 1</a:t>
            </a:r>
            <a:r>
              <a:rPr b="0" i="1" lang="el-GR" sz="1200" spc="-1" strike="noStrike" baseline="30000">
                <a:solidFill>
                  <a:srgbClr val="000000"/>
                </a:solidFill>
                <a:latin typeface="Constantia"/>
              </a:rPr>
              <a:t>ου</a:t>
            </a:r>
            <a:r>
              <a:rPr b="0" i="1" lang="el-GR" sz="1200" spc="-1" strike="noStrike">
                <a:solidFill>
                  <a:srgbClr val="000000"/>
                </a:solidFill>
                <a:latin typeface="Constantia"/>
              </a:rPr>
              <a:t> ΕΠΑ.Λ.  Δράμας</a:t>
            </a:r>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533520" y="339480"/>
            <a:ext cx="7851240" cy="935640"/>
          </a:xfrm>
          <a:prstGeom prst="rect">
            <a:avLst/>
          </a:prstGeom>
          <a:noFill/>
          <a:ln w="0">
            <a:noFill/>
          </a:ln>
        </p:spPr>
        <p:txBody>
          <a:bodyPr lIns="90000" rIns="18360" tIns="0" bIns="0" anchor="b">
            <a:normAutofit/>
          </a:bodyPr>
          <a:p>
            <a:pPr indent="0" algn="ctr">
              <a:lnSpc>
                <a:spcPct val="100000"/>
              </a:lnSpc>
              <a:buNone/>
            </a:pPr>
            <a:r>
              <a:rPr b="1" lang="el-GR" sz="5600" spc="-1" strike="noStrike">
                <a:solidFill>
                  <a:srgbClr val="50e0ea"/>
                </a:solidFill>
                <a:latin typeface="Calibri"/>
              </a:rPr>
              <a:t>Μ.Ε.Κ.  Ι</a:t>
            </a:r>
            <a:endParaRPr b="0" lang="el-GR" sz="5600" spc="-1" strike="noStrike">
              <a:solidFill>
                <a:srgbClr val="ffffff"/>
              </a:solidFill>
              <a:latin typeface="Constantia"/>
            </a:endParaRPr>
          </a:p>
        </p:txBody>
      </p:sp>
      <p:sp>
        <p:nvSpPr>
          <p:cNvPr id="85" name="PlaceHolder 2"/>
          <p:cNvSpPr>
            <a:spLocks noGrp="1"/>
          </p:cNvSpPr>
          <p:nvPr>
            <p:ph type="subTitle"/>
          </p:nvPr>
        </p:nvSpPr>
        <p:spPr>
          <a:xfrm>
            <a:off x="533520" y="1131480"/>
            <a:ext cx="7854480" cy="2376000"/>
          </a:xfrm>
          <a:prstGeom prst="rect">
            <a:avLst/>
          </a:prstGeom>
          <a:noFill/>
          <a:ln w="0">
            <a:noFill/>
          </a:ln>
        </p:spPr>
        <p:txBody>
          <a:bodyPr lIns="0" rIns="18360" tIns="45000" bIns="45000" anchor="t">
            <a:normAutofit fontScale="98000"/>
          </a:bodyPr>
          <a:p>
            <a:pPr indent="0" algn="r">
              <a:lnSpc>
                <a:spcPct val="150000"/>
              </a:lnSpc>
              <a:spcBef>
                <a:spcPts val="799"/>
              </a:spcBef>
              <a:buNone/>
              <a:tabLst>
                <a:tab algn="l" pos="0"/>
              </a:tabLst>
            </a:pPr>
            <a:r>
              <a:rPr b="0" lang="el-GR" sz="4000" spc="-1" strike="noStrike">
                <a:solidFill>
                  <a:srgbClr val="ffffff"/>
                </a:solidFill>
                <a:latin typeface="Calibri"/>
              </a:rPr>
              <a:t>Κεφάλαιο  4</a:t>
            </a:r>
            <a:endParaRPr b="0" lang="en-US" sz="4000" spc="-1" strike="noStrike">
              <a:solidFill>
                <a:srgbClr val="000000"/>
              </a:solidFill>
              <a:latin typeface="Arial"/>
            </a:endParaRPr>
          </a:p>
          <a:p>
            <a:pPr indent="0" algn="ctr">
              <a:lnSpc>
                <a:spcPct val="100000"/>
              </a:lnSpc>
              <a:spcBef>
                <a:spcPts val="799"/>
              </a:spcBef>
              <a:buNone/>
              <a:tabLst>
                <a:tab algn="l" pos="0"/>
              </a:tabLst>
            </a:pPr>
            <a:r>
              <a:rPr b="1" lang="el-GR" sz="4000" spc="-1" strike="noStrike">
                <a:solidFill>
                  <a:schemeClr val="accent5">
                    <a:lumMod val="20000"/>
                    <a:lumOff val="80000"/>
                  </a:schemeClr>
                </a:solidFill>
                <a:latin typeface="Calibri"/>
              </a:rPr>
              <a:t>Βενζινομηχανές</a:t>
            </a:r>
            <a:endParaRPr b="0" lang="en-US" sz="4000" spc="-1" strike="noStrike">
              <a:solidFill>
                <a:srgbClr val="000000"/>
              </a:solidFill>
              <a:latin typeface="Arial"/>
            </a:endParaRPr>
          </a:p>
          <a:p>
            <a:pPr indent="0" algn="ctr">
              <a:lnSpc>
                <a:spcPct val="100000"/>
              </a:lnSpc>
              <a:spcBef>
                <a:spcPts val="799"/>
              </a:spcBef>
              <a:buNone/>
              <a:tabLst>
                <a:tab algn="l" pos="0"/>
              </a:tabLst>
            </a:pPr>
            <a:r>
              <a:rPr b="1" lang="el-GR" sz="4000" spc="-1" strike="noStrike">
                <a:solidFill>
                  <a:schemeClr val="accent5">
                    <a:lumMod val="20000"/>
                    <a:lumOff val="80000"/>
                  </a:schemeClr>
                </a:solidFill>
                <a:latin typeface="Calibri"/>
              </a:rPr>
              <a:t>(4χρονες – 2χρονες)</a:t>
            </a:r>
            <a:endParaRPr b="0" lang="en-US" sz="4000" spc="-1" strike="noStrike">
              <a:solidFill>
                <a:srgbClr val="000000"/>
              </a:solidFill>
              <a:latin typeface="Arial"/>
            </a:endParaRPr>
          </a:p>
        </p:txBody>
      </p:sp>
      <p:sp>
        <p:nvSpPr>
          <p:cNvPr id="86" name="3 - TextBox"/>
          <p:cNvSpPr/>
          <p:nvPr/>
        </p:nvSpPr>
        <p:spPr>
          <a:xfrm>
            <a:off x="611640" y="3579840"/>
            <a:ext cx="7920360" cy="1247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400" spc="-1" strike="noStrike">
                <a:solidFill>
                  <a:srgbClr val="ffffff"/>
                </a:solidFill>
                <a:latin typeface="Constantia"/>
              </a:rPr>
              <a:t>ΣΑΛΗΣ  ΑΝΑΣΤΑΣΙΟΣ</a:t>
            </a:r>
            <a:endParaRPr b="0" lang="en-US" sz="2400" spc="-1" strike="noStrike">
              <a:solidFill>
                <a:srgbClr val="000000"/>
              </a:solidFill>
              <a:latin typeface="Arial"/>
            </a:endParaRPr>
          </a:p>
          <a:p>
            <a:pPr algn="ctr">
              <a:lnSpc>
                <a:spcPct val="100000"/>
              </a:lnSpc>
            </a:pPr>
            <a:r>
              <a:rPr b="1" lang="en-US" sz="1800" spc="-1" strike="noStrike">
                <a:solidFill>
                  <a:srgbClr val="f2f2f2"/>
                </a:solidFill>
                <a:latin typeface="Constantia"/>
              </a:rPr>
              <a:t>MSc in Management and Information Systems</a:t>
            </a:r>
            <a:endParaRPr b="0" lang="en-US" sz="1800" spc="-1" strike="noStrike">
              <a:solidFill>
                <a:srgbClr val="000000"/>
              </a:solidFill>
              <a:latin typeface="Arial"/>
            </a:endParaRPr>
          </a:p>
          <a:p>
            <a:pPr algn="ctr">
              <a:lnSpc>
                <a:spcPct val="100000"/>
              </a:lnSpc>
            </a:pPr>
            <a:r>
              <a:rPr b="0" lang="el-GR" sz="1800" spc="-1" strike="noStrike">
                <a:solidFill>
                  <a:srgbClr val="ffffff"/>
                </a:solidFill>
                <a:latin typeface="Constantia"/>
              </a:rPr>
              <a:t>Μηχανολόγος</a:t>
            </a:r>
            <a:endParaRPr b="0" lang="en-US" sz="1800" spc="-1" strike="noStrike">
              <a:solidFill>
                <a:srgbClr val="000000"/>
              </a:solidFill>
              <a:latin typeface="Arial"/>
            </a:endParaRPr>
          </a:p>
          <a:p>
            <a:pPr algn="ctr">
              <a:lnSpc>
                <a:spcPct val="100000"/>
              </a:lnSpc>
            </a:pPr>
            <a:r>
              <a:rPr b="0" lang="el-GR" sz="1600" spc="-1" strike="noStrike">
                <a:solidFill>
                  <a:srgbClr val="ffffff"/>
                </a:solidFill>
                <a:latin typeface="Constantia"/>
              </a:rPr>
              <a:t>Εκπαιδευτικός  1</a:t>
            </a:r>
            <a:r>
              <a:rPr b="0" lang="el-GR" sz="1600" spc="-1" strike="noStrike" baseline="30000">
                <a:solidFill>
                  <a:srgbClr val="ffffff"/>
                </a:solidFill>
                <a:latin typeface="Constantia"/>
              </a:rPr>
              <a:t>ου</a:t>
            </a:r>
            <a:r>
              <a:rPr b="0" lang="el-GR" sz="1600" spc="-1" strike="noStrike">
                <a:solidFill>
                  <a:srgbClr val="ffffff"/>
                </a:solidFill>
                <a:latin typeface="Constantia"/>
              </a:rPr>
              <a:t>  ΕΠΑ.Λ.  Δράμας</a:t>
            </a:r>
            <a:endParaRPr b="0" lang="en-US" sz="1600" spc="-1" strike="noStrike">
              <a:solidFill>
                <a:srgbClr val="000000"/>
              </a:solidFill>
              <a:latin typeface="Arial"/>
            </a:endParaRPr>
          </a:p>
        </p:txBody>
      </p:sp>
    </p:spTree>
  </p:cSld>
  <p:transition>
    <p:pull dir="rd"/>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142" name="8 - TextBox"/>
          <p:cNvSpPr/>
          <p:nvPr/>
        </p:nvSpPr>
        <p:spPr>
          <a:xfrm>
            <a:off x="3564000" y="987480"/>
            <a:ext cx="5184360" cy="912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Στη συνέχεια, το έμβολο κινείται προς το κάτω νεκρό σημείο (Κ.Ν.Σ.) και δημιουργεί μέσα στον κύλινδρο κενό (υποπίεση). </a:t>
            </a:r>
            <a:endParaRPr b="0" lang="en-US" sz="1800" spc="-1" strike="noStrike">
              <a:solidFill>
                <a:srgbClr val="000000"/>
              </a:solidFill>
              <a:latin typeface="Arial"/>
            </a:endParaRPr>
          </a:p>
        </p:txBody>
      </p:sp>
      <p:sp>
        <p:nvSpPr>
          <p:cNvPr id="143" name="5 - TextBox"/>
          <p:cNvSpPr/>
          <p:nvPr/>
        </p:nvSpPr>
        <p:spPr>
          <a:xfrm>
            <a:off x="467640" y="4352760"/>
            <a:ext cx="2952000" cy="515880"/>
          </a:xfrm>
          <a:prstGeom prst="rect">
            <a:avLst/>
          </a:prstGeom>
          <a:noFill/>
          <a:ln w="0">
            <a:noFill/>
          </a:ln>
        </p:spPr>
        <p:style>
          <a:lnRef idx="0"/>
          <a:fillRef idx="0"/>
          <a:effectRef idx="0"/>
          <a:fontRef idx="minor"/>
        </p:style>
        <p:txBody>
          <a:bodyPr lIns="90000" rIns="90000" tIns="45000" bIns="45000" anchor="t">
            <a:spAutoFit/>
          </a:bodyPr>
          <a:p>
            <a:pPr marL="343080" indent="-343080" algn="ctr">
              <a:lnSpc>
                <a:spcPct val="100000"/>
              </a:lnSpc>
              <a:buClr>
                <a:srgbClr val="000000"/>
              </a:buClr>
              <a:buSzPct val="90000"/>
              <a:buFont typeface="StarSymbol"/>
              <a:buAutoNum type="arabicPeriod"/>
            </a:pPr>
            <a:r>
              <a:rPr b="0" lang="el-GR" sz="1400" spc="-1" strike="noStrike">
                <a:solidFill>
                  <a:srgbClr val="000000"/>
                </a:solidFill>
                <a:latin typeface="Arial"/>
              </a:rPr>
              <a:t>Σπειροειδές διάγραμμα τετράχρονου βενζινοκινητήρα.</a:t>
            </a:r>
            <a:endParaRPr b="0" lang="en-US" sz="1400" spc="-1" strike="noStrike">
              <a:solidFill>
                <a:srgbClr val="000000"/>
              </a:solidFill>
              <a:latin typeface="Arial"/>
            </a:endParaRPr>
          </a:p>
        </p:txBody>
      </p:sp>
      <p:pic>
        <p:nvPicPr>
          <p:cNvPr id="144" name="Picture 3" descr=""/>
          <p:cNvPicPr/>
          <p:nvPr/>
        </p:nvPicPr>
        <p:blipFill>
          <a:blip r:embed="rId1"/>
          <a:stretch/>
        </p:blipFill>
        <p:spPr>
          <a:xfrm>
            <a:off x="683640" y="896400"/>
            <a:ext cx="2567160" cy="3425400"/>
          </a:xfrm>
          <a:prstGeom prst="rect">
            <a:avLst/>
          </a:prstGeom>
          <a:ln w="9525">
            <a:noFill/>
          </a:ln>
        </p:spPr>
      </p:pic>
      <p:sp>
        <p:nvSpPr>
          <p:cNvPr id="145" name="6 - TextBox"/>
          <p:cNvSpPr/>
          <p:nvPr/>
        </p:nvSpPr>
        <p:spPr>
          <a:xfrm>
            <a:off x="539640" y="411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1</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n-US" sz="1800" spc="-1" strike="noStrike">
                <a:solidFill>
                  <a:srgbClr val="ff0000"/>
                </a:solidFill>
                <a:latin typeface="Arial"/>
              </a:rPr>
              <a:t>“</a:t>
            </a:r>
            <a:r>
              <a:rPr b="1" lang="el-GR" sz="1800" spc="-1" strike="noStrike">
                <a:solidFill>
                  <a:srgbClr val="ff0000"/>
                </a:solidFill>
                <a:latin typeface="Arial"/>
              </a:rPr>
              <a:t>εισαγωγή</a:t>
            </a:r>
            <a:r>
              <a:rPr b="1" lang="en-US" sz="1800" spc="-1" strike="noStrike">
                <a:solidFill>
                  <a:srgbClr val="ff0000"/>
                </a:solidFill>
                <a:latin typeface="Arial"/>
              </a:rPr>
              <a:t>” </a:t>
            </a:r>
            <a:r>
              <a:rPr b="1" lang="el-GR" sz="1800" spc="-1" strike="noStrike">
                <a:solidFill>
                  <a:srgbClr val="ff0000"/>
                </a:solidFill>
                <a:latin typeface="Arial"/>
              </a:rPr>
              <a:t>ή </a:t>
            </a:r>
            <a:r>
              <a:rPr b="1" lang="en-US" sz="1800" spc="-1" strike="noStrike">
                <a:solidFill>
                  <a:srgbClr val="ff0000"/>
                </a:solidFill>
                <a:latin typeface="Arial"/>
              </a:rPr>
              <a:t>“</a:t>
            </a:r>
            <a:r>
              <a:rPr b="1" lang="el-GR" sz="1800" spc="-1" strike="noStrike">
                <a:solidFill>
                  <a:srgbClr val="ff0000"/>
                </a:solidFill>
                <a:latin typeface="Arial"/>
              </a:rPr>
              <a:t>αναρρόφηση</a:t>
            </a:r>
            <a:r>
              <a:rPr b="1" lang="en-US" sz="1800" spc="-1" strike="noStrike">
                <a:solidFill>
                  <a:srgbClr val="ff0000"/>
                </a:solidFill>
                <a:latin typeface="Arial"/>
              </a:rPr>
              <a:t>”</a:t>
            </a:r>
            <a:endParaRPr b="0" lang="en-US" sz="1800" spc="-1" strike="noStrike">
              <a:solidFill>
                <a:srgbClr val="000000"/>
              </a:solidFill>
              <a:latin typeface="Arial"/>
            </a:endParaRPr>
          </a:p>
        </p:txBody>
      </p:sp>
      <p:sp>
        <p:nvSpPr>
          <p:cNvPr id="146" name="7 - TextBox"/>
          <p:cNvSpPr/>
          <p:nvPr/>
        </p:nvSpPr>
        <p:spPr>
          <a:xfrm>
            <a:off x="3564000" y="2067840"/>
            <a:ext cx="51843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Στο χρόνο αυτό, γίνεται μια αναρρόφηση από το έμβολο και έτσι εισέρχεται μέσα στον κύλινδρο το καύσιμο μίγμα, σε μια θερμοκρασία 15 °C έως 25 °C, και πίεση ίση με την ατμοσφαιρική. </a:t>
            </a:r>
            <a:endParaRPr b="0" lang="en-US" sz="1800" spc="-1" strike="noStrike">
              <a:solidFill>
                <a:srgbClr val="000000"/>
              </a:solidFill>
              <a:latin typeface="Arial"/>
            </a:endParaRPr>
          </a:p>
        </p:txBody>
      </p:sp>
      <p:sp>
        <p:nvSpPr>
          <p:cNvPr id="147" name="10 - TextBox"/>
          <p:cNvSpPr/>
          <p:nvPr/>
        </p:nvSpPr>
        <p:spPr>
          <a:xfrm>
            <a:off x="3564000" y="3363840"/>
            <a:ext cx="5184360" cy="1461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Η εισαγωγή του μίγματος τελειώνει με το κλείσιμο της βαλβίδας εισαγωγής, που γίνεται στο σημείο Β, 30° έως 40° μετά το Κ.Ν.Σ. Έχει αρχίσει, δηλαδή, το έμβολο να ανεβαίνει προς το Α.Ν.Σ. για τη φάση της συμπίεσης.</a:t>
            </a:r>
            <a:endParaRPr b="0" lang="en-US" sz="1800" spc="-1" strike="noStrike">
              <a:solidFill>
                <a:srgbClr val="000000"/>
              </a:solidFill>
              <a:latin typeface="Arial"/>
            </a:endParaRPr>
          </a:p>
        </p:txBody>
      </p:sp>
      <p:cxnSp>
        <p:nvCxnSpPr>
          <p:cNvPr id="148" name="12 - Ευθύγραμμο βέλος σύνδεσης"/>
          <p:cNvCxnSpPr/>
          <p:nvPr/>
        </p:nvCxnSpPr>
        <p:spPr>
          <a:xfrm flipV="1">
            <a:off x="179280" y="3867840"/>
            <a:ext cx="792360" cy="216360"/>
          </a:xfrm>
          <a:prstGeom prst="straightConnector1">
            <a:avLst/>
          </a:prstGeom>
          <a:ln w="12700">
            <a:solidFill>
              <a:srgbClr val="095294"/>
            </a:solidFill>
            <a:round/>
            <a:tailEnd len="med" type="triangle" w="med"/>
          </a:ln>
        </p:spPr>
      </p:cxnSp>
    </p:spTree>
  </p:cSld>
  <p:transition>
    <p:pull dir="rd"/>
  </p:transition>
  <p:timing>
    <p:tnLst>
      <p:par>
        <p:cTn id="112" dur="indefinite" restart="never" nodeType="tmRoot">
          <p:childTnLst>
            <p:seq>
              <p:cTn id="113" dur="indefinite" nodeType="mainSeq">
                <p:childTnLst>
                  <p:par>
                    <p:cTn id="114" fill="hold">
                      <p:stCondLst>
                        <p:cond delay="indefinite"/>
                      </p:stCondLst>
                      <p:childTnLst>
                        <p:par>
                          <p:cTn id="115" fill="hold">
                            <p:stCondLst>
                              <p:cond delay="0"/>
                            </p:stCondLst>
                            <p:childTnLst>
                              <p:par>
                                <p:cTn id="116" nodeType="clickEffect" fill="hold" presetClass="entr" presetID="2" presetSubtype="4">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repl">
                                        <p:cTn id="118" dur="500" fill="hold"/>
                                        <p:tgtEl>
                                          <p:spTgt spid="146"/>
                                        </p:tgtEl>
                                        <p:attrNameLst>
                                          <p:attrName>ppt_x</p:attrName>
                                        </p:attrNameLst>
                                      </p:cBhvr>
                                      <p:tavLst>
                                        <p:tav tm="0">
                                          <p:val>
                                            <p:strVal val="#ppt_x"/>
                                          </p:val>
                                        </p:tav>
                                        <p:tav tm="100000">
                                          <p:val>
                                            <p:strVal val="#ppt_x"/>
                                          </p:val>
                                        </p:tav>
                                      </p:tavLst>
                                    </p:anim>
                                    <p:anim calcmode="lin" valueType="num">
                                      <p:cBhvr additive="repl">
                                        <p:cTn id="119"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nodeType="clickEffect" fill="hold" presetClass="entr" presetID="2" presetSubtype="4">
                                  <p:stCondLst>
                                    <p:cond delay="0"/>
                                  </p:stCondLst>
                                  <p:childTnLst>
                                    <p:set>
                                      <p:cBhvr>
                                        <p:cTn id="123" dur="1" fill="hold">
                                          <p:stCondLst>
                                            <p:cond delay="0"/>
                                          </p:stCondLst>
                                        </p:cTn>
                                        <p:tgtEl>
                                          <p:spTgt spid="147"/>
                                        </p:tgtEl>
                                        <p:attrNameLst>
                                          <p:attrName>style.visibility</p:attrName>
                                        </p:attrNameLst>
                                      </p:cBhvr>
                                      <p:to>
                                        <p:strVal val="visible"/>
                                      </p:to>
                                    </p:set>
                                    <p:anim calcmode="lin" valueType="num">
                                      <p:cBhvr additive="repl">
                                        <p:cTn id="124" dur="500" fill="hold"/>
                                        <p:tgtEl>
                                          <p:spTgt spid="147"/>
                                        </p:tgtEl>
                                        <p:attrNameLst>
                                          <p:attrName>ppt_x</p:attrName>
                                        </p:attrNameLst>
                                      </p:cBhvr>
                                      <p:tavLst>
                                        <p:tav tm="0">
                                          <p:val>
                                            <p:strVal val="#ppt_x"/>
                                          </p:val>
                                        </p:tav>
                                        <p:tav tm="100000">
                                          <p:val>
                                            <p:strVal val="#ppt_x"/>
                                          </p:val>
                                        </p:tav>
                                      </p:tavLst>
                                    </p:anim>
                                    <p:anim calcmode="lin" valueType="num">
                                      <p:cBhvr additive="repl">
                                        <p:cTn id="125" dur="500" fill="hold"/>
                                        <p:tgtEl>
                                          <p:spTgt spid="147"/>
                                        </p:tgtEl>
                                        <p:attrNameLst>
                                          <p:attrName>ppt_y</p:attrName>
                                        </p:attrNameLst>
                                      </p:cBhvr>
                                      <p:tavLst>
                                        <p:tav tm="0">
                                          <p:val>
                                            <p:strVal val="1+#ppt_h/2"/>
                                          </p:val>
                                        </p:tav>
                                        <p:tav tm="100000">
                                          <p:val>
                                            <p:strVal val="#ppt_y"/>
                                          </p:val>
                                        </p:tav>
                                      </p:tavLst>
                                    </p:anim>
                                  </p:childTnLst>
                                </p:cTn>
                              </p:par>
                            </p:childTnLst>
                          </p:cTn>
                        </p:par>
                        <p:par>
                          <p:cTn id="126" fill="hold">
                            <p:stCondLst>
                              <p:cond delay="500"/>
                            </p:stCondLst>
                            <p:childTnLst>
                              <p:par>
                                <p:cTn id="127" nodeType="afterEffect" fill="hold" presetClass="entr" presetID="2" presetSubtype="8">
                                  <p:stCondLst>
                                    <p:cond delay="0"/>
                                  </p:stCondLst>
                                  <p:childTnLst>
                                    <p:set>
                                      <p:cBhvr>
                                        <p:cTn id="128" dur="1" fill="hold">
                                          <p:stCondLst>
                                            <p:cond delay="0"/>
                                          </p:stCondLst>
                                        </p:cTn>
                                        <p:tgtEl>
                                          <p:spTgt spid="148"/>
                                        </p:tgtEl>
                                        <p:attrNameLst>
                                          <p:attrName>style.visibility</p:attrName>
                                        </p:attrNameLst>
                                      </p:cBhvr>
                                      <p:to>
                                        <p:strVal val="visible"/>
                                      </p:to>
                                    </p:set>
                                    <p:anim calcmode="lin" valueType="num">
                                      <p:cBhvr additive="repl">
                                        <p:cTn id="129" dur="500" fill="hold"/>
                                        <p:tgtEl>
                                          <p:spTgt spid="148"/>
                                        </p:tgtEl>
                                        <p:attrNameLst>
                                          <p:attrName>ppt_x</p:attrName>
                                        </p:attrNameLst>
                                      </p:cBhvr>
                                      <p:tavLst>
                                        <p:tav tm="0">
                                          <p:val>
                                            <p:strVal val="0-#ppt_w/2"/>
                                          </p:val>
                                        </p:tav>
                                        <p:tav tm="100000">
                                          <p:val>
                                            <p:strVal val="#ppt_x"/>
                                          </p:val>
                                        </p:tav>
                                      </p:tavLst>
                                    </p:anim>
                                    <p:anim calcmode="lin" valueType="num">
                                      <p:cBhvr additive="repl">
                                        <p:cTn id="130" dur="500" fill="hold"/>
                                        <p:tgtEl>
                                          <p:spTgt spid="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150" name="8 - TextBox"/>
          <p:cNvSpPr/>
          <p:nvPr/>
        </p:nvSpPr>
        <p:spPr>
          <a:xfrm>
            <a:off x="395640" y="987480"/>
            <a:ext cx="83527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Η καθυστέρηση αυτή στο κλείσιμο της βαλβίδας γίνεται για να γεμίσει ο κύλινδρος με περισσότερο μίγμα. </a:t>
            </a:r>
            <a:endParaRPr b="0" lang="en-US" sz="1800" spc="-1" strike="noStrike">
              <a:solidFill>
                <a:srgbClr val="000000"/>
              </a:solidFill>
              <a:latin typeface="Arial"/>
            </a:endParaRPr>
          </a:p>
        </p:txBody>
      </p:sp>
      <p:sp>
        <p:nvSpPr>
          <p:cNvPr id="151" name="6 - TextBox"/>
          <p:cNvSpPr/>
          <p:nvPr/>
        </p:nvSpPr>
        <p:spPr>
          <a:xfrm>
            <a:off x="539640" y="411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1</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n-US" sz="1800" spc="-1" strike="noStrike">
                <a:solidFill>
                  <a:srgbClr val="ff0000"/>
                </a:solidFill>
                <a:latin typeface="Arial"/>
              </a:rPr>
              <a:t>“</a:t>
            </a:r>
            <a:r>
              <a:rPr b="1" lang="el-GR" sz="1800" spc="-1" strike="noStrike">
                <a:solidFill>
                  <a:srgbClr val="ff0000"/>
                </a:solidFill>
                <a:latin typeface="Arial"/>
              </a:rPr>
              <a:t>εισαγωγή</a:t>
            </a:r>
            <a:r>
              <a:rPr b="1" lang="en-US" sz="1800" spc="-1" strike="noStrike">
                <a:solidFill>
                  <a:srgbClr val="ff0000"/>
                </a:solidFill>
                <a:latin typeface="Arial"/>
              </a:rPr>
              <a:t>” </a:t>
            </a:r>
            <a:r>
              <a:rPr b="1" lang="el-GR" sz="1800" spc="-1" strike="noStrike">
                <a:solidFill>
                  <a:srgbClr val="ff0000"/>
                </a:solidFill>
                <a:latin typeface="Arial"/>
              </a:rPr>
              <a:t>ή </a:t>
            </a:r>
            <a:r>
              <a:rPr b="1" lang="en-US" sz="1800" spc="-1" strike="noStrike">
                <a:solidFill>
                  <a:srgbClr val="ff0000"/>
                </a:solidFill>
                <a:latin typeface="Arial"/>
              </a:rPr>
              <a:t>“</a:t>
            </a:r>
            <a:r>
              <a:rPr b="1" lang="el-GR" sz="1800" spc="-1" strike="noStrike">
                <a:solidFill>
                  <a:srgbClr val="ff0000"/>
                </a:solidFill>
                <a:latin typeface="Arial"/>
              </a:rPr>
              <a:t>αναρρόφηση</a:t>
            </a:r>
            <a:r>
              <a:rPr b="1" lang="en-US" sz="1800" spc="-1" strike="noStrike">
                <a:solidFill>
                  <a:srgbClr val="ff0000"/>
                </a:solidFill>
                <a:latin typeface="Arial"/>
              </a:rPr>
              <a:t>”</a:t>
            </a:r>
            <a:endParaRPr b="0" lang="en-US" sz="1800" spc="-1" strike="noStrike">
              <a:solidFill>
                <a:srgbClr val="000000"/>
              </a:solidFill>
              <a:latin typeface="Arial"/>
            </a:endParaRPr>
          </a:p>
        </p:txBody>
      </p:sp>
      <p:sp>
        <p:nvSpPr>
          <p:cNvPr id="152" name="9 - TextBox"/>
          <p:cNvSpPr/>
          <p:nvPr/>
        </p:nvSpPr>
        <p:spPr>
          <a:xfrm>
            <a:off x="395640" y="1781280"/>
            <a:ext cx="835272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Το έμβολο με τη μεγάλη ταχύτητα που κατεβαίνει από το Α.Ν.Σ. στο Κ.Ν.Σ., δημιουργεί ένα ισχυρό ρεύμα αναρρόφησης.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Έτσι, και όταν ακόμη το έμβολο αρχίζει να ανεβαίνει προς το Α.Ν.Σ. για τη συμπίεση, για κάποιο μικρό χρονικό διάστημα το μίγμα εξακολουθεί να εισάγεται μέσα στον κύλινδρο. </a:t>
            </a:r>
            <a:endParaRPr b="0" lang="en-US" sz="1800" spc="-1" strike="noStrike">
              <a:solidFill>
                <a:srgbClr val="000000"/>
              </a:solidFill>
              <a:latin typeface="Arial"/>
            </a:endParaRPr>
          </a:p>
        </p:txBody>
      </p:sp>
      <p:sp>
        <p:nvSpPr>
          <p:cNvPr id="153" name="11 - TextBox"/>
          <p:cNvSpPr/>
          <p:nvPr/>
        </p:nvSpPr>
        <p:spPr>
          <a:xfrm>
            <a:off x="395640" y="3725640"/>
            <a:ext cx="83527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Καθυστερώντας, δηλαδή, για μικρό χρονικό διάστημα το κλείσιμο της βαλβίδας εισαγωγής, επιτυγχάνεται καλύτερη πλήρωση του κυλίνδρου με μίγμα.</a:t>
            </a:r>
            <a:endParaRPr b="0" lang="en-US" sz="1800" spc="-1" strike="noStrike">
              <a:solidFill>
                <a:srgbClr val="000000"/>
              </a:solidFill>
              <a:latin typeface="Arial"/>
            </a:endParaRPr>
          </a:p>
        </p:txBody>
      </p:sp>
    </p:spTree>
  </p:cSld>
  <p:transition>
    <p:pull dir="rd"/>
  </p:transition>
  <p:timing>
    <p:tnLst>
      <p:par>
        <p:cTn id="131" dur="indefinite" restart="never" nodeType="tmRoot">
          <p:childTnLst>
            <p:seq>
              <p:cTn id="132" dur="indefinite" nodeType="mainSeq">
                <p:childTnLst>
                  <p:par>
                    <p:cTn id="133" fill="hold">
                      <p:stCondLst>
                        <p:cond delay="indefinite"/>
                      </p:stCondLst>
                      <p:childTnLst>
                        <p:par>
                          <p:cTn id="134" fill="hold">
                            <p:stCondLst>
                              <p:cond delay="0"/>
                            </p:stCondLst>
                            <p:childTnLst>
                              <p:par>
                                <p:cTn id="135" nodeType="clickEffect" fill="hold" presetClass="entr" presetID="29">
                                  <p:stCondLst>
                                    <p:cond delay="0"/>
                                  </p:stCondLst>
                                  <p:childTnLst>
                                    <p:set>
                                      <p:cBhvr>
                                        <p:cTn id="136" dur="1" fill="hold">
                                          <p:stCondLst>
                                            <p:cond delay="0"/>
                                          </p:stCondLst>
                                        </p:cTn>
                                        <p:tgtEl>
                                          <p:spTgt spid="150"/>
                                        </p:tgtEl>
                                        <p:attrNameLst>
                                          <p:attrName>style.visibility</p:attrName>
                                        </p:attrNameLst>
                                      </p:cBhvr>
                                      <p:to>
                                        <p:strVal val="visible"/>
                                      </p:to>
                                    </p:set>
                                    <p:anim calcmode="lin" valueType="num">
                                      <p:cBhvr additive="repl">
                                        <p:cTn id="137" dur="500" fill="hold"/>
                                        <p:tgtEl>
                                          <p:spTgt spid="150"/>
                                        </p:tgtEl>
                                        <p:attrNameLst>
                                          <p:attrName>ppt_x</p:attrName>
                                        </p:attrNameLst>
                                      </p:cBhvr>
                                      <p:tavLst>
                                        <p:tav tm="0">
                                          <p:val>
                                            <p:strVal val="#ppt_x-.2"/>
                                          </p:val>
                                        </p:tav>
                                        <p:tav tm="100000">
                                          <p:val>
                                            <p:strVal val="#ppt_x"/>
                                          </p:val>
                                        </p:tav>
                                      </p:tavLst>
                                    </p:anim>
                                    <p:anim calcmode="lin" valueType="num">
                                      <p:cBhvr additive="repl">
                                        <p:cTn id="138" dur="500" fill="hold"/>
                                        <p:tgtEl>
                                          <p:spTgt spid="150"/>
                                        </p:tgtEl>
                                        <p:attrNameLst>
                                          <p:attrName>ppt_y</p:attrName>
                                        </p:attrNameLst>
                                      </p:cBhvr>
                                      <p:tavLst>
                                        <p:tav tm="0">
                                          <p:val>
                                            <p:strVal val="#ppt_y"/>
                                          </p:val>
                                        </p:tav>
                                        <p:tav tm="100000">
                                          <p:val>
                                            <p:strVal val="#ppt_y"/>
                                          </p:val>
                                        </p:tav>
                                      </p:tavLst>
                                    </p:anim>
                                    <p:animEffect filter="wipe(right)" transition="in">
                                      <p:cBhvr additive="repl">
                                        <p:cTn id="139" dur="500"/>
                                        <p:tgtEl>
                                          <p:spTgt spid="150"/>
                                        </p:tgtEl>
                                      </p:cBhvr>
                                    </p:animEffect>
                                  </p:childTnLst>
                                </p:cTn>
                              </p:par>
                            </p:childTnLst>
                          </p:cTn>
                        </p:par>
                      </p:childTnLst>
                    </p:cTn>
                  </p:par>
                  <p:par>
                    <p:cTn id="140" fill="hold">
                      <p:stCondLst>
                        <p:cond delay="indefinite"/>
                      </p:stCondLst>
                      <p:childTnLst>
                        <p:par>
                          <p:cTn id="141" fill="hold">
                            <p:stCondLst>
                              <p:cond delay="0"/>
                            </p:stCondLst>
                            <p:childTnLst>
                              <p:par>
                                <p:cTn id="142" nodeType="clickEffect" fill="hold" presetClass="entr" presetID="5" presetSubtype="10">
                                  <p:stCondLst>
                                    <p:cond delay="0"/>
                                  </p:stCondLst>
                                  <p:childTnLst>
                                    <p:set>
                                      <p:cBhvr>
                                        <p:cTn id="143" dur="1" fill="hold">
                                          <p:stCondLst>
                                            <p:cond delay="0"/>
                                          </p:stCondLst>
                                        </p:cTn>
                                        <p:tgtEl>
                                          <p:spTgt spid="152"/>
                                        </p:tgtEl>
                                        <p:attrNameLst>
                                          <p:attrName>style.visibility</p:attrName>
                                        </p:attrNameLst>
                                      </p:cBhvr>
                                      <p:to>
                                        <p:strVal val="visible"/>
                                      </p:to>
                                    </p:set>
                                    <p:animEffect filter="checkerboard(across)" transition="in">
                                      <p:cBhvr additive="repl">
                                        <p:cTn id="144" dur="500"/>
                                        <p:tgtEl>
                                          <p:spTgt spid="152"/>
                                        </p:tgtEl>
                                      </p:cBhvr>
                                    </p:animEffect>
                                  </p:childTnLst>
                                </p:cTn>
                              </p:par>
                            </p:childTnLst>
                          </p:cTn>
                        </p:par>
                      </p:childTnLst>
                    </p:cTn>
                  </p:par>
                  <p:par>
                    <p:cTn id="145" fill="hold">
                      <p:stCondLst>
                        <p:cond delay="indefinite"/>
                      </p:stCondLst>
                      <p:childTnLst>
                        <p:par>
                          <p:cTn id="146" fill="hold">
                            <p:stCondLst>
                              <p:cond delay="0"/>
                            </p:stCondLst>
                            <p:childTnLst>
                              <p:par>
                                <p:cTn id="147" nodeType="clickEffect" fill="hold" presetClass="entr" presetID="2" presetSubtype="4">
                                  <p:stCondLst>
                                    <p:cond delay="0"/>
                                  </p:stCondLst>
                                  <p:childTnLst>
                                    <p:set>
                                      <p:cBhvr>
                                        <p:cTn id="148" dur="1" fill="hold">
                                          <p:stCondLst>
                                            <p:cond delay="0"/>
                                          </p:stCondLst>
                                        </p:cTn>
                                        <p:tgtEl>
                                          <p:spTgt spid="153"/>
                                        </p:tgtEl>
                                        <p:attrNameLst>
                                          <p:attrName>style.visibility</p:attrName>
                                        </p:attrNameLst>
                                      </p:cBhvr>
                                      <p:to>
                                        <p:strVal val="visible"/>
                                      </p:to>
                                    </p:set>
                                    <p:anim calcmode="lin" valueType="num">
                                      <p:cBhvr additive="repl">
                                        <p:cTn id="149" dur="500" fill="hold"/>
                                        <p:tgtEl>
                                          <p:spTgt spid="153"/>
                                        </p:tgtEl>
                                        <p:attrNameLst>
                                          <p:attrName>ppt_x</p:attrName>
                                        </p:attrNameLst>
                                      </p:cBhvr>
                                      <p:tavLst>
                                        <p:tav tm="0">
                                          <p:val>
                                            <p:strVal val="#ppt_x"/>
                                          </p:val>
                                        </p:tav>
                                        <p:tav tm="100000">
                                          <p:val>
                                            <p:strVal val="#ppt_x"/>
                                          </p:val>
                                        </p:tav>
                                      </p:tavLst>
                                    </p:anim>
                                    <p:anim calcmode="lin" valueType="num">
                                      <p:cBhvr additive="repl">
                                        <p:cTn id="150"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155" name="8 - TextBox"/>
          <p:cNvSpPr/>
          <p:nvPr/>
        </p:nvSpPr>
        <p:spPr>
          <a:xfrm>
            <a:off x="3420000" y="771480"/>
            <a:ext cx="54723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Κάτι ανάλογο συμβαίνει και στην αρχή του χρόνου εισαγωγής. Ανοίγει δηλαδή, η βαλβίδα εισαγωγής και εισέρχεται το μίγμα, ενώ το έμβολο κινείται προς το Α.Ν.Σ. και διώχνει τα καυσαέρια.</a:t>
            </a:r>
            <a:endParaRPr b="0" lang="en-US" sz="1800" spc="-1" strike="noStrike">
              <a:solidFill>
                <a:srgbClr val="000000"/>
              </a:solidFill>
              <a:latin typeface="Arial"/>
            </a:endParaRPr>
          </a:p>
        </p:txBody>
      </p:sp>
      <p:sp>
        <p:nvSpPr>
          <p:cNvPr id="156" name="5 - TextBox"/>
          <p:cNvSpPr/>
          <p:nvPr/>
        </p:nvSpPr>
        <p:spPr>
          <a:xfrm>
            <a:off x="467640" y="4352760"/>
            <a:ext cx="2952000" cy="515880"/>
          </a:xfrm>
          <a:prstGeom prst="rect">
            <a:avLst/>
          </a:prstGeom>
          <a:noFill/>
          <a:ln w="0">
            <a:noFill/>
          </a:ln>
        </p:spPr>
        <p:style>
          <a:lnRef idx="0"/>
          <a:fillRef idx="0"/>
          <a:effectRef idx="0"/>
          <a:fontRef idx="minor"/>
        </p:style>
        <p:txBody>
          <a:bodyPr lIns="90000" rIns="90000" tIns="45000" bIns="45000" anchor="t">
            <a:spAutoFit/>
          </a:bodyPr>
          <a:p>
            <a:pPr marL="343080" indent="-343080" algn="ctr">
              <a:lnSpc>
                <a:spcPct val="100000"/>
              </a:lnSpc>
              <a:buClr>
                <a:srgbClr val="000000"/>
              </a:buClr>
              <a:buSzPct val="90000"/>
              <a:buFont typeface="StarSymbol"/>
              <a:buAutoNum type="arabicPeriod"/>
            </a:pPr>
            <a:r>
              <a:rPr b="0" lang="el-GR" sz="1400" spc="-1" strike="noStrike">
                <a:solidFill>
                  <a:srgbClr val="000000"/>
                </a:solidFill>
                <a:latin typeface="Arial"/>
              </a:rPr>
              <a:t>Σπειροειδές διάγραμμα τετράχρονου βενζινοκινητήρα.</a:t>
            </a:r>
            <a:endParaRPr b="0" lang="en-US" sz="1400" spc="-1" strike="noStrike">
              <a:solidFill>
                <a:srgbClr val="000000"/>
              </a:solidFill>
              <a:latin typeface="Arial"/>
            </a:endParaRPr>
          </a:p>
        </p:txBody>
      </p:sp>
      <p:pic>
        <p:nvPicPr>
          <p:cNvPr id="157" name="Picture 3" descr=""/>
          <p:cNvPicPr/>
          <p:nvPr/>
        </p:nvPicPr>
        <p:blipFill>
          <a:blip r:embed="rId1"/>
          <a:stretch/>
        </p:blipFill>
        <p:spPr>
          <a:xfrm>
            <a:off x="683640" y="896400"/>
            <a:ext cx="2567160" cy="3425400"/>
          </a:xfrm>
          <a:prstGeom prst="rect">
            <a:avLst/>
          </a:prstGeom>
          <a:ln w="9525">
            <a:noFill/>
          </a:ln>
        </p:spPr>
      </p:pic>
      <p:sp>
        <p:nvSpPr>
          <p:cNvPr id="158" name="6 - TextBox"/>
          <p:cNvSpPr/>
          <p:nvPr/>
        </p:nvSpPr>
        <p:spPr>
          <a:xfrm>
            <a:off x="539640" y="411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1</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n-US" sz="1800" spc="-1" strike="noStrike">
                <a:solidFill>
                  <a:srgbClr val="ff0000"/>
                </a:solidFill>
                <a:latin typeface="Arial"/>
              </a:rPr>
              <a:t>“</a:t>
            </a:r>
            <a:r>
              <a:rPr b="1" lang="el-GR" sz="1800" spc="-1" strike="noStrike">
                <a:solidFill>
                  <a:srgbClr val="ff0000"/>
                </a:solidFill>
                <a:latin typeface="Arial"/>
              </a:rPr>
              <a:t>εισαγωγή</a:t>
            </a:r>
            <a:r>
              <a:rPr b="1" lang="en-US" sz="1800" spc="-1" strike="noStrike">
                <a:solidFill>
                  <a:srgbClr val="ff0000"/>
                </a:solidFill>
                <a:latin typeface="Arial"/>
              </a:rPr>
              <a:t>” </a:t>
            </a:r>
            <a:r>
              <a:rPr b="1" lang="el-GR" sz="1800" spc="-1" strike="noStrike">
                <a:solidFill>
                  <a:srgbClr val="ff0000"/>
                </a:solidFill>
                <a:latin typeface="Arial"/>
              </a:rPr>
              <a:t>ή </a:t>
            </a:r>
            <a:r>
              <a:rPr b="1" lang="en-US" sz="1800" spc="-1" strike="noStrike">
                <a:solidFill>
                  <a:srgbClr val="ff0000"/>
                </a:solidFill>
                <a:latin typeface="Arial"/>
              </a:rPr>
              <a:t>“</a:t>
            </a:r>
            <a:r>
              <a:rPr b="1" lang="el-GR" sz="1800" spc="-1" strike="noStrike">
                <a:solidFill>
                  <a:srgbClr val="ff0000"/>
                </a:solidFill>
                <a:latin typeface="Arial"/>
              </a:rPr>
              <a:t>αναρρόφηση</a:t>
            </a:r>
            <a:r>
              <a:rPr b="1" lang="en-US" sz="1800" spc="-1" strike="noStrike">
                <a:solidFill>
                  <a:srgbClr val="ff0000"/>
                </a:solidFill>
                <a:latin typeface="Arial"/>
              </a:rPr>
              <a:t>”</a:t>
            </a:r>
            <a:endParaRPr b="0" lang="en-US" sz="1800" spc="-1" strike="noStrike">
              <a:solidFill>
                <a:srgbClr val="000000"/>
              </a:solidFill>
              <a:latin typeface="Arial"/>
            </a:endParaRPr>
          </a:p>
        </p:txBody>
      </p:sp>
      <p:sp>
        <p:nvSpPr>
          <p:cNvPr id="159" name="7 - TextBox"/>
          <p:cNvSpPr/>
          <p:nvPr/>
        </p:nvSpPr>
        <p:spPr>
          <a:xfrm>
            <a:off x="3420000" y="2067840"/>
            <a:ext cx="5472360" cy="1461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Με τη μεγάλη ταχύτητα που φεύγουν τα καυσαέρια και με τις δύο βαλβίδες ανοικτές (επικάλυψη), δημιουργείται μια μικρή αναρρόφηση, την οποία εκμεταλλευόμαστε, ανοίγοντας λίγο ενωρίτερα τη βαλβίδα εισαγωγής για να εισέλθει το μίγμα.</a:t>
            </a:r>
            <a:endParaRPr b="0" lang="en-US" sz="1800" spc="-1" strike="noStrike">
              <a:solidFill>
                <a:srgbClr val="000000"/>
              </a:solidFill>
              <a:latin typeface="Arial"/>
            </a:endParaRPr>
          </a:p>
        </p:txBody>
      </p:sp>
      <p:sp>
        <p:nvSpPr>
          <p:cNvPr id="160" name="10 - TextBox"/>
          <p:cNvSpPr/>
          <p:nvPr/>
        </p:nvSpPr>
        <p:spPr>
          <a:xfrm>
            <a:off x="3276000" y="3675600"/>
            <a:ext cx="5723640" cy="912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Το τμήμα ΑΔ είναι αυτό που καθορίζει το χρονικό διάστημα που οι δύο βαλβίδες παραμένουν ανοικτές και ονομάζεται «επικάλυψη» (overlap) ή «παλάντζο».</a:t>
            </a:r>
            <a:endParaRPr b="0" lang="en-US" sz="1800" spc="-1" strike="noStrike">
              <a:solidFill>
                <a:srgbClr val="000000"/>
              </a:solidFill>
              <a:latin typeface="Arial"/>
            </a:endParaRPr>
          </a:p>
        </p:txBody>
      </p:sp>
      <p:cxnSp>
        <p:nvCxnSpPr>
          <p:cNvPr id="161" name="12 - Ευθύγραμμο βέλος σύνδεσης"/>
          <p:cNvCxnSpPr/>
          <p:nvPr/>
        </p:nvCxnSpPr>
        <p:spPr>
          <a:xfrm flipH="1">
            <a:off x="2051640" y="771480"/>
            <a:ext cx="648360" cy="432360"/>
          </a:xfrm>
          <a:prstGeom prst="straightConnector1">
            <a:avLst/>
          </a:prstGeom>
          <a:ln w="12700">
            <a:solidFill>
              <a:srgbClr val="095294"/>
            </a:solidFill>
            <a:round/>
            <a:tailEnd len="med" type="triangle" w="med"/>
          </a:ln>
        </p:spPr>
      </p:cxnSp>
    </p:spTree>
  </p:cSld>
  <p:transition>
    <p:pull dir="rd"/>
  </p:transition>
  <p:timing>
    <p:tnLst>
      <p:par>
        <p:cTn id="151" dur="indefinite" restart="never" nodeType="tmRoot">
          <p:childTnLst>
            <p:seq>
              <p:cTn id="152" dur="indefinite" nodeType="mainSeq">
                <p:childTnLst>
                  <p:par>
                    <p:cTn id="153" fill="hold">
                      <p:stCondLst>
                        <p:cond delay="indefinite"/>
                      </p:stCondLst>
                      <p:childTnLst>
                        <p:par>
                          <p:cTn id="154" fill="hold">
                            <p:stCondLst>
                              <p:cond delay="0"/>
                            </p:stCondLst>
                            <p:childTnLst>
                              <p:par>
                                <p:cTn id="155" nodeType="clickEffect" fill="hold" presetClass="entr" presetID="2" presetSubtype="4">
                                  <p:stCondLst>
                                    <p:cond delay="0"/>
                                  </p:stCondLst>
                                  <p:childTnLst>
                                    <p:set>
                                      <p:cBhvr>
                                        <p:cTn id="156" dur="1" fill="hold">
                                          <p:stCondLst>
                                            <p:cond delay="0"/>
                                          </p:stCondLst>
                                        </p:cTn>
                                        <p:tgtEl>
                                          <p:spTgt spid="159"/>
                                        </p:tgtEl>
                                        <p:attrNameLst>
                                          <p:attrName>style.visibility</p:attrName>
                                        </p:attrNameLst>
                                      </p:cBhvr>
                                      <p:to>
                                        <p:strVal val="visible"/>
                                      </p:to>
                                    </p:set>
                                    <p:anim calcmode="lin" valueType="num">
                                      <p:cBhvr additive="repl">
                                        <p:cTn id="157" dur="500" fill="hold"/>
                                        <p:tgtEl>
                                          <p:spTgt spid="159"/>
                                        </p:tgtEl>
                                        <p:attrNameLst>
                                          <p:attrName>ppt_x</p:attrName>
                                        </p:attrNameLst>
                                      </p:cBhvr>
                                      <p:tavLst>
                                        <p:tav tm="0">
                                          <p:val>
                                            <p:strVal val="#ppt_x"/>
                                          </p:val>
                                        </p:tav>
                                        <p:tav tm="100000">
                                          <p:val>
                                            <p:strVal val="#ppt_x"/>
                                          </p:val>
                                        </p:tav>
                                      </p:tavLst>
                                    </p:anim>
                                    <p:anim calcmode="lin" valueType="num">
                                      <p:cBhvr additive="repl">
                                        <p:cTn id="158"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nodeType="clickEffect" fill="hold" presetClass="entr" presetID="2" presetSubtype="4">
                                  <p:stCondLst>
                                    <p:cond delay="0"/>
                                  </p:stCondLst>
                                  <p:childTnLst>
                                    <p:set>
                                      <p:cBhvr>
                                        <p:cTn id="162" dur="1" fill="hold">
                                          <p:stCondLst>
                                            <p:cond delay="0"/>
                                          </p:stCondLst>
                                        </p:cTn>
                                        <p:tgtEl>
                                          <p:spTgt spid="160"/>
                                        </p:tgtEl>
                                        <p:attrNameLst>
                                          <p:attrName>style.visibility</p:attrName>
                                        </p:attrNameLst>
                                      </p:cBhvr>
                                      <p:to>
                                        <p:strVal val="visible"/>
                                      </p:to>
                                    </p:set>
                                    <p:anim calcmode="lin" valueType="num">
                                      <p:cBhvr additive="repl">
                                        <p:cTn id="163" dur="500" fill="hold"/>
                                        <p:tgtEl>
                                          <p:spTgt spid="160"/>
                                        </p:tgtEl>
                                        <p:attrNameLst>
                                          <p:attrName>ppt_x</p:attrName>
                                        </p:attrNameLst>
                                      </p:cBhvr>
                                      <p:tavLst>
                                        <p:tav tm="0">
                                          <p:val>
                                            <p:strVal val="#ppt_x"/>
                                          </p:val>
                                        </p:tav>
                                        <p:tav tm="100000">
                                          <p:val>
                                            <p:strVal val="#ppt_x"/>
                                          </p:val>
                                        </p:tav>
                                      </p:tavLst>
                                    </p:anim>
                                    <p:anim calcmode="lin" valueType="num">
                                      <p:cBhvr additive="repl">
                                        <p:cTn id="164" dur="500" fill="hold"/>
                                        <p:tgtEl>
                                          <p:spTgt spid="160"/>
                                        </p:tgtEl>
                                        <p:attrNameLst>
                                          <p:attrName>ppt_y</p:attrName>
                                        </p:attrNameLst>
                                      </p:cBhvr>
                                      <p:tavLst>
                                        <p:tav tm="0">
                                          <p:val>
                                            <p:strVal val="1+#ppt_h/2"/>
                                          </p:val>
                                        </p:tav>
                                        <p:tav tm="100000">
                                          <p:val>
                                            <p:strVal val="#ppt_y"/>
                                          </p:val>
                                        </p:tav>
                                      </p:tavLst>
                                    </p:anim>
                                  </p:childTnLst>
                                </p:cTn>
                              </p:par>
                            </p:childTnLst>
                          </p:cTn>
                        </p:par>
                        <p:par>
                          <p:cTn id="165" fill="hold">
                            <p:stCondLst>
                              <p:cond delay="500"/>
                            </p:stCondLst>
                            <p:childTnLst>
                              <p:par>
                                <p:cTn id="166" nodeType="afterEffect" fill="hold" presetClass="entr" presetID="2" presetSubtype="8">
                                  <p:stCondLst>
                                    <p:cond delay="0"/>
                                  </p:stCondLst>
                                  <p:childTnLst>
                                    <p:set>
                                      <p:cBhvr>
                                        <p:cTn id="167" dur="1" fill="hold">
                                          <p:stCondLst>
                                            <p:cond delay="0"/>
                                          </p:stCondLst>
                                        </p:cTn>
                                        <p:tgtEl>
                                          <p:spTgt spid="161"/>
                                        </p:tgtEl>
                                        <p:attrNameLst>
                                          <p:attrName>style.visibility</p:attrName>
                                        </p:attrNameLst>
                                      </p:cBhvr>
                                      <p:to>
                                        <p:strVal val="visible"/>
                                      </p:to>
                                    </p:set>
                                    <p:anim calcmode="lin" valueType="num">
                                      <p:cBhvr additive="repl">
                                        <p:cTn id="168" dur="500" fill="hold"/>
                                        <p:tgtEl>
                                          <p:spTgt spid="161"/>
                                        </p:tgtEl>
                                        <p:attrNameLst>
                                          <p:attrName>ppt_x</p:attrName>
                                        </p:attrNameLst>
                                      </p:cBhvr>
                                      <p:tavLst>
                                        <p:tav tm="0">
                                          <p:val>
                                            <p:strVal val="0-#ppt_w/2"/>
                                          </p:val>
                                        </p:tav>
                                        <p:tav tm="100000">
                                          <p:val>
                                            <p:strVal val="#ppt_x"/>
                                          </p:val>
                                        </p:tav>
                                      </p:tavLst>
                                    </p:anim>
                                    <p:anim calcmode="lin" valueType="num">
                                      <p:cBhvr additive="repl">
                                        <p:cTn id="169" dur="500" fill="hold"/>
                                        <p:tgtEl>
                                          <p:spTgt spid="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163" name="8 - TextBox"/>
          <p:cNvSpPr/>
          <p:nvPr/>
        </p:nvSpPr>
        <p:spPr>
          <a:xfrm>
            <a:off x="611640" y="1670400"/>
            <a:ext cx="518436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Η συμπίεση αρχίζει από το σημείο Β, με το έμβολο να κινείται προς το Α.Ν.Σ. και τις βαλβίδες εισαγωγής και εξαγωγής κλειστές,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και τελειώνει στο σημείο Γ, όπου το μίγμα έχει αποκτήσει την κατάλληλη πίεση και θερμοκρασία.</a:t>
            </a:r>
            <a:endParaRPr b="0" lang="en-US" sz="1800" spc="-1" strike="noStrike">
              <a:solidFill>
                <a:srgbClr val="000000"/>
              </a:solidFill>
              <a:latin typeface="Arial"/>
            </a:endParaRPr>
          </a:p>
        </p:txBody>
      </p:sp>
      <p:sp>
        <p:nvSpPr>
          <p:cNvPr id="164" name="5 - TextBox"/>
          <p:cNvSpPr/>
          <p:nvPr/>
        </p:nvSpPr>
        <p:spPr>
          <a:xfrm>
            <a:off x="5868000" y="4352760"/>
            <a:ext cx="2952000" cy="515880"/>
          </a:xfrm>
          <a:prstGeom prst="rect">
            <a:avLst/>
          </a:prstGeom>
          <a:noFill/>
          <a:ln w="0">
            <a:noFill/>
          </a:ln>
        </p:spPr>
        <p:style>
          <a:lnRef idx="0"/>
          <a:fillRef idx="0"/>
          <a:effectRef idx="0"/>
          <a:fontRef idx="minor"/>
        </p:style>
        <p:txBody>
          <a:bodyPr lIns="90000" rIns="90000" tIns="45000" bIns="45000" anchor="t">
            <a:spAutoFit/>
          </a:bodyPr>
          <a:p>
            <a:pPr marL="343080" indent="-343080" algn="ctr">
              <a:lnSpc>
                <a:spcPct val="100000"/>
              </a:lnSpc>
              <a:buClr>
                <a:srgbClr val="000000"/>
              </a:buClr>
              <a:buSzPct val="90000"/>
              <a:buFont typeface="StarSymbol"/>
              <a:buAutoNum type="arabicPeriod"/>
            </a:pPr>
            <a:r>
              <a:rPr b="0" lang="el-GR" sz="1400" spc="-1" strike="noStrike">
                <a:solidFill>
                  <a:srgbClr val="000000"/>
                </a:solidFill>
                <a:latin typeface="Arial"/>
              </a:rPr>
              <a:t>Σπειροειδές διάγραμμα τετράχρονου βενζινοκινητήρα.</a:t>
            </a:r>
            <a:endParaRPr b="0" lang="en-US" sz="1400" spc="-1" strike="noStrike">
              <a:solidFill>
                <a:srgbClr val="000000"/>
              </a:solidFill>
              <a:latin typeface="Arial"/>
            </a:endParaRPr>
          </a:p>
        </p:txBody>
      </p:sp>
      <p:pic>
        <p:nvPicPr>
          <p:cNvPr id="165" name="Picture 3" descr=""/>
          <p:cNvPicPr/>
          <p:nvPr/>
        </p:nvPicPr>
        <p:blipFill>
          <a:blip r:embed="rId1"/>
          <a:stretch/>
        </p:blipFill>
        <p:spPr>
          <a:xfrm>
            <a:off x="6084000" y="896400"/>
            <a:ext cx="2567160" cy="3425400"/>
          </a:xfrm>
          <a:prstGeom prst="rect">
            <a:avLst/>
          </a:prstGeom>
          <a:ln w="9525">
            <a:noFill/>
          </a:ln>
        </p:spPr>
      </p:pic>
      <p:sp>
        <p:nvSpPr>
          <p:cNvPr id="166" name="6 - TextBox"/>
          <p:cNvSpPr/>
          <p:nvPr/>
        </p:nvSpPr>
        <p:spPr>
          <a:xfrm>
            <a:off x="539640" y="411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2</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n-US" sz="1800" spc="-1" strike="noStrike">
                <a:solidFill>
                  <a:srgbClr val="ff0000"/>
                </a:solidFill>
                <a:latin typeface="Arial"/>
              </a:rPr>
              <a:t>“</a:t>
            </a:r>
            <a:r>
              <a:rPr b="1" lang="el-GR" sz="1800" spc="-1" strike="noStrike">
                <a:solidFill>
                  <a:srgbClr val="ff0000"/>
                </a:solidFill>
                <a:latin typeface="Arial"/>
              </a:rPr>
              <a:t>συμπίεση</a:t>
            </a:r>
            <a:r>
              <a:rPr b="1" lang="en-US" sz="1800" spc="-1" strike="noStrike">
                <a:solidFill>
                  <a:srgbClr val="ff0000"/>
                </a:solidFill>
                <a:latin typeface="Arial"/>
              </a:rPr>
              <a:t>”</a:t>
            </a:r>
            <a:endParaRPr b="0" lang="en-US" sz="1800" spc="-1" strike="noStrike">
              <a:solidFill>
                <a:srgbClr val="000000"/>
              </a:solidFill>
              <a:latin typeface="Arial"/>
            </a:endParaRPr>
          </a:p>
        </p:txBody>
      </p:sp>
      <p:cxnSp>
        <p:nvCxnSpPr>
          <p:cNvPr id="167" name="12 - Ευθύγραμμο βέλος σύνδεσης"/>
          <p:cNvCxnSpPr/>
          <p:nvPr/>
        </p:nvCxnSpPr>
        <p:spPr>
          <a:xfrm flipV="1">
            <a:off x="5652000" y="3939840"/>
            <a:ext cx="720360" cy="216360"/>
          </a:xfrm>
          <a:prstGeom prst="straightConnector1">
            <a:avLst/>
          </a:prstGeom>
          <a:ln w="12700">
            <a:solidFill>
              <a:srgbClr val="095294"/>
            </a:solidFill>
            <a:round/>
            <a:tailEnd len="med" type="triangle" w="med"/>
          </a:ln>
        </p:spPr>
      </p:cxnSp>
      <p:cxnSp>
        <p:nvCxnSpPr>
          <p:cNvPr id="168" name="14 - Ευθύγραμμο βέλος σύνδεσης"/>
          <p:cNvCxnSpPr/>
          <p:nvPr/>
        </p:nvCxnSpPr>
        <p:spPr>
          <a:xfrm>
            <a:off x="6084000" y="627480"/>
            <a:ext cx="792360" cy="576360"/>
          </a:xfrm>
          <a:prstGeom prst="straightConnector1">
            <a:avLst/>
          </a:prstGeom>
          <a:ln w="12700">
            <a:solidFill>
              <a:srgbClr val="095294"/>
            </a:solidFill>
            <a:round/>
            <a:tailEnd len="med" type="triangle" w="med"/>
          </a:ln>
        </p:spPr>
      </p:cxnSp>
    </p:spTree>
  </p:cSld>
  <p:transition>
    <p:pull dir="rd"/>
  </p:transition>
  <p:timing>
    <p:tnLst>
      <p:par>
        <p:cTn id="170" dur="indefinite" restart="never" nodeType="tmRoot">
          <p:childTnLst>
            <p:seq>
              <p:cTn id="171" dur="indefinite" nodeType="mainSeq">
                <p:childTnLst>
                  <p:par>
                    <p:cTn id="172" fill="hold">
                      <p:stCondLst>
                        <p:cond delay="indefinite"/>
                      </p:stCondLst>
                      <p:childTnLst>
                        <p:par>
                          <p:cTn id="173" fill="hold">
                            <p:stCondLst>
                              <p:cond delay="0"/>
                            </p:stCondLst>
                            <p:childTnLst>
                              <p:par>
                                <p:cTn id="174" nodeType="clickEffect" fill="hold" presetClass="entr" presetID="29">
                                  <p:stCondLst>
                                    <p:cond delay="0"/>
                                  </p:stCondLst>
                                  <p:childTnLst>
                                    <p:set>
                                      <p:cBhvr>
                                        <p:cTn id="175" dur="1" fill="hold">
                                          <p:stCondLst>
                                            <p:cond delay="0"/>
                                          </p:stCondLst>
                                        </p:cTn>
                                        <p:tgtEl>
                                          <p:spTgt spid="163">
                                            <p:txEl>
                                              <p:pRg st="0" end="0"/>
                                            </p:txEl>
                                          </p:spTgt>
                                        </p:tgtEl>
                                        <p:attrNameLst>
                                          <p:attrName>style.visibility</p:attrName>
                                        </p:attrNameLst>
                                      </p:cBhvr>
                                      <p:to>
                                        <p:strVal val="visible"/>
                                      </p:to>
                                    </p:set>
                                    <p:anim calcmode="lin" valueType="num">
                                      <p:cBhvr additive="repl">
                                        <p:cTn id="176" dur="500" fill="hold"/>
                                        <p:tgtEl>
                                          <p:spTgt spid="163">
                                            <p:txEl>
                                              <p:pRg st="0" end="0"/>
                                            </p:txEl>
                                          </p:spTgt>
                                        </p:tgtEl>
                                        <p:attrNameLst>
                                          <p:attrName>ppt_x</p:attrName>
                                        </p:attrNameLst>
                                      </p:cBhvr>
                                      <p:tavLst>
                                        <p:tav tm="0">
                                          <p:val>
                                            <p:strVal val="#ppt_x-.2"/>
                                          </p:val>
                                        </p:tav>
                                        <p:tav tm="100000">
                                          <p:val>
                                            <p:strVal val="#ppt_x"/>
                                          </p:val>
                                        </p:tav>
                                      </p:tavLst>
                                    </p:anim>
                                    <p:anim calcmode="lin" valueType="num">
                                      <p:cBhvr additive="repl">
                                        <p:cTn id="177" dur="500" fill="hold"/>
                                        <p:tgtEl>
                                          <p:spTgt spid="163">
                                            <p:txEl>
                                              <p:pRg st="0" end="0"/>
                                            </p:txEl>
                                          </p:spTgt>
                                        </p:tgtEl>
                                        <p:attrNameLst>
                                          <p:attrName>ppt_y</p:attrName>
                                        </p:attrNameLst>
                                      </p:cBhvr>
                                      <p:tavLst>
                                        <p:tav tm="0">
                                          <p:val>
                                            <p:strVal val="#ppt_y"/>
                                          </p:val>
                                        </p:tav>
                                        <p:tav tm="100000">
                                          <p:val>
                                            <p:strVal val="#ppt_y"/>
                                          </p:val>
                                        </p:tav>
                                      </p:tavLst>
                                    </p:anim>
                                    <p:animEffect filter="wipe(right)" transition="in">
                                      <p:cBhvr additive="repl">
                                        <p:cTn id="178" dur="500"/>
                                        <p:tgtEl>
                                          <p:spTgt spid="163">
                                            <p:txEl>
                                              <p:pRg st="0" end="0"/>
                                            </p:txEl>
                                          </p:spTgt>
                                        </p:tgtEl>
                                      </p:cBhvr>
                                    </p:animEffect>
                                  </p:childTnLst>
                                </p:cTn>
                              </p:par>
                            </p:childTnLst>
                          </p:cTn>
                        </p:par>
                        <p:par>
                          <p:cTn id="179" fill="hold">
                            <p:stCondLst>
                              <p:cond delay="500"/>
                            </p:stCondLst>
                            <p:childTnLst>
                              <p:par>
                                <p:cTn id="180" nodeType="afterEffect" fill="hold" presetClass="entr" presetID="2" presetSubtype="8">
                                  <p:stCondLst>
                                    <p:cond delay="0"/>
                                  </p:stCondLst>
                                  <p:childTnLst>
                                    <p:set>
                                      <p:cBhvr>
                                        <p:cTn id="181" dur="1" fill="hold">
                                          <p:stCondLst>
                                            <p:cond delay="0"/>
                                          </p:stCondLst>
                                        </p:cTn>
                                        <p:tgtEl>
                                          <p:spTgt spid="167"/>
                                        </p:tgtEl>
                                        <p:attrNameLst>
                                          <p:attrName>style.visibility</p:attrName>
                                        </p:attrNameLst>
                                      </p:cBhvr>
                                      <p:to>
                                        <p:strVal val="visible"/>
                                      </p:to>
                                    </p:set>
                                    <p:anim calcmode="lin" valueType="num">
                                      <p:cBhvr additive="repl">
                                        <p:cTn id="182" dur="500" fill="hold"/>
                                        <p:tgtEl>
                                          <p:spTgt spid="167"/>
                                        </p:tgtEl>
                                        <p:attrNameLst>
                                          <p:attrName>ppt_x</p:attrName>
                                        </p:attrNameLst>
                                      </p:cBhvr>
                                      <p:tavLst>
                                        <p:tav tm="0">
                                          <p:val>
                                            <p:strVal val="0-#ppt_w/2"/>
                                          </p:val>
                                        </p:tav>
                                        <p:tav tm="100000">
                                          <p:val>
                                            <p:strVal val="#ppt_x"/>
                                          </p:val>
                                        </p:tav>
                                      </p:tavLst>
                                    </p:anim>
                                    <p:anim calcmode="lin" valueType="num">
                                      <p:cBhvr additive="repl">
                                        <p:cTn id="183" dur="500" fill="hold"/>
                                        <p:tgtEl>
                                          <p:spTgt spid="167"/>
                                        </p:tgtEl>
                                        <p:attrNameLst>
                                          <p:attrName>ppt_y</p:attrName>
                                        </p:attrNameLst>
                                      </p:cBhvr>
                                      <p:tavLst>
                                        <p:tav tm="0">
                                          <p:val>
                                            <p:strVal val="#ppt_y"/>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nodeType="clickEffect" fill="hold" presetClass="entr" presetID="29">
                                  <p:stCondLst>
                                    <p:cond delay="0"/>
                                  </p:stCondLst>
                                  <p:childTnLst>
                                    <p:set>
                                      <p:cBhvr>
                                        <p:cTn id="187" dur="1" fill="hold">
                                          <p:stCondLst>
                                            <p:cond delay="0"/>
                                          </p:stCondLst>
                                        </p:cTn>
                                        <p:tgtEl>
                                          <p:spTgt spid="163">
                                            <p:txEl>
                                              <p:pRg st="2" end="2"/>
                                            </p:txEl>
                                          </p:spTgt>
                                        </p:tgtEl>
                                        <p:attrNameLst>
                                          <p:attrName>style.visibility</p:attrName>
                                        </p:attrNameLst>
                                      </p:cBhvr>
                                      <p:to>
                                        <p:strVal val="visible"/>
                                      </p:to>
                                    </p:set>
                                    <p:anim calcmode="lin" valueType="num">
                                      <p:cBhvr additive="repl">
                                        <p:cTn id="188" dur="500" fill="hold"/>
                                        <p:tgtEl>
                                          <p:spTgt spid="163">
                                            <p:txEl>
                                              <p:pRg st="2" end="2"/>
                                            </p:txEl>
                                          </p:spTgt>
                                        </p:tgtEl>
                                        <p:attrNameLst>
                                          <p:attrName>ppt_x</p:attrName>
                                        </p:attrNameLst>
                                      </p:cBhvr>
                                      <p:tavLst>
                                        <p:tav tm="0">
                                          <p:val>
                                            <p:strVal val="#ppt_x-.2"/>
                                          </p:val>
                                        </p:tav>
                                        <p:tav tm="100000">
                                          <p:val>
                                            <p:strVal val="#ppt_x"/>
                                          </p:val>
                                        </p:tav>
                                      </p:tavLst>
                                    </p:anim>
                                    <p:anim calcmode="lin" valueType="num">
                                      <p:cBhvr additive="repl">
                                        <p:cTn id="189" dur="500" fill="hold"/>
                                        <p:tgtEl>
                                          <p:spTgt spid="163">
                                            <p:txEl>
                                              <p:pRg st="2" end="2"/>
                                            </p:txEl>
                                          </p:spTgt>
                                        </p:tgtEl>
                                        <p:attrNameLst>
                                          <p:attrName>ppt_y</p:attrName>
                                        </p:attrNameLst>
                                      </p:cBhvr>
                                      <p:tavLst>
                                        <p:tav tm="0">
                                          <p:val>
                                            <p:strVal val="#ppt_y"/>
                                          </p:val>
                                        </p:tav>
                                        <p:tav tm="100000">
                                          <p:val>
                                            <p:strVal val="#ppt_y"/>
                                          </p:val>
                                        </p:tav>
                                      </p:tavLst>
                                    </p:anim>
                                    <p:animEffect filter="wipe(right)" transition="in">
                                      <p:cBhvr additive="repl">
                                        <p:cTn id="190" dur="500"/>
                                        <p:tgtEl>
                                          <p:spTgt spid="163">
                                            <p:txEl>
                                              <p:pRg st="2" end="2"/>
                                            </p:txEl>
                                          </p:spTgt>
                                        </p:tgtEl>
                                      </p:cBhvr>
                                    </p:animEffect>
                                  </p:childTnLst>
                                </p:cTn>
                              </p:par>
                            </p:childTnLst>
                          </p:cTn>
                        </p:par>
                        <p:par>
                          <p:cTn id="191" fill="hold">
                            <p:stCondLst>
                              <p:cond delay="500"/>
                            </p:stCondLst>
                            <p:childTnLst>
                              <p:par>
                                <p:cTn id="192" nodeType="afterEffect" fill="hold" presetClass="entr" presetID="2" presetSubtype="8">
                                  <p:stCondLst>
                                    <p:cond delay="0"/>
                                  </p:stCondLst>
                                  <p:childTnLst>
                                    <p:set>
                                      <p:cBhvr>
                                        <p:cTn id="193" dur="1" fill="hold">
                                          <p:stCondLst>
                                            <p:cond delay="0"/>
                                          </p:stCondLst>
                                        </p:cTn>
                                        <p:tgtEl>
                                          <p:spTgt spid="168"/>
                                        </p:tgtEl>
                                        <p:attrNameLst>
                                          <p:attrName>style.visibility</p:attrName>
                                        </p:attrNameLst>
                                      </p:cBhvr>
                                      <p:to>
                                        <p:strVal val="visible"/>
                                      </p:to>
                                    </p:set>
                                    <p:anim calcmode="lin" valueType="num">
                                      <p:cBhvr additive="repl">
                                        <p:cTn id="194" dur="500" fill="hold"/>
                                        <p:tgtEl>
                                          <p:spTgt spid="168"/>
                                        </p:tgtEl>
                                        <p:attrNameLst>
                                          <p:attrName>ppt_x</p:attrName>
                                        </p:attrNameLst>
                                      </p:cBhvr>
                                      <p:tavLst>
                                        <p:tav tm="0">
                                          <p:val>
                                            <p:strVal val="0-#ppt_w/2"/>
                                          </p:val>
                                        </p:tav>
                                        <p:tav tm="100000">
                                          <p:val>
                                            <p:strVal val="#ppt_x"/>
                                          </p:val>
                                        </p:tav>
                                      </p:tavLst>
                                    </p:anim>
                                    <p:anim calcmode="lin" valueType="num">
                                      <p:cBhvr additive="repl">
                                        <p:cTn id="195" dur="500" fill="hold"/>
                                        <p:tgtEl>
                                          <p:spTgt spid="1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170" name="5 - TextBox"/>
          <p:cNvSpPr/>
          <p:nvPr/>
        </p:nvSpPr>
        <p:spPr>
          <a:xfrm>
            <a:off x="5868000" y="4352760"/>
            <a:ext cx="2952000" cy="515880"/>
          </a:xfrm>
          <a:prstGeom prst="rect">
            <a:avLst/>
          </a:prstGeom>
          <a:noFill/>
          <a:ln w="0">
            <a:noFill/>
          </a:ln>
        </p:spPr>
        <p:style>
          <a:lnRef idx="0"/>
          <a:fillRef idx="0"/>
          <a:effectRef idx="0"/>
          <a:fontRef idx="minor"/>
        </p:style>
        <p:txBody>
          <a:bodyPr lIns="90000" rIns="90000" tIns="45000" bIns="45000" anchor="t">
            <a:spAutoFit/>
          </a:bodyPr>
          <a:p>
            <a:pPr marL="343080" indent="-343080" algn="ctr">
              <a:lnSpc>
                <a:spcPct val="100000"/>
              </a:lnSpc>
              <a:buClr>
                <a:srgbClr val="000000"/>
              </a:buClr>
              <a:buSzPct val="90000"/>
              <a:buFont typeface="StarSymbol"/>
              <a:buAutoNum type="arabicPeriod"/>
            </a:pPr>
            <a:r>
              <a:rPr b="0" lang="el-GR" sz="1400" spc="-1" strike="noStrike">
                <a:solidFill>
                  <a:srgbClr val="000000"/>
                </a:solidFill>
                <a:latin typeface="Arial"/>
              </a:rPr>
              <a:t>Σπειροειδές διάγραμμα τετράχρονου βενζινοκινητήρα.</a:t>
            </a:r>
            <a:endParaRPr b="0" lang="en-US" sz="1400" spc="-1" strike="noStrike">
              <a:solidFill>
                <a:srgbClr val="000000"/>
              </a:solidFill>
              <a:latin typeface="Arial"/>
            </a:endParaRPr>
          </a:p>
        </p:txBody>
      </p:sp>
      <p:pic>
        <p:nvPicPr>
          <p:cNvPr id="171" name="Picture 3" descr=""/>
          <p:cNvPicPr/>
          <p:nvPr/>
        </p:nvPicPr>
        <p:blipFill>
          <a:blip r:embed="rId1"/>
          <a:stretch/>
        </p:blipFill>
        <p:spPr>
          <a:xfrm>
            <a:off x="6084000" y="896400"/>
            <a:ext cx="2567160" cy="3425400"/>
          </a:xfrm>
          <a:prstGeom prst="rect">
            <a:avLst/>
          </a:prstGeom>
          <a:ln w="9525">
            <a:noFill/>
          </a:ln>
        </p:spPr>
      </p:pic>
      <p:sp>
        <p:nvSpPr>
          <p:cNvPr id="172" name="6 - TextBox"/>
          <p:cNvSpPr/>
          <p:nvPr/>
        </p:nvSpPr>
        <p:spPr>
          <a:xfrm>
            <a:off x="539640" y="411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2</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n-US" sz="1800" spc="-1" strike="noStrike">
                <a:solidFill>
                  <a:srgbClr val="ff0000"/>
                </a:solidFill>
                <a:latin typeface="Arial"/>
              </a:rPr>
              <a:t>“</a:t>
            </a:r>
            <a:r>
              <a:rPr b="1" lang="el-GR" sz="1800" spc="-1" strike="noStrike">
                <a:solidFill>
                  <a:srgbClr val="ff0000"/>
                </a:solidFill>
                <a:latin typeface="Arial"/>
              </a:rPr>
              <a:t>συμπίεση</a:t>
            </a:r>
            <a:r>
              <a:rPr b="1" lang="en-US" sz="1800" spc="-1" strike="noStrike">
                <a:solidFill>
                  <a:srgbClr val="ff0000"/>
                </a:solidFill>
                <a:latin typeface="Arial"/>
              </a:rPr>
              <a:t>”</a:t>
            </a:r>
            <a:endParaRPr b="0" lang="en-US" sz="1800" spc="-1" strike="noStrike">
              <a:solidFill>
                <a:srgbClr val="000000"/>
              </a:solidFill>
              <a:latin typeface="Arial"/>
            </a:endParaRPr>
          </a:p>
        </p:txBody>
      </p:sp>
      <p:sp>
        <p:nvSpPr>
          <p:cNvPr id="173" name="10 - TextBox"/>
          <p:cNvSpPr/>
          <p:nvPr/>
        </p:nvSpPr>
        <p:spPr>
          <a:xfrm>
            <a:off x="611640" y="1347480"/>
            <a:ext cx="5184360" cy="1918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Πιο συγκεκριμένα, στο χρόνο αυτό, το καύσιμο μίγμα συμπιέζεται και η πίεσή του φθάνει περίπου στις 8 έως 15 at ή 7,85 έως 14,72 bar (1 at = 0,981 bar), </a:t>
            </a: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ενώ η θερμοκρασία κυμαίνεται από 250 °C έως 380 °C, όταν το έμβολο θα έχει φθάσει στο Α.Ν.Σ. </a:t>
            </a:r>
            <a:r>
              <a:rPr b="0" lang="el-GR" sz="1200" spc="-1" strike="noStrike">
                <a:solidFill>
                  <a:srgbClr val="000000"/>
                </a:solidFill>
                <a:latin typeface="Arial"/>
              </a:rPr>
              <a:t>(Οι τιμές αυτές διαφέρουν ανάλογα με τον τύπο του κινητήρα).</a:t>
            </a:r>
            <a:endParaRPr b="0" lang="en-US" sz="1200" spc="-1" strike="noStrike">
              <a:solidFill>
                <a:srgbClr val="000000"/>
              </a:solidFill>
              <a:latin typeface="Arial"/>
            </a:endParaRPr>
          </a:p>
        </p:txBody>
      </p:sp>
    </p:spTree>
  </p:cSld>
  <p:transition>
    <p:pull dir="rd"/>
  </p:transition>
  <p:timing>
    <p:tnLst>
      <p:par>
        <p:cTn id="196" dur="indefinite" restart="never" nodeType="tmRoot">
          <p:childTnLst>
            <p:seq>
              <p:cTn id="197" dur="indefinite" nodeType="mainSeq">
                <p:childTnLst>
                  <p:par>
                    <p:cTn id="198" fill="hold">
                      <p:stCondLst>
                        <p:cond delay="indefinite"/>
                      </p:stCondLst>
                      <p:childTnLst>
                        <p:par>
                          <p:cTn id="199" fill="hold">
                            <p:stCondLst>
                              <p:cond delay="0"/>
                            </p:stCondLst>
                            <p:childTnLst>
                              <p:par>
                                <p:cTn id="200" nodeType="clickEffect" fill="hold" presetClass="entr" presetID="5" presetSubtype="10">
                                  <p:stCondLst>
                                    <p:cond delay="0"/>
                                  </p:stCondLst>
                                  <p:childTnLst>
                                    <p:set>
                                      <p:cBhvr>
                                        <p:cTn id="201" dur="1" fill="hold">
                                          <p:stCondLst>
                                            <p:cond delay="0"/>
                                          </p:stCondLst>
                                        </p:cTn>
                                        <p:tgtEl>
                                          <p:spTgt spid="173"/>
                                        </p:tgtEl>
                                        <p:attrNameLst>
                                          <p:attrName>style.visibility</p:attrName>
                                        </p:attrNameLst>
                                      </p:cBhvr>
                                      <p:to>
                                        <p:strVal val="visible"/>
                                      </p:to>
                                    </p:set>
                                    <p:animEffect filter="checkerboard(across)" transition="in">
                                      <p:cBhvr additive="repl">
                                        <p:cTn id="202" dur="5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175" name="8 - TextBox"/>
          <p:cNvSpPr/>
          <p:nvPr/>
        </p:nvSpPr>
        <p:spPr>
          <a:xfrm>
            <a:off x="3420000" y="989280"/>
            <a:ext cx="54723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Η τρίτη διαδικασία και συγκεκριμένα η καύση αρχίζει από το σημείο Γ. </a:t>
            </a:r>
            <a:endParaRPr b="0" lang="en-US" sz="1800" spc="-1" strike="noStrike">
              <a:solidFill>
                <a:srgbClr val="000000"/>
              </a:solidFill>
              <a:latin typeface="Arial"/>
            </a:endParaRPr>
          </a:p>
        </p:txBody>
      </p:sp>
      <p:sp>
        <p:nvSpPr>
          <p:cNvPr id="176" name="5 - TextBox"/>
          <p:cNvSpPr/>
          <p:nvPr/>
        </p:nvSpPr>
        <p:spPr>
          <a:xfrm>
            <a:off x="467640" y="4352760"/>
            <a:ext cx="2952000" cy="515880"/>
          </a:xfrm>
          <a:prstGeom prst="rect">
            <a:avLst/>
          </a:prstGeom>
          <a:noFill/>
          <a:ln w="0">
            <a:noFill/>
          </a:ln>
        </p:spPr>
        <p:style>
          <a:lnRef idx="0"/>
          <a:fillRef idx="0"/>
          <a:effectRef idx="0"/>
          <a:fontRef idx="minor"/>
        </p:style>
        <p:txBody>
          <a:bodyPr lIns="90000" rIns="90000" tIns="45000" bIns="45000" anchor="t">
            <a:spAutoFit/>
          </a:bodyPr>
          <a:p>
            <a:pPr marL="343080" indent="-343080" algn="ctr">
              <a:lnSpc>
                <a:spcPct val="100000"/>
              </a:lnSpc>
              <a:buClr>
                <a:srgbClr val="000000"/>
              </a:buClr>
              <a:buSzPct val="90000"/>
              <a:buFont typeface="StarSymbol"/>
              <a:buAutoNum type="arabicPeriod"/>
            </a:pPr>
            <a:r>
              <a:rPr b="0" lang="el-GR" sz="1400" spc="-1" strike="noStrike">
                <a:solidFill>
                  <a:srgbClr val="000000"/>
                </a:solidFill>
                <a:latin typeface="Arial"/>
              </a:rPr>
              <a:t>Σπειροειδές διάγραμμα τετράχρονου βενζινοκινητήρα.</a:t>
            </a:r>
            <a:endParaRPr b="0" lang="en-US" sz="1400" spc="-1" strike="noStrike">
              <a:solidFill>
                <a:srgbClr val="000000"/>
              </a:solidFill>
              <a:latin typeface="Arial"/>
            </a:endParaRPr>
          </a:p>
        </p:txBody>
      </p:sp>
      <p:pic>
        <p:nvPicPr>
          <p:cNvPr id="177" name="Picture 3" descr=""/>
          <p:cNvPicPr/>
          <p:nvPr/>
        </p:nvPicPr>
        <p:blipFill>
          <a:blip r:embed="rId1"/>
          <a:stretch/>
        </p:blipFill>
        <p:spPr>
          <a:xfrm>
            <a:off x="683640" y="896400"/>
            <a:ext cx="2567160" cy="3425400"/>
          </a:xfrm>
          <a:prstGeom prst="rect">
            <a:avLst/>
          </a:prstGeom>
          <a:ln w="9525">
            <a:noFill/>
          </a:ln>
        </p:spPr>
      </p:pic>
      <p:sp>
        <p:nvSpPr>
          <p:cNvPr id="178" name="6 - TextBox"/>
          <p:cNvSpPr/>
          <p:nvPr/>
        </p:nvSpPr>
        <p:spPr>
          <a:xfrm>
            <a:off x="539640" y="411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3</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n-US" sz="1800" spc="-1" strike="noStrike">
                <a:solidFill>
                  <a:srgbClr val="ff0000"/>
                </a:solidFill>
                <a:latin typeface="Arial"/>
              </a:rPr>
              <a:t>“</a:t>
            </a:r>
            <a:r>
              <a:rPr b="1" lang="el-GR" sz="1800" spc="-1" strike="noStrike">
                <a:solidFill>
                  <a:srgbClr val="ff0000"/>
                </a:solidFill>
                <a:latin typeface="Arial"/>
              </a:rPr>
              <a:t>καύση – εκτόνωση</a:t>
            </a:r>
            <a:r>
              <a:rPr b="1" lang="en-US" sz="1800" spc="-1" strike="noStrike">
                <a:solidFill>
                  <a:srgbClr val="ff0000"/>
                </a:solidFill>
                <a:latin typeface="Arial"/>
              </a:rPr>
              <a:t>”</a:t>
            </a:r>
            <a:endParaRPr b="0" lang="en-US" sz="1800" spc="-1" strike="noStrike">
              <a:solidFill>
                <a:srgbClr val="000000"/>
              </a:solidFill>
              <a:latin typeface="Arial"/>
            </a:endParaRPr>
          </a:p>
        </p:txBody>
      </p:sp>
      <p:sp>
        <p:nvSpPr>
          <p:cNvPr id="179" name="7 - TextBox"/>
          <p:cNvSpPr/>
          <p:nvPr/>
        </p:nvSpPr>
        <p:spPr>
          <a:xfrm>
            <a:off x="3420000" y="1947600"/>
            <a:ext cx="54723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Το έμβολο βρίσκεται πριν από το Α.Ν.Σ., οι βαλβίδες εισαγωγής και εξαγωγής είναι κλειστές και παράγεται ο ηλεκτρικός σπινθήρας από τα μπουζί (αναφλεκτήρες). </a:t>
            </a:r>
            <a:endParaRPr b="0" lang="en-US" sz="1800" spc="-1" strike="noStrike">
              <a:solidFill>
                <a:srgbClr val="000000"/>
              </a:solidFill>
              <a:latin typeface="Arial"/>
            </a:endParaRPr>
          </a:p>
        </p:txBody>
      </p:sp>
      <p:sp>
        <p:nvSpPr>
          <p:cNvPr id="180" name="10 - TextBox"/>
          <p:cNvSpPr/>
          <p:nvPr/>
        </p:nvSpPr>
        <p:spPr>
          <a:xfrm>
            <a:off x="3276000" y="3507840"/>
            <a:ext cx="5723640" cy="912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Το σημείο Γ μεταβάλλεται ανάλογα με τις στροφές και το «φορτίο» του κινητήρα, και κυμαίνεται από 5° μέχρι 45° πριν από το Α.Ν.Σ.</a:t>
            </a:r>
            <a:endParaRPr b="0" lang="en-US" sz="1800" spc="-1" strike="noStrike">
              <a:solidFill>
                <a:srgbClr val="000000"/>
              </a:solidFill>
              <a:latin typeface="Arial"/>
            </a:endParaRPr>
          </a:p>
        </p:txBody>
      </p:sp>
      <p:cxnSp>
        <p:nvCxnSpPr>
          <p:cNvPr id="181" name="12 - Ευθύγραμμο βέλος σύνδεσης"/>
          <p:cNvCxnSpPr/>
          <p:nvPr/>
        </p:nvCxnSpPr>
        <p:spPr>
          <a:xfrm>
            <a:off x="827280" y="771480"/>
            <a:ext cx="648720" cy="360360"/>
          </a:xfrm>
          <a:prstGeom prst="straightConnector1">
            <a:avLst/>
          </a:prstGeom>
          <a:ln w="12700">
            <a:solidFill>
              <a:srgbClr val="095294"/>
            </a:solidFill>
            <a:round/>
            <a:tailEnd len="med" type="triangle" w="med"/>
          </a:ln>
        </p:spPr>
      </p:cxnSp>
    </p:spTree>
  </p:cSld>
  <p:transition>
    <p:pull dir="rd"/>
  </p:transition>
  <p:timing>
    <p:tnLst>
      <p:par>
        <p:cTn id="203" dur="indefinite" restart="never" nodeType="tmRoot">
          <p:childTnLst>
            <p:seq>
              <p:cTn id="204" dur="indefinite" nodeType="mainSeq">
                <p:childTnLst>
                  <p:par>
                    <p:cTn id="205" fill="hold">
                      <p:stCondLst>
                        <p:cond delay="indefinite"/>
                      </p:stCondLst>
                      <p:childTnLst>
                        <p:par>
                          <p:cTn id="206" fill="hold">
                            <p:stCondLst>
                              <p:cond delay="0"/>
                            </p:stCondLst>
                            <p:childTnLst>
                              <p:par>
                                <p:cTn id="207" nodeType="clickEffect" fill="hold" presetClass="entr" presetID="29">
                                  <p:stCondLst>
                                    <p:cond delay="0"/>
                                  </p:stCondLst>
                                  <p:childTnLst>
                                    <p:set>
                                      <p:cBhvr>
                                        <p:cTn id="208" dur="1" fill="hold">
                                          <p:stCondLst>
                                            <p:cond delay="0"/>
                                          </p:stCondLst>
                                        </p:cTn>
                                        <p:tgtEl>
                                          <p:spTgt spid="175">
                                            <p:txEl>
                                              <p:pRg st="0" end="0"/>
                                            </p:txEl>
                                          </p:spTgt>
                                        </p:tgtEl>
                                        <p:attrNameLst>
                                          <p:attrName>style.visibility</p:attrName>
                                        </p:attrNameLst>
                                      </p:cBhvr>
                                      <p:to>
                                        <p:strVal val="visible"/>
                                      </p:to>
                                    </p:set>
                                    <p:anim calcmode="lin" valueType="num">
                                      <p:cBhvr additive="repl">
                                        <p:cTn id="209" dur="500" fill="hold"/>
                                        <p:tgtEl>
                                          <p:spTgt spid="175">
                                            <p:txEl>
                                              <p:pRg st="0" end="0"/>
                                            </p:txEl>
                                          </p:spTgt>
                                        </p:tgtEl>
                                        <p:attrNameLst>
                                          <p:attrName>ppt_x</p:attrName>
                                        </p:attrNameLst>
                                      </p:cBhvr>
                                      <p:tavLst>
                                        <p:tav tm="0">
                                          <p:val>
                                            <p:strVal val="#ppt_x-.2"/>
                                          </p:val>
                                        </p:tav>
                                        <p:tav tm="100000">
                                          <p:val>
                                            <p:strVal val="#ppt_x"/>
                                          </p:val>
                                        </p:tav>
                                      </p:tavLst>
                                    </p:anim>
                                    <p:anim calcmode="lin" valueType="num">
                                      <p:cBhvr additive="repl">
                                        <p:cTn id="210" dur="500" fill="hold"/>
                                        <p:tgtEl>
                                          <p:spTgt spid="175">
                                            <p:txEl>
                                              <p:pRg st="0" end="0"/>
                                            </p:txEl>
                                          </p:spTgt>
                                        </p:tgtEl>
                                        <p:attrNameLst>
                                          <p:attrName>ppt_y</p:attrName>
                                        </p:attrNameLst>
                                      </p:cBhvr>
                                      <p:tavLst>
                                        <p:tav tm="0">
                                          <p:val>
                                            <p:strVal val="#ppt_y"/>
                                          </p:val>
                                        </p:tav>
                                        <p:tav tm="100000">
                                          <p:val>
                                            <p:strVal val="#ppt_y"/>
                                          </p:val>
                                        </p:tav>
                                      </p:tavLst>
                                    </p:anim>
                                    <p:animEffect filter="wipe(right)" transition="in">
                                      <p:cBhvr additive="repl">
                                        <p:cTn id="211" dur="500"/>
                                        <p:tgtEl>
                                          <p:spTgt spid="175">
                                            <p:txEl>
                                              <p:pRg st="0" end="0"/>
                                            </p:txEl>
                                          </p:spTgt>
                                        </p:tgtEl>
                                      </p:cBhvr>
                                    </p:animEffect>
                                  </p:childTnLst>
                                </p:cTn>
                              </p:par>
                            </p:childTnLst>
                          </p:cTn>
                        </p:par>
                        <p:par>
                          <p:cTn id="212" fill="hold">
                            <p:stCondLst>
                              <p:cond delay="500"/>
                            </p:stCondLst>
                            <p:childTnLst>
                              <p:par>
                                <p:cTn id="213" nodeType="afterEffect" fill="hold" presetClass="entr" presetID="2" presetSubtype="8">
                                  <p:stCondLst>
                                    <p:cond delay="0"/>
                                  </p:stCondLst>
                                  <p:childTnLst>
                                    <p:set>
                                      <p:cBhvr>
                                        <p:cTn id="214" dur="1" fill="hold">
                                          <p:stCondLst>
                                            <p:cond delay="0"/>
                                          </p:stCondLst>
                                        </p:cTn>
                                        <p:tgtEl>
                                          <p:spTgt spid="181"/>
                                        </p:tgtEl>
                                        <p:attrNameLst>
                                          <p:attrName>style.visibility</p:attrName>
                                        </p:attrNameLst>
                                      </p:cBhvr>
                                      <p:to>
                                        <p:strVal val="visible"/>
                                      </p:to>
                                    </p:set>
                                    <p:anim calcmode="lin" valueType="num">
                                      <p:cBhvr additive="repl">
                                        <p:cTn id="215" dur="500" fill="hold"/>
                                        <p:tgtEl>
                                          <p:spTgt spid="181"/>
                                        </p:tgtEl>
                                        <p:attrNameLst>
                                          <p:attrName>ppt_x</p:attrName>
                                        </p:attrNameLst>
                                      </p:cBhvr>
                                      <p:tavLst>
                                        <p:tav tm="0">
                                          <p:val>
                                            <p:strVal val="0-#ppt_w/2"/>
                                          </p:val>
                                        </p:tav>
                                        <p:tav tm="100000">
                                          <p:val>
                                            <p:strVal val="#ppt_x"/>
                                          </p:val>
                                        </p:tav>
                                      </p:tavLst>
                                    </p:anim>
                                    <p:anim calcmode="lin" valueType="num">
                                      <p:cBhvr additive="repl">
                                        <p:cTn id="216" dur="500" fill="hold"/>
                                        <p:tgtEl>
                                          <p:spTgt spid="181"/>
                                        </p:tgtEl>
                                        <p:attrNameLst>
                                          <p:attrName>ppt_y</p:attrName>
                                        </p:attrNameLst>
                                      </p:cBhvr>
                                      <p:tavLst>
                                        <p:tav tm="0">
                                          <p:val>
                                            <p:strVal val="#ppt_y"/>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nodeType="clickEffect" fill="hold" presetClass="entr" presetID="2" presetSubtype="4">
                                  <p:stCondLst>
                                    <p:cond delay="0"/>
                                  </p:stCondLst>
                                  <p:childTnLst>
                                    <p:set>
                                      <p:cBhvr>
                                        <p:cTn id="220" dur="1" fill="hold">
                                          <p:stCondLst>
                                            <p:cond delay="0"/>
                                          </p:stCondLst>
                                        </p:cTn>
                                        <p:tgtEl>
                                          <p:spTgt spid="179"/>
                                        </p:tgtEl>
                                        <p:attrNameLst>
                                          <p:attrName>style.visibility</p:attrName>
                                        </p:attrNameLst>
                                      </p:cBhvr>
                                      <p:to>
                                        <p:strVal val="visible"/>
                                      </p:to>
                                    </p:set>
                                    <p:anim calcmode="lin" valueType="num">
                                      <p:cBhvr additive="repl">
                                        <p:cTn id="221" dur="500" fill="hold"/>
                                        <p:tgtEl>
                                          <p:spTgt spid="179"/>
                                        </p:tgtEl>
                                        <p:attrNameLst>
                                          <p:attrName>ppt_x</p:attrName>
                                        </p:attrNameLst>
                                      </p:cBhvr>
                                      <p:tavLst>
                                        <p:tav tm="0">
                                          <p:val>
                                            <p:strVal val="#ppt_x"/>
                                          </p:val>
                                        </p:tav>
                                        <p:tav tm="100000">
                                          <p:val>
                                            <p:strVal val="#ppt_x"/>
                                          </p:val>
                                        </p:tav>
                                      </p:tavLst>
                                    </p:anim>
                                    <p:anim calcmode="lin" valueType="num">
                                      <p:cBhvr additive="repl">
                                        <p:cTn id="222" dur="500" fill="hold"/>
                                        <p:tgtEl>
                                          <p:spTgt spid="179"/>
                                        </p:tgtEl>
                                        <p:attrNameLst>
                                          <p:attrName>ppt_y</p:attrName>
                                        </p:attrNameLst>
                                      </p:cBhvr>
                                      <p:tavLst>
                                        <p:tav tm="0">
                                          <p:val>
                                            <p:strVal val="1+#ppt_h/2"/>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nodeType="clickEffect" fill="hold" presetClass="entr" presetID="2" presetSubtype="4">
                                  <p:stCondLst>
                                    <p:cond delay="0"/>
                                  </p:stCondLst>
                                  <p:childTnLst>
                                    <p:set>
                                      <p:cBhvr>
                                        <p:cTn id="226" dur="1" fill="hold">
                                          <p:stCondLst>
                                            <p:cond delay="0"/>
                                          </p:stCondLst>
                                        </p:cTn>
                                        <p:tgtEl>
                                          <p:spTgt spid="180"/>
                                        </p:tgtEl>
                                        <p:attrNameLst>
                                          <p:attrName>style.visibility</p:attrName>
                                        </p:attrNameLst>
                                      </p:cBhvr>
                                      <p:to>
                                        <p:strVal val="visible"/>
                                      </p:to>
                                    </p:set>
                                    <p:anim calcmode="lin" valueType="num">
                                      <p:cBhvr additive="repl">
                                        <p:cTn id="227" dur="500" fill="hold"/>
                                        <p:tgtEl>
                                          <p:spTgt spid="180"/>
                                        </p:tgtEl>
                                        <p:attrNameLst>
                                          <p:attrName>ppt_x</p:attrName>
                                        </p:attrNameLst>
                                      </p:cBhvr>
                                      <p:tavLst>
                                        <p:tav tm="0">
                                          <p:val>
                                            <p:strVal val="#ppt_x"/>
                                          </p:val>
                                        </p:tav>
                                        <p:tav tm="100000">
                                          <p:val>
                                            <p:strVal val="#ppt_x"/>
                                          </p:val>
                                        </p:tav>
                                      </p:tavLst>
                                    </p:anim>
                                    <p:anim calcmode="lin" valueType="num">
                                      <p:cBhvr additive="repl">
                                        <p:cTn id="228"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183" name="8 - TextBox"/>
          <p:cNvSpPr/>
          <p:nvPr/>
        </p:nvSpPr>
        <p:spPr>
          <a:xfrm>
            <a:off x="3420000" y="1609560"/>
            <a:ext cx="547236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Ο σπινθήρας δίνεται νωρίτερα, ώστε μόλις το έμβολο φθάσει στο Α.Ν.Σ., να δημιουργείται η μεγαλύτερη δύναμη εκτόνωσης.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Η μεταβολή αυτή της σπινθηροδότησης πριν από το Α.Ν.Σ., ονομάζεται προπορεία (αβάνς). </a:t>
            </a:r>
            <a:endParaRPr b="0" lang="en-US" sz="1800" spc="-1" strike="noStrike">
              <a:solidFill>
                <a:srgbClr val="000000"/>
              </a:solidFill>
              <a:latin typeface="Arial"/>
            </a:endParaRPr>
          </a:p>
        </p:txBody>
      </p:sp>
      <p:sp>
        <p:nvSpPr>
          <p:cNvPr id="184" name="5 - TextBox"/>
          <p:cNvSpPr/>
          <p:nvPr/>
        </p:nvSpPr>
        <p:spPr>
          <a:xfrm>
            <a:off x="467640" y="4352760"/>
            <a:ext cx="2952000" cy="515880"/>
          </a:xfrm>
          <a:prstGeom prst="rect">
            <a:avLst/>
          </a:prstGeom>
          <a:noFill/>
          <a:ln w="0">
            <a:noFill/>
          </a:ln>
        </p:spPr>
        <p:style>
          <a:lnRef idx="0"/>
          <a:fillRef idx="0"/>
          <a:effectRef idx="0"/>
          <a:fontRef idx="minor"/>
        </p:style>
        <p:txBody>
          <a:bodyPr lIns="90000" rIns="90000" tIns="45000" bIns="45000" anchor="t">
            <a:spAutoFit/>
          </a:bodyPr>
          <a:p>
            <a:pPr marL="343080" indent="-343080" algn="ctr">
              <a:lnSpc>
                <a:spcPct val="100000"/>
              </a:lnSpc>
              <a:buClr>
                <a:srgbClr val="000000"/>
              </a:buClr>
              <a:buSzPct val="90000"/>
              <a:buFont typeface="StarSymbol"/>
              <a:buAutoNum type="arabicPeriod"/>
            </a:pPr>
            <a:r>
              <a:rPr b="0" lang="el-GR" sz="1400" spc="-1" strike="noStrike">
                <a:solidFill>
                  <a:srgbClr val="000000"/>
                </a:solidFill>
                <a:latin typeface="Arial"/>
              </a:rPr>
              <a:t>Σπειροειδές διάγραμμα τετράχρονου βενζινοκινητήρα.</a:t>
            </a:r>
            <a:endParaRPr b="0" lang="en-US" sz="1400" spc="-1" strike="noStrike">
              <a:solidFill>
                <a:srgbClr val="000000"/>
              </a:solidFill>
              <a:latin typeface="Arial"/>
            </a:endParaRPr>
          </a:p>
        </p:txBody>
      </p:sp>
      <p:pic>
        <p:nvPicPr>
          <p:cNvPr id="185" name="Picture 3" descr=""/>
          <p:cNvPicPr/>
          <p:nvPr/>
        </p:nvPicPr>
        <p:blipFill>
          <a:blip r:embed="rId1"/>
          <a:stretch/>
        </p:blipFill>
        <p:spPr>
          <a:xfrm>
            <a:off x="683640" y="896400"/>
            <a:ext cx="2567160" cy="3425400"/>
          </a:xfrm>
          <a:prstGeom prst="rect">
            <a:avLst/>
          </a:prstGeom>
          <a:ln w="9525">
            <a:noFill/>
          </a:ln>
        </p:spPr>
      </p:pic>
      <p:sp>
        <p:nvSpPr>
          <p:cNvPr id="186" name="6 - TextBox"/>
          <p:cNvSpPr/>
          <p:nvPr/>
        </p:nvSpPr>
        <p:spPr>
          <a:xfrm>
            <a:off x="539640" y="411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3</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n-US" sz="1800" spc="-1" strike="noStrike">
                <a:solidFill>
                  <a:srgbClr val="ff0000"/>
                </a:solidFill>
                <a:latin typeface="Arial"/>
              </a:rPr>
              <a:t>“</a:t>
            </a:r>
            <a:r>
              <a:rPr b="1" lang="el-GR" sz="1800" spc="-1" strike="noStrike">
                <a:solidFill>
                  <a:srgbClr val="ff0000"/>
                </a:solidFill>
                <a:latin typeface="Arial"/>
              </a:rPr>
              <a:t>καύση – εκτόνωση</a:t>
            </a:r>
            <a:r>
              <a:rPr b="1" lang="en-US" sz="1800" spc="-1" strike="noStrike">
                <a:solidFill>
                  <a:srgbClr val="ff0000"/>
                </a:solidFill>
                <a:latin typeface="Arial"/>
              </a:rPr>
              <a:t>”</a:t>
            </a:r>
            <a:endParaRPr b="0" lang="en-US" sz="1800" spc="-1" strike="noStrike">
              <a:solidFill>
                <a:srgbClr val="000000"/>
              </a:solidFill>
              <a:latin typeface="Arial"/>
            </a:endParaRPr>
          </a:p>
        </p:txBody>
      </p:sp>
    </p:spTree>
  </p:cSld>
  <p:transition>
    <p:pull dir="rd"/>
  </p:transition>
  <p:timing>
    <p:tnLst>
      <p:par>
        <p:cTn id="229" dur="indefinite" restart="never" nodeType="tmRoot">
          <p:childTnLst>
            <p:seq>
              <p:cTn id="230" dur="indefinite" nodeType="mainSeq">
                <p:childTnLst>
                  <p:par>
                    <p:cTn id="231" fill="hold">
                      <p:stCondLst>
                        <p:cond delay="indefinite"/>
                      </p:stCondLst>
                      <p:childTnLst>
                        <p:par>
                          <p:cTn id="232" fill="hold">
                            <p:stCondLst>
                              <p:cond delay="0"/>
                            </p:stCondLst>
                            <p:childTnLst>
                              <p:par>
                                <p:cTn id="233" nodeType="clickEffect" fill="hold" presetClass="entr" presetID="2" presetSubtype="4">
                                  <p:stCondLst>
                                    <p:cond delay="0"/>
                                  </p:stCondLst>
                                  <p:childTnLst>
                                    <p:set>
                                      <p:cBhvr>
                                        <p:cTn id="234" dur="1" fill="hold">
                                          <p:stCondLst>
                                            <p:cond delay="0"/>
                                          </p:stCondLst>
                                        </p:cTn>
                                        <p:tgtEl>
                                          <p:spTgt spid="183">
                                            <p:txEl>
                                              <p:pRg st="0" end="0"/>
                                            </p:txEl>
                                          </p:spTgt>
                                        </p:tgtEl>
                                        <p:attrNameLst>
                                          <p:attrName>style.visibility</p:attrName>
                                        </p:attrNameLst>
                                      </p:cBhvr>
                                      <p:to>
                                        <p:strVal val="visible"/>
                                      </p:to>
                                    </p:set>
                                    <p:anim calcmode="lin" valueType="num">
                                      <p:cBhvr additive="repl">
                                        <p:cTn id="235" dur="500" fill="hold"/>
                                        <p:tgtEl>
                                          <p:spTgt spid="183">
                                            <p:txEl>
                                              <p:pRg st="0" end="0"/>
                                            </p:txEl>
                                          </p:spTgt>
                                        </p:tgtEl>
                                        <p:attrNameLst>
                                          <p:attrName>ppt_x</p:attrName>
                                        </p:attrNameLst>
                                      </p:cBhvr>
                                      <p:tavLst>
                                        <p:tav tm="0">
                                          <p:val>
                                            <p:strVal val="#ppt_x"/>
                                          </p:val>
                                        </p:tav>
                                        <p:tav tm="100000">
                                          <p:val>
                                            <p:strVal val="#ppt_x"/>
                                          </p:val>
                                        </p:tav>
                                      </p:tavLst>
                                    </p:anim>
                                    <p:anim calcmode="lin" valueType="num">
                                      <p:cBhvr additive="repl">
                                        <p:cTn id="236" dur="500" fill="hold"/>
                                        <p:tgtEl>
                                          <p:spTgt spid="1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nodeType="clickEffect" fill="hold" presetClass="entr" presetID="29">
                                  <p:stCondLst>
                                    <p:cond delay="0"/>
                                  </p:stCondLst>
                                  <p:childTnLst>
                                    <p:set>
                                      <p:cBhvr>
                                        <p:cTn id="240" dur="1" fill="hold">
                                          <p:stCondLst>
                                            <p:cond delay="0"/>
                                          </p:stCondLst>
                                        </p:cTn>
                                        <p:tgtEl>
                                          <p:spTgt spid="183">
                                            <p:txEl>
                                              <p:pRg st="2" end="2"/>
                                            </p:txEl>
                                          </p:spTgt>
                                        </p:tgtEl>
                                        <p:attrNameLst>
                                          <p:attrName>style.visibility</p:attrName>
                                        </p:attrNameLst>
                                      </p:cBhvr>
                                      <p:to>
                                        <p:strVal val="visible"/>
                                      </p:to>
                                    </p:set>
                                    <p:anim calcmode="lin" valueType="num">
                                      <p:cBhvr additive="repl">
                                        <p:cTn id="241" dur="500" fill="hold"/>
                                        <p:tgtEl>
                                          <p:spTgt spid="183">
                                            <p:txEl>
                                              <p:pRg st="2" end="2"/>
                                            </p:txEl>
                                          </p:spTgt>
                                        </p:tgtEl>
                                        <p:attrNameLst>
                                          <p:attrName>ppt_x</p:attrName>
                                        </p:attrNameLst>
                                      </p:cBhvr>
                                      <p:tavLst>
                                        <p:tav tm="0">
                                          <p:val>
                                            <p:strVal val="#ppt_x-.2"/>
                                          </p:val>
                                        </p:tav>
                                        <p:tav tm="100000">
                                          <p:val>
                                            <p:strVal val="#ppt_x"/>
                                          </p:val>
                                        </p:tav>
                                      </p:tavLst>
                                    </p:anim>
                                    <p:anim calcmode="lin" valueType="num">
                                      <p:cBhvr additive="repl">
                                        <p:cTn id="242" dur="500" fill="hold"/>
                                        <p:tgtEl>
                                          <p:spTgt spid="183">
                                            <p:txEl>
                                              <p:pRg st="2" end="2"/>
                                            </p:txEl>
                                          </p:spTgt>
                                        </p:tgtEl>
                                        <p:attrNameLst>
                                          <p:attrName>ppt_y</p:attrName>
                                        </p:attrNameLst>
                                      </p:cBhvr>
                                      <p:tavLst>
                                        <p:tav tm="0">
                                          <p:val>
                                            <p:strVal val="#ppt_y"/>
                                          </p:val>
                                        </p:tav>
                                        <p:tav tm="100000">
                                          <p:val>
                                            <p:strVal val="#ppt_y"/>
                                          </p:val>
                                        </p:tav>
                                      </p:tavLst>
                                    </p:anim>
                                    <p:animEffect filter="wipe(right)" transition="in">
                                      <p:cBhvr additive="repl">
                                        <p:cTn id="243" dur="500"/>
                                        <p:tgtEl>
                                          <p:spTgt spid="18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188" name="8 - TextBox"/>
          <p:cNvSpPr/>
          <p:nvPr/>
        </p:nvSpPr>
        <p:spPr>
          <a:xfrm>
            <a:off x="3420000" y="989280"/>
            <a:ext cx="5472360" cy="2284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Το συμπιεσμένο μίγμα αναφλέγεται και σε πάρα πολύ μικρό χρόνο καίγεται.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Από την πολύ γρήγορη αυτή καύση του μίγματος, που μπορεί να φαίνεται αλλά δεν είναι έκρηξη, αναπτύσσεται θερμοκρασία μέσα στον κύλινδρο από 1500 °C έως 2500 °C και πίεση από 25 μέχρι 50 at (από 24,53 μέχρι 49,05 bar).</a:t>
            </a:r>
            <a:endParaRPr b="0" lang="en-US" sz="1800" spc="-1" strike="noStrike">
              <a:solidFill>
                <a:srgbClr val="000000"/>
              </a:solidFill>
              <a:latin typeface="Arial"/>
            </a:endParaRPr>
          </a:p>
        </p:txBody>
      </p:sp>
      <p:sp>
        <p:nvSpPr>
          <p:cNvPr id="189" name="5 - TextBox"/>
          <p:cNvSpPr/>
          <p:nvPr/>
        </p:nvSpPr>
        <p:spPr>
          <a:xfrm>
            <a:off x="467640" y="4352760"/>
            <a:ext cx="2952000" cy="515880"/>
          </a:xfrm>
          <a:prstGeom prst="rect">
            <a:avLst/>
          </a:prstGeom>
          <a:noFill/>
          <a:ln w="0">
            <a:noFill/>
          </a:ln>
        </p:spPr>
        <p:style>
          <a:lnRef idx="0"/>
          <a:fillRef idx="0"/>
          <a:effectRef idx="0"/>
          <a:fontRef idx="minor"/>
        </p:style>
        <p:txBody>
          <a:bodyPr lIns="90000" rIns="90000" tIns="45000" bIns="45000" anchor="t">
            <a:spAutoFit/>
          </a:bodyPr>
          <a:p>
            <a:pPr marL="343080" indent="-343080" algn="ctr">
              <a:lnSpc>
                <a:spcPct val="100000"/>
              </a:lnSpc>
              <a:buClr>
                <a:srgbClr val="000000"/>
              </a:buClr>
              <a:buSzPct val="90000"/>
              <a:buFont typeface="StarSymbol"/>
              <a:buAutoNum type="arabicPeriod"/>
            </a:pPr>
            <a:r>
              <a:rPr b="0" lang="el-GR" sz="1400" spc="-1" strike="noStrike">
                <a:solidFill>
                  <a:srgbClr val="000000"/>
                </a:solidFill>
                <a:latin typeface="Arial"/>
              </a:rPr>
              <a:t>Σπειροειδές διάγραμμα τετράχρονου βενζινοκινητήρα.</a:t>
            </a:r>
            <a:endParaRPr b="0" lang="en-US" sz="1400" spc="-1" strike="noStrike">
              <a:solidFill>
                <a:srgbClr val="000000"/>
              </a:solidFill>
              <a:latin typeface="Arial"/>
            </a:endParaRPr>
          </a:p>
        </p:txBody>
      </p:sp>
      <p:pic>
        <p:nvPicPr>
          <p:cNvPr id="190" name="Picture 3" descr=""/>
          <p:cNvPicPr/>
          <p:nvPr/>
        </p:nvPicPr>
        <p:blipFill>
          <a:blip r:embed="rId1"/>
          <a:stretch/>
        </p:blipFill>
        <p:spPr>
          <a:xfrm>
            <a:off x="683640" y="896400"/>
            <a:ext cx="2567160" cy="3425400"/>
          </a:xfrm>
          <a:prstGeom prst="rect">
            <a:avLst/>
          </a:prstGeom>
          <a:ln w="9525">
            <a:noFill/>
          </a:ln>
        </p:spPr>
      </p:pic>
      <p:sp>
        <p:nvSpPr>
          <p:cNvPr id="191" name="6 - TextBox"/>
          <p:cNvSpPr/>
          <p:nvPr/>
        </p:nvSpPr>
        <p:spPr>
          <a:xfrm>
            <a:off x="539640" y="411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3</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n-US" sz="1800" spc="-1" strike="noStrike">
                <a:solidFill>
                  <a:srgbClr val="ff0000"/>
                </a:solidFill>
                <a:latin typeface="Arial"/>
              </a:rPr>
              <a:t>“</a:t>
            </a:r>
            <a:r>
              <a:rPr b="1" lang="el-GR" sz="1800" spc="-1" strike="noStrike">
                <a:solidFill>
                  <a:srgbClr val="ff0000"/>
                </a:solidFill>
                <a:latin typeface="Arial"/>
              </a:rPr>
              <a:t>καύση – εκτόνωση</a:t>
            </a:r>
            <a:r>
              <a:rPr b="1" lang="en-US" sz="1800" spc="-1" strike="noStrike">
                <a:solidFill>
                  <a:srgbClr val="ff0000"/>
                </a:solidFill>
                <a:latin typeface="Arial"/>
              </a:rPr>
              <a:t>”</a:t>
            </a:r>
            <a:endParaRPr b="0" lang="en-US" sz="1800" spc="-1" strike="noStrike">
              <a:solidFill>
                <a:srgbClr val="000000"/>
              </a:solidFill>
              <a:latin typeface="Arial"/>
            </a:endParaRPr>
          </a:p>
        </p:txBody>
      </p:sp>
      <p:sp>
        <p:nvSpPr>
          <p:cNvPr id="192" name="7 - TextBox"/>
          <p:cNvSpPr/>
          <p:nvPr/>
        </p:nvSpPr>
        <p:spPr>
          <a:xfrm>
            <a:off x="3420000" y="3653640"/>
            <a:ext cx="54723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Κάτω από την πίεση αυτή των καυσαερίων, το έμβολο κινείται με μεγάλη δύναμη προς το Κ.Ν.Σ. </a:t>
            </a:r>
            <a:endParaRPr b="0" lang="en-US" sz="1800" spc="-1" strike="noStrike">
              <a:solidFill>
                <a:srgbClr val="000000"/>
              </a:solidFill>
              <a:latin typeface="Arial"/>
            </a:endParaRPr>
          </a:p>
        </p:txBody>
      </p:sp>
    </p:spTree>
  </p:cSld>
  <p:transition>
    <p:pull dir="rd"/>
  </p:transition>
  <p:timing>
    <p:tnLst>
      <p:par>
        <p:cTn id="244" dur="indefinite" restart="never" nodeType="tmRoot">
          <p:childTnLst>
            <p:seq>
              <p:cTn id="245" dur="indefinite" nodeType="mainSeq">
                <p:childTnLst>
                  <p:par>
                    <p:cTn id="246" fill="hold">
                      <p:stCondLst>
                        <p:cond delay="indefinite"/>
                      </p:stCondLst>
                      <p:childTnLst>
                        <p:par>
                          <p:cTn id="247" fill="hold">
                            <p:stCondLst>
                              <p:cond delay="0"/>
                            </p:stCondLst>
                            <p:childTnLst>
                              <p:par>
                                <p:cTn id="248" nodeType="clickEffect" fill="hold" presetClass="entr" presetID="2" presetSubtype="4">
                                  <p:stCondLst>
                                    <p:cond delay="0"/>
                                  </p:stCondLst>
                                  <p:childTnLst>
                                    <p:set>
                                      <p:cBhvr>
                                        <p:cTn id="249" dur="1" fill="hold">
                                          <p:stCondLst>
                                            <p:cond delay="0"/>
                                          </p:stCondLst>
                                        </p:cTn>
                                        <p:tgtEl>
                                          <p:spTgt spid="188">
                                            <p:txEl>
                                              <p:pRg st="2" end="2"/>
                                            </p:txEl>
                                          </p:spTgt>
                                        </p:tgtEl>
                                        <p:attrNameLst>
                                          <p:attrName>style.visibility</p:attrName>
                                        </p:attrNameLst>
                                      </p:cBhvr>
                                      <p:to>
                                        <p:strVal val="visible"/>
                                      </p:to>
                                    </p:set>
                                    <p:anim calcmode="lin" valueType="num">
                                      <p:cBhvr additive="repl">
                                        <p:cTn id="250" dur="500" fill="hold"/>
                                        <p:tgtEl>
                                          <p:spTgt spid="188">
                                            <p:txEl>
                                              <p:pRg st="2" end="2"/>
                                            </p:txEl>
                                          </p:spTgt>
                                        </p:tgtEl>
                                        <p:attrNameLst>
                                          <p:attrName>ppt_x</p:attrName>
                                        </p:attrNameLst>
                                      </p:cBhvr>
                                      <p:tavLst>
                                        <p:tav tm="0">
                                          <p:val>
                                            <p:strVal val="#ppt_x"/>
                                          </p:val>
                                        </p:tav>
                                        <p:tav tm="100000">
                                          <p:val>
                                            <p:strVal val="#ppt_x"/>
                                          </p:val>
                                        </p:tav>
                                      </p:tavLst>
                                    </p:anim>
                                    <p:anim calcmode="lin" valueType="num">
                                      <p:cBhvr additive="repl">
                                        <p:cTn id="251" dur="500" fill="hold"/>
                                        <p:tgtEl>
                                          <p:spTgt spid="1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2" fill="hold">
                      <p:stCondLst>
                        <p:cond delay="indefinite"/>
                      </p:stCondLst>
                      <p:childTnLst>
                        <p:par>
                          <p:cTn id="253" fill="hold">
                            <p:stCondLst>
                              <p:cond delay="0"/>
                            </p:stCondLst>
                            <p:childTnLst>
                              <p:par>
                                <p:cTn id="254" nodeType="clickEffect" fill="hold" presetClass="entr" presetID="2" presetSubtype="4">
                                  <p:stCondLst>
                                    <p:cond delay="0"/>
                                  </p:stCondLst>
                                  <p:childTnLst>
                                    <p:set>
                                      <p:cBhvr>
                                        <p:cTn id="255" dur="1" fill="hold">
                                          <p:stCondLst>
                                            <p:cond delay="0"/>
                                          </p:stCondLst>
                                        </p:cTn>
                                        <p:tgtEl>
                                          <p:spTgt spid="192"/>
                                        </p:tgtEl>
                                        <p:attrNameLst>
                                          <p:attrName>style.visibility</p:attrName>
                                        </p:attrNameLst>
                                      </p:cBhvr>
                                      <p:to>
                                        <p:strVal val="visible"/>
                                      </p:to>
                                    </p:set>
                                    <p:anim calcmode="lin" valueType="num">
                                      <p:cBhvr additive="repl">
                                        <p:cTn id="256" dur="500" fill="hold"/>
                                        <p:tgtEl>
                                          <p:spTgt spid="192"/>
                                        </p:tgtEl>
                                        <p:attrNameLst>
                                          <p:attrName>ppt_x</p:attrName>
                                        </p:attrNameLst>
                                      </p:cBhvr>
                                      <p:tavLst>
                                        <p:tav tm="0">
                                          <p:val>
                                            <p:strVal val="#ppt_x"/>
                                          </p:val>
                                        </p:tav>
                                        <p:tav tm="100000">
                                          <p:val>
                                            <p:strVal val="#ppt_x"/>
                                          </p:val>
                                        </p:tav>
                                      </p:tavLst>
                                    </p:anim>
                                    <p:anim calcmode="lin" valueType="num">
                                      <p:cBhvr additive="repl">
                                        <p:cTn id="257" dur="500" fill="hold"/>
                                        <p:tgtEl>
                                          <p:spTgt spid="1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194" name="8 - TextBox"/>
          <p:cNvSpPr/>
          <p:nvPr/>
        </p:nvSpPr>
        <p:spPr>
          <a:xfrm>
            <a:off x="3420000" y="1016640"/>
            <a:ext cx="5472360" cy="3107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Η εκτόνωση αρχίζει μετά την καύση, από το σημείο Δ μέχρι το σημείο Ε.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Η κίνηση αυτή του εμβόλου στον τρίτο χρόνο δίνει το έργο που χρειάζεται για να λειτουργήσει ο κινητήρας.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Όταν το έμβολο φθάνει στο Κ.Ν.Σ., τα καυσαέρια έχουν εκτονωθεί και η πίεσή τους πέφτει στις 2,5 με 3 at, ενώ η θερμοκρασία τους έχει φθάσει στους 400 °C με 500 °C.</a:t>
            </a:r>
            <a:endParaRPr b="0" lang="en-US" sz="1800" spc="-1" strike="noStrike">
              <a:solidFill>
                <a:srgbClr val="000000"/>
              </a:solidFill>
              <a:latin typeface="Arial"/>
            </a:endParaRPr>
          </a:p>
        </p:txBody>
      </p:sp>
      <p:sp>
        <p:nvSpPr>
          <p:cNvPr id="195" name="5 - TextBox"/>
          <p:cNvSpPr/>
          <p:nvPr/>
        </p:nvSpPr>
        <p:spPr>
          <a:xfrm>
            <a:off x="467640" y="4352760"/>
            <a:ext cx="2952000" cy="515880"/>
          </a:xfrm>
          <a:prstGeom prst="rect">
            <a:avLst/>
          </a:prstGeom>
          <a:noFill/>
          <a:ln w="0">
            <a:noFill/>
          </a:ln>
        </p:spPr>
        <p:style>
          <a:lnRef idx="0"/>
          <a:fillRef idx="0"/>
          <a:effectRef idx="0"/>
          <a:fontRef idx="minor"/>
        </p:style>
        <p:txBody>
          <a:bodyPr lIns="90000" rIns="90000" tIns="45000" bIns="45000" anchor="t">
            <a:spAutoFit/>
          </a:bodyPr>
          <a:p>
            <a:pPr marL="343080" indent="-343080" algn="ctr">
              <a:lnSpc>
                <a:spcPct val="100000"/>
              </a:lnSpc>
              <a:buClr>
                <a:srgbClr val="000000"/>
              </a:buClr>
              <a:buSzPct val="90000"/>
              <a:buFont typeface="StarSymbol"/>
              <a:buAutoNum type="arabicPeriod"/>
            </a:pPr>
            <a:r>
              <a:rPr b="0" lang="el-GR" sz="1400" spc="-1" strike="noStrike">
                <a:solidFill>
                  <a:srgbClr val="000000"/>
                </a:solidFill>
                <a:latin typeface="Arial"/>
              </a:rPr>
              <a:t>Σπειροειδές διάγραμμα τετράχρονου βενζινοκινητήρα.</a:t>
            </a:r>
            <a:endParaRPr b="0" lang="en-US" sz="1400" spc="-1" strike="noStrike">
              <a:solidFill>
                <a:srgbClr val="000000"/>
              </a:solidFill>
              <a:latin typeface="Arial"/>
            </a:endParaRPr>
          </a:p>
        </p:txBody>
      </p:sp>
      <p:pic>
        <p:nvPicPr>
          <p:cNvPr id="196" name="Picture 3" descr=""/>
          <p:cNvPicPr/>
          <p:nvPr/>
        </p:nvPicPr>
        <p:blipFill>
          <a:blip r:embed="rId1"/>
          <a:stretch/>
        </p:blipFill>
        <p:spPr>
          <a:xfrm>
            <a:off x="683640" y="896400"/>
            <a:ext cx="2567160" cy="3425400"/>
          </a:xfrm>
          <a:prstGeom prst="rect">
            <a:avLst/>
          </a:prstGeom>
          <a:ln w="9525">
            <a:noFill/>
          </a:ln>
        </p:spPr>
      </p:pic>
      <p:sp>
        <p:nvSpPr>
          <p:cNvPr id="197" name="6 - TextBox"/>
          <p:cNvSpPr/>
          <p:nvPr/>
        </p:nvSpPr>
        <p:spPr>
          <a:xfrm>
            <a:off x="539640" y="411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3</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n-US" sz="1800" spc="-1" strike="noStrike">
                <a:solidFill>
                  <a:srgbClr val="ff0000"/>
                </a:solidFill>
                <a:latin typeface="Arial"/>
              </a:rPr>
              <a:t>“</a:t>
            </a:r>
            <a:r>
              <a:rPr b="1" lang="el-GR" sz="1800" spc="-1" strike="noStrike">
                <a:solidFill>
                  <a:srgbClr val="ff0000"/>
                </a:solidFill>
                <a:latin typeface="Arial"/>
              </a:rPr>
              <a:t>καύση – εκτόνωση</a:t>
            </a:r>
            <a:r>
              <a:rPr b="1" lang="en-US" sz="1800" spc="-1" strike="noStrike">
                <a:solidFill>
                  <a:srgbClr val="ff0000"/>
                </a:solidFill>
                <a:latin typeface="Arial"/>
              </a:rPr>
              <a:t>”</a:t>
            </a:r>
            <a:endParaRPr b="0" lang="en-US" sz="1800" spc="-1" strike="noStrike">
              <a:solidFill>
                <a:srgbClr val="000000"/>
              </a:solidFill>
              <a:latin typeface="Arial"/>
            </a:endParaRPr>
          </a:p>
        </p:txBody>
      </p:sp>
      <p:cxnSp>
        <p:nvCxnSpPr>
          <p:cNvPr id="198" name="9 - Ευθύγραμμο βέλος σύνδεσης"/>
          <p:cNvCxnSpPr/>
          <p:nvPr/>
        </p:nvCxnSpPr>
        <p:spPr>
          <a:xfrm flipH="1">
            <a:off x="2339640" y="771480"/>
            <a:ext cx="720360" cy="360360"/>
          </a:xfrm>
          <a:prstGeom prst="straightConnector1">
            <a:avLst/>
          </a:prstGeom>
          <a:ln w="12700">
            <a:solidFill>
              <a:srgbClr val="095294"/>
            </a:solidFill>
            <a:round/>
            <a:tailEnd len="med" type="triangle" w="med"/>
          </a:ln>
        </p:spPr>
      </p:cxnSp>
      <p:cxnSp>
        <p:nvCxnSpPr>
          <p:cNvPr id="199" name="11 - Ευθύγραμμο βέλος σύνδεσης"/>
          <p:cNvCxnSpPr/>
          <p:nvPr/>
        </p:nvCxnSpPr>
        <p:spPr>
          <a:xfrm flipH="1" flipV="1">
            <a:off x="2843640" y="4083840"/>
            <a:ext cx="864360" cy="360360"/>
          </a:xfrm>
          <a:prstGeom prst="straightConnector1">
            <a:avLst/>
          </a:prstGeom>
          <a:ln w="12700">
            <a:solidFill>
              <a:srgbClr val="095294"/>
            </a:solidFill>
            <a:round/>
            <a:tailEnd len="med" type="triangle" w="med"/>
          </a:ln>
        </p:spPr>
      </p:cxnSp>
    </p:spTree>
  </p:cSld>
  <p:transition>
    <p:pull dir="rd"/>
  </p:transition>
  <p:timing>
    <p:tnLst>
      <p:par>
        <p:cTn id="258" dur="indefinite" restart="never" nodeType="tmRoot">
          <p:childTnLst>
            <p:seq>
              <p:cTn id="259" dur="indefinite" nodeType="mainSeq">
                <p:childTnLst>
                  <p:par>
                    <p:cTn id="260" fill="hold">
                      <p:stCondLst>
                        <p:cond delay="indefinite"/>
                      </p:stCondLst>
                      <p:childTnLst>
                        <p:par>
                          <p:cTn id="261" fill="hold">
                            <p:stCondLst>
                              <p:cond delay="0"/>
                            </p:stCondLst>
                            <p:childTnLst>
                              <p:par>
                                <p:cTn id="262" nodeType="clickEffect" fill="hold" presetClass="entr" presetID="29">
                                  <p:stCondLst>
                                    <p:cond delay="0"/>
                                  </p:stCondLst>
                                  <p:childTnLst>
                                    <p:set>
                                      <p:cBhvr>
                                        <p:cTn id="263" dur="1" fill="hold">
                                          <p:stCondLst>
                                            <p:cond delay="0"/>
                                          </p:stCondLst>
                                        </p:cTn>
                                        <p:tgtEl>
                                          <p:spTgt spid="194">
                                            <p:txEl>
                                              <p:pRg st="0" end="0"/>
                                            </p:txEl>
                                          </p:spTgt>
                                        </p:tgtEl>
                                        <p:attrNameLst>
                                          <p:attrName>style.visibility</p:attrName>
                                        </p:attrNameLst>
                                      </p:cBhvr>
                                      <p:to>
                                        <p:strVal val="visible"/>
                                      </p:to>
                                    </p:set>
                                    <p:anim calcmode="lin" valueType="num">
                                      <p:cBhvr additive="repl">
                                        <p:cTn id="264" dur="500" fill="hold"/>
                                        <p:tgtEl>
                                          <p:spTgt spid="194">
                                            <p:txEl>
                                              <p:pRg st="0" end="0"/>
                                            </p:txEl>
                                          </p:spTgt>
                                        </p:tgtEl>
                                        <p:attrNameLst>
                                          <p:attrName>ppt_x</p:attrName>
                                        </p:attrNameLst>
                                      </p:cBhvr>
                                      <p:tavLst>
                                        <p:tav tm="0">
                                          <p:val>
                                            <p:strVal val="#ppt_x-.2"/>
                                          </p:val>
                                        </p:tav>
                                        <p:tav tm="100000">
                                          <p:val>
                                            <p:strVal val="#ppt_x"/>
                                          </p:val>
                                        </p:tav>
                                      </p:tavLst>
                                    </p:anim>
                                    <p:anim calcmode="lin" valueType="num">
                                      <p:cBhvr additive="repl">
                                        <p:cTn id="265" dur="500" fill="hold"/>
                                        <p:tgtEl>
                                          <p:spTgt spid="194">
                                            <p:txEl>
                                              <p:pRg st="0" end="0"/>
                                            </p:txEl>
                                          </p:spTgt>
                                        </p:tgtEl>
                                        <p:attrNameLst>
                                          <p:attrName>ppt_y</p:attrName>
                                        </p:attrNameLst>
                                      </p:cBhvr>
                                      <p:tavLst>
                                        <p:tav tm="0">
                                          <p:val>
                                            <p:strVal val="#ppt_y"/>
                                          </p:val>
                                        </p:tav>
                                        <p:tav tm="100000">
                                          <p:val>
                                            <p:strVal val="#ppt_y"/>
                                          </p:val>
                                        </p:tav>
                                      </p:tavLst>
                                    </p:anim>
                                    <p:animEffect filter="wipe(right)" transition="in">
                                      <p:cBhvr additive="repl">
                                        <p:cTn id="266" dur="500"/>
                                        <p:tgtEl>
                                          <p:spTgt spid="194">
                                            <p:txEl>
                                              <p:pRg st="0" end="0"/>
                                            </p:txEl>
                                          </p:spTgt>
                                        </p:tgtEl>
                                      </p:cBhvr>
                                    </p:animEffect>
                                  </p:childTnLst>
                                </p:cTn>
                              </p:par>
                            </p:childTnLst>
                          </p:cTn>
                        </p:par>
                        <p:par>
                          <p:cTn id="267" fill="hold">
                            <p:stCondLst>
                              <p:cond delay="500"/>
                            </p:stCondLst>
                            <p:childTnLst>
                              <p:par>
                                <p:cTn id="268" nodeType="afterEffect" fill="hold" presetClass="entr" presetID="2" presetSubtype="8">
                                  <p:stCondLst>
                                    <p:cond delay="0"/>
                                  </p:stCondLst>
                                  <p:childTnLst>
                                    <p:set>
                                      <p:cBhvr>
                                        <p:cTn id="269" dur="1" fill="hold">
                                          <p:stCondLst>
                                            <p:cond delay="0"/>
                                          </p:stCondLst>
                                        </p:cTn>
                                        <p:tgtEl>
                                          <p:spTgt spid="198"/>
                                        </p:tgtEl>
                                        <p:attrNameLst>
                                          <p:attrName>style.visibility</p:attrName>
                                        </p:attrNameLst>
                                      </p:cBhvr>
                                      <p:to>
                                        <p:strVal val="visible"/>
                                      </p:to>
                                    </p:set>
                                    <p:anim calcmode="lin" valueType="num">
                                      <p:cBhvr additive="repl">
                                        <p:cTn id="270" dur="500" fill="hold"/>
                                        <p:tgtEl>
                                          <p:spTgt spid="198"/>
                                        </p:tgtEl>
                                        <p:attrNameLst>
                                          <p:attrName>ppt_x</p:attrName>
                                        </p:attrNameLst>
                                      </p:cBhvr>
                                      <p:tavLst>
                                        <p:tav tm="0">
                                          <p:val>
                                            <p:strVal val="0-#ppt_w/2"/>
                                          </p:val>
                                        </p:tav>
                                        <p:tav tm="100000">
                                          <p:val>
                                            <p:strVal val="#ppt_x"/>
                                          </p:val>
                                        </p:tav>
                                      </p:tavLst>
                                    </p:anim>
                                    <p:anim calcmode="lin" valueType="num">
                                      <p:cBhvr additive="repl">
                                        <p:cTn id="271" dur="500" fill="hold"/>
                                        <p:tgtEl>
                                          <p:spTgt spid="198"/>
                                        </p:tgtEl>
                                        <p:attrNameLst>
                                          <p:attrName>ppt_y</p:attrName>
                                        </p:attrNameLst>
                                      </p:cBhvr>
                                      <p:tavLst>
                                        <p:tav tm="0">
                                          <p:val>
                                            <p:strVal val="#ppt_y"/>
                                          </p:val>
                                        </p:tav>
                                        <p:tav tm="100000">
                                          <p:val>
                                            <p:strVal val="#ppt_y"/>
                                          </p:val>
                                        </p:tav>
                                      </p:tavLst>
                                    </p:anim>
                                  </p:childTnLst>
                                </p:cTn>
                              </p:par>
                            </p:childTnLst>
                          </p:cTn>
                        </p:par>
                      </p:childTnLst>
                    </p:cTn>
                  </p:par>
                  <p:par>
                    <p:cTn id="272" fill="hold">
                      <p:stCondLst>
                        <p:cond delay="indefinite"/>
                      </p:stCondLst>
                      <p:childTnLst>
                        <p:par>
                          <p:cTn id="273" fill="hold">
                            <p:stCondLst>
                              <p:cond delay="0"/>
                            </p:stCondLst>
                            <p:childTnLst>
                              <p:par>
                                <p:cTn id="274" nodeType="clickEffect" fill="hold" presetClass="entr" presetID="2" presetSubtype="4">
                                  <p:stCondLst>
                                    <p:cond delay="0"/>
                                  </p:stCondLst>
                                  <p:childTnLst>
                                    <p:set>
                                      <p:cBhvr>
                                        <p:cTn id="275" dur="1" fill="hold">
                                          <p:stCondLst>
                                            <p:cond delay="0"/>
                                          </p:stCondLst>
                                        </p:cTn>
                                        <p:tgtEl>
                                          <p:spTgt spid="194">
                                            <p:txEl>
                                              <p:pRg st="2" end="2"/>
                                            </p:txEl>
                                          </p:spTgt>
                                        </p:tgtEl>
                                        <p:attrNameLst>
                                          <p:attrName>style.visibility</p:attrName>
                                        </p:attrNameLst>
                                      </p:cBhvr>
                                      <p:to>
                                        <p:strVal val="visible"/>
                                      </p:to>
                                    </p:set>
                                    <p:anim calcmode="lin" valueType="num">
                                      <p:cBhvr additive="repl">
                                        <p:cTn id="276" dur="500" fill="hold"/>
                                        <p:tgtEl>
                                          <p:spTgt spid="194">
                                            <p:txEl>
                                              <p:pRg st="2" end="2"/>
                                            </p:txEl>
                                          </p:spTgt>
                                        </p:tgtEl>
                                        <p:attrNameLst>
                                          <p:attrName>ppt_x</p:attrName>
                                        </p:attrNameLst>
                                      </p:cBhvr>
                                      <p:tavLst>
                                        <p:tav tm="0">
                                          <p:val>
                                            <p:strVal val="#ppt_x"/>
                                          </p:val>
                                        </p:tav>
                                        <p:tav tm="100000">
                                          <p:val>
                                            <p:strVal val="#ppt_x"/>
                                          </p:val>
                                        </p:tav>
                                      </p:tavLst>
                                    </p:anim>
                                    <p:anim calcmode="lin" valueType="num">
                                      <p:cBhvr additive="repl">
                                        <p:cTn id="277" dur="500" fill="hold"/>
                                        <p:tgtEl>
                                          <p:spTgt spid="1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8" fill="hold">
                      <p:stCondLst>
                        <p:cond delay="indefinite"/>
                      </p:stCondLst>
                      <p:childTnLst>
                        <p:par>
                          <p:cTn id="279" fill="hold">
                            <p:stCondLst>
                              <p:cond delay="0"/>
                            </p:stCondLst>
                            <p:childTnLst>
                              <p:par>
                                <p:cTn id="280" nodeType="clickEffect" fill="hold" presetClass="entr" presetID="2" presetSubtype="4">
                                  <p:stCondLst>
                                    <p:cond delay="0"/>
                                  </p:stCondLst>
                                  <p:childTnLst>
                                    <p:set>
                                      <p:cBhvr>
                                        <p:cTn id="281" dur="1" fill="hold">
                                          <p:stCondLst>
                                            <p:cond delay="0"/>
                                          </p:stCondLst>
                                        </p:cTn>
                                        <p:tgtEl>
                                          <p:spTgt spid="194">
                                            <p:txEl>
                                              <p:pRg st="4" end="4"/>
                                            </p:txEl>
                                          </p:spTgt>
                                        </p:tgtEl>
                                        <p:attrNameLst>
                                          <p:attrName>style.visibility</p:attrName>
                                        </p:attrNameLst>
                                      </p:cBhvr>
                                      <p:to>
                                        <p:strVal val="visible"/>
                                      </p:to>
                                    </p:set>
                                    <p:anim calcmode="lin" valueType="num">
                                      <p:cBhvr additive="repl">
                                        <p:cTn id="282" dur="500" fill="hold"/>
                                        <p:tgtEl>
                                          <p:spTgt spid="194">
                                            <p:txEl>
                                              <p:pRg st="4" end="4"/>
                                            </p:txEl>
                                          </p:spTgt>
                                        </p:tgtEl>
                                        <p:attrNameLst>
                                          <p:attrName>ppt_x</p:attrName>
                                        </p:attrNameLst>
                                      </p:cBhvr>
                                      <p:tavLst>
                                        <p:tav tm="0">
                                          <p:val>
                                            <p:strVal val="#ppt_x"/>
                                          </p:val>
                                        </p:tav>
                                        <p:tav tm="100000">
                                          <p:val>
                                            <p:strVal val="#ppt_x"/>
                                          </p:val>
                                        </p:tav>
                                      </p:tavLst>
                                    </p:anim>
                                    <p:anim calcmode="lin" valueType="num">
                                      <p:cBhvr additive="repl">
                                        <p:cTn id="283" dur="500" fill="hold"/>
                                        <p:tgtEl>
                                          <p:spTgt spid="19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201" name="8 - TextBox"/>
          <p:cNvSpPr/>
          <p:nvPr/>
        </p:nvSpPr>
        <p:spPr>
          <a:xfrm>
            <a:off x="3420000" y="1415520"/>
            <a:ext cx="5472360" cy="2284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Ο τρίτος χρόνος είναι ο χρόνος κατά τον οποίο παράγεται το έργο για τις ανάγκες λειτουργίας του κινητήρα, γι' αυτό λέγεται και κινητήριος ή ωφέλιμος χρόνος.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Αντίθετα, οι υπόλοιποι τρεις χρόνοι, επειδή απορροφούν έργο λέγονται βοηθητικοί ή παθητικοί χρόνοι.</a:t>
            </a:r>
            <a:endParaRPr b="0" lang="en-US" sz="1800" spc="-1" strike="noStrike">
              <a:solidFill>
                <a:srgbClr val="000000"/>
              </a:solidFill>
              <a:latin typeface="Arial"/>
            </a:endParaRPr>
          </a:p>
        </p:txBody>
      </p:sp>
      <p:sp>
        <p:nvSpPr>
          <p:cNvPr id="202" name="5 - TextBox"/>
          <p:cNvSpPr/>
          <p:nvPr/>
        </p:nvSpPr>
        <p:spPr>
          <a:xfrm>
            <a:off x="467640" y="4352760"/>
            <a:ext cx="2952000" cy="515880"/>
          </a:xfrm>
          <a:prstGeom prst="rect">
            <a:avLst/>
          </a:prstGeom>
          <a:noFill/>
          <a:ln w="0">
            <a:noFill/>
          </a:ln>
        </p:spPr>
        <p:style>
          <a:lnRef idx="0"/>
          <a:fillRef idx="0"/>
          <a:effectRef idx="0"/>
          <a:fontRef idx="minor"/>
        </p:style>
        <p:txBody>
          <a:bodyPr lIns="90000" rIns="90000" tIns="45000" bIns="45000" anchor="t">
            <a:spAutoFit/>
          </a:bodyPr>
          <a:p>
            <a:pPr marL="343080" indent="-343080" algn="ctr">
              <a:lnSpc>
                <a:spcPct val="100000"/>
              </a:lnSpc>
              <a:buClr>
                <a:srgbClr val="000000"/>
              </a:buClr>
              <a:buSzPct val="90000"/>
              <a:buFont typeface="StarSymbol"/>
              <a:buAutoNum type="arabicPeriod"/>
            </a:pPr>
            <a:r>
              <a:rPr b="0" lang="el-GR" sz="1400" spc="-1" strike="noStrike">
                <a:solidFill>
                  <a:srgbClr val="000000"/>
                </a:solidFill>
                <a:latin typeface="Arial"/>
              </a:rPr>
              <a:t>Σπειροειδές διάγραμμα τετράχρονου βενζινοκινητήρα.</a:t>
            </a:r>
            <a:endParaRPr b="0" lang="en-US" sz="1400" spc="-1" strike="noStrike">
              <a:solidFill>
                <a:srgbClr val="000000"/>
              </a:solidFill>
              <a:latin typeface="Arial"/>
            </a:endParaRPr>
          </a:p>
        </p:txBody>
      </p:sp>
      <p:pic>
        <p:nvPicPr>
          <p:cNvPr id="203" name="Picture 3" descr=""/>
          <p:cNvPicPr/>
          <p:nvPr/>
        </p:nvPicPr>
        <p:blipFill>
          <a:blip r:embed="rId1"/>
          <a:stretch/>
        </p:blipFill>
        <p:spPr>
          <a:xfrm>
            <a:off x="683640" y="896400"/>
            <a:ext cx="2567160" cy="3425400"/>
          </a:xfrm>
          <a:prstGeom prst="rect">
            <a:avLst/>
          </a:prstGeom>
          <a:ln w="9525">
            <a:noFill/>
          </a:ln>
        </p:spPr>
      </p:pic>
      <p:sp>
        <p:nvSpPr>
          <p:cNvPr id="204" name="6 - TextBox"/>
          <p:cNvSpPr/>
          <p:nvPr/>
        </p:nvSpPr>
        <p:spPr>
          <a:xfrm>
            <a:off x="539640" y="411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3</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n-US" sz="1800" spc="-1" strike="noStrike">
                <a:solidFill>
                  <a:srgbClr val="ff0000"/>
                </a:solidFill>
                <a:latin typeface="Arial"/>
              </a:rPr>
              <a:t>“</a:t>
            </a:r>
            <a:r>
              <a:rPr b="1" lang="el-GR" sz="1800" spc="-1" strike="noStrike">
                <a:solidFill>
                  <a:srgbClr val="ff0000"/>
                </a:solidFill>
                <a:latin typeface="Arial"/>
              </a:rPr>
              <a:t>καύση – εκτόνωση</a:t>
            </a:r>
            <a:r>
              <a:rPr b="1" lang="en-US" sz="1800" spc="-1" strike="noStrike">
                <a:solidFill>
                  <a:srgbClr val="ff0000"/>
                </a:solidFill>
                <a:latin typeface="Arial"/>
              </a:rPr>
              <a:t>”</a:t>
            </a:r>
            <a:endParaRPr b="0" lang="en-US" sz="1800" spc="-1" strike="noStrike">
              <a:solidFill>
                <a:srgbClr val="000000"/>
              </a:solidFill>
              <a:latin typeface="Arial"/>
            </a:endParaRPr>
          </a:p>
        </p:txBody>
      </p:sp>
    </p:spTree>
  </p:cSld>
  <p:transition>
    <p:pull dir="rd"/>
  </p:transition>
  <p:timing>
    <p:tnLst>
      <p:par>
        <p:cTn id="284" dur="indefinite" restart="never" nodeType="tmRoot">
          <p:childTnLst>
            <p:seq>
              <p:cTn id="285" dur="indefinite" nodeType="mainSeq">
                <p:childTnLst>
                  <p:par>
                    <p:cTn id="286" fill="hold">
                      <p:stCondLst>
                        <p:cond delay="indefinite"/>
                      </p:stCondLst>
                      <p:childTnLst>
                        <p:par>
                          <p:cTn id="287" fill="hold">
                            <p:stCondLst>
                              <p:cond delay="0"/>
                            </p:stCondLst>
                            <p:childTnLst>
                              <p:par>
                                <p:cTn id="288" nodeType="clickEffect" fill="hold" presetClass="entr" presetID="29">
                                  <p:stCondLst>
                                    <p:cond delay="0"/>
                                  </p:stCondLst>
                                  <p:childTnLst>
                                    <p:set>
                                      <p:cBhvr>
                                        <p:cTn id="289" dur="1" fill="hold">
                                          <p:stCondLst>
                                            <p:cond delay="0"/>
                                          </p:stCondLst>
                                        </p:cTn>
                                        <p:tgtEl>
                                          <p:spTgt spid="201">
                                            <p:txEl>
                                              <p:pRg st="0" end="0"/>
                                            </p:txEl>
                                          </p:spTgt>
                                        </p:tgtEl>
                                        <p:attrNameLst>
                                          <p:attrName>style.visibility</p:attrName>
                                        </p:attrNameLst>
                                      </p:cBhvr>
                                      <p:to>
                                        <p:strVal val="visible"/>
                                      </p:to>
                                    </p:set>
                                    <p:anim calcmode="lin" valueType="num">
                                      <p:cBhvr additive="repl">
                                        <p:cTn id="290" dur="500" fill="hold"/>
                                        <p:tgtEl>
                                          <p:spTgt spid="201">
                                            <p:txEl>
                                              <p:pRg st="0" end="0"/>
                                            </p:txEl>
                                          </p:spTgt>
                                        </p:tgtEl>
                                        <p:attrNameLst>
                                          <p:attrName>ppt_x</p:attrName>
                                        </p:attrNameLst>
                                      </p:cBhvr>
                                      <p:tavLst>
                                        <p:tav tm="0">
                                          <p:val>
                                            <p:strVal val="#ppt_x-.2"/>
                                          </p:val>
                                        </p:tav>
                                        <p:tav tm="100000">
                                          <p:val>
                                            <p:strVal val="#ppt_x"/>
                                          </p:val>
                                        </p:tav>
                                      </p:tavLst>
                                    </p:anim>
                                    <p:anim calcmode="lin" valueType="num">
                                      <p:cBhvr additive="repl">
                                        <p:cTn id="291" dur="500" fill="hold"/>
                                        <p:tgtEl>
                                          <p:spTgt spid="201">
                                            <p:txEl>
                                              <p:pRg st="0" end="0"/>
                                            </p:txEl>
                                          </p:spTgt>
                                        </p:tgtEl>
                                        <p:attrNameLst>
                                          <p:attrName>ppt_y</p:attrName>
                                        </p:attrNameLst>
                                      </p:cBhvr>
                                      <p:tavLst>
                                        <p:tav tm="0">
                                          <p:val>
                                            <p:strVal val="#ppt_y"/>
                                          </p:val>
                                        </p:tav>
                                        <p:tav tm="100000">
                                          <p:val>
                                            <p:strVal val="#ppt_y"/>
                                          </p:val>
                                        </p:tav>
                                      </p:tavLst>
                                    </p:anim>
                                    <p:animEffect filter="wipe(right)" transition="in">
                                      <p:cBhvr additive="repl">
                                        <p:cTn id="292" dur="500"/>
                                        <p:tgtEl>
                                          <p:spTgt spid="201">
                                            <p:txEl>
                                              <p:pRg st="0" end="0"/>
                                            </p:txEl>
                                          </p:spTgt>
                                        </p:tgtEl>
                                      </p:cBhvr>
                                    </p:animEffect>
                                  </p:childTnLst>
                                </p:cTn>
                              </p:par>
                            </p:childTnLst>
                          </p:cTn>
                        </p:par>
                      </p:childTnLst>
                    </p:cTn>
                  </p:par>
                  <p:par>
                    <p:cTn id="293" fill="hold">
                      <p:stCondLst>
                        <p:cond delay="indefinite"/>
                      </p:stCondLst>
                      <p:childTnLst>
                        <p:par>
                          <p:cTn id="294" fill="hold">
                            <p:stCondLst>
                              <p:cond delay="0"/>
                            </p:stCondLst>
                            <p:childTnLst>
                              <p:par>
                                <p:cTn id="295" nodeType="clickEffect" fill="hold" presetClass="entr" presetID="29">
                                  <p:stCondLst>
                                    <p:cond delay="0"/>
                                  </p:stCondLst>
                                  <p:childTnLst>
                                    <p:set>
                                      <p:cBhvr>
                                        <p:cTn id="296" dur="1" fill="hold">
                                          <p:stCondLst>
                                            <p:cond delay="0"/>
                                          </p:stCondLst>
                                        </p:cTn>
                                        <p:tgtEl>
                                          <p:spTgt spid="201">
                                            <p:txEl>
                                              <p:pRg st="2" end="2"/>
                                            </p:txEl>
                                          </p:spTgt>
                                        </p:tgtEl>
                                        <p:attrNameLst>
                                          <p:attrName>style.visibility</p:attrName>
                                        </p:attrNameLst>
                                      </p:cBhvr>
                                      <p:to>
                                        <p:strVal val="visible"/>
                                      </p:to>
                                    </p:set>
                                    <p:anim calcmode="lin" valueType="num">
                                      <p:cBhvr additive="repl">
                                        <p:cTn id="297" dur="500" fill="hold"/>
                                        <p:tgtEl>
                                          <p:spTgt spid="201">
                                            <p:txEl>
                                              <p:pRg st="2" end="2"/>
                                            </p:txEl>
                                          </p:spTgt>
                                        </p:tgtEl>
                                        <p:attrNameLst>
                                          <p:attrName>ppt_x</p:attrName>
                                        </p:attrNameLst>
                                      </p:cBhvr>
                                      <p:tavLst>
                                        <p:tav tm="0">
                                          <p:val>
                                            <p:strVal val="#ppt_x-.2"/>
                                          </p:val>
                                        </p:tav>
                                        <p:tav tm="100000">
                                          <p:val>
                                            <p:strVal val="#ppt_x"/>
                                          </p:val>
                                        </p:tav>
                                      </p:tavLst>
                                    </p:anim>
                                    <p:anim calcmode="lin" valueType="num">
                                      <p:cBhvr additive="repl">
                                        <p:cTn id="298" dur="500" fill="hold"/>
                                        <p:tgtEl>
                                          <p:spTgt spid="201">
                                            <p:txEl>
                                              <p:pRg st="2" end="2"/>
                                            </p:txEl>
                                          </p:spTgt>
                                        </p:tgtEl>
                                        <p:attrNameLst>
                                          <p:attrName>ppt_y</p:attrName>
                                        </p:attrNameLst>
                                      </p:cBhvr>
                                      <p:tavLst>
                                        <p:tav tm="0">
                                          <p:val>
                                            <p:strVal val="#ppt_y"/>
                                          </p:val>
                                        </p:tav>
                                        <p:tav tm="100000">
                                          <p:val>
                                            <p:strVal val="#ppt_y"/>
                                          </p:val>
                                        </p:tav>
                                      </p:tavLst>
                                    </p:anim>
                                    <p:animEffect filter="wipe(right)" transition="in">
                                      <p:cBhvr additive="repl">
                                        <p:cTn id="299" dur="500"/>
                                        <p:tgtEl>
                                          <p:spTgt spid="20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Κύκλος λειτουργίας των Μ.Ε.Κ.</a:t>
            </a:r>
            <a:endParaRPr b="0" lang="en-US" sz="2300" spc="-1" strike="noStrike">
              <a:solidFill>
                <a:srgbClr val="000000"/>
              </a:solidFill>
              <a:latin typeface="Arial"/>
            </a:endParaRPr>
          </a:p>
        </p:txBody>
      </p:sp>
      <p:pic>
        <p:nvPicPr>
          <p:cNvPr id="88" name="Picture 2" descr=""/>
          <p:cNvPicPr/>
          <p:nvPr/>
        </p:nvPicPr>
        <p:blipFill>
          <a:blip r:embed="rId1"/>
          <a:stretch/>
        </p:blipFill>
        <p:spPr>
          <a:xfrm>
            <a:off x="611640" y="555480"/>
            <a:ext cx="791640" cy="720000"/>
          </a:xfrm>
          <a:prstGeom prst="rect">
            <a:avLst/>
          </a:prstGeom>
          <a:ln w="9525">
            <a:noFill/>
          </a:ln>
        </p:spPr>
      </p:pic>
      <p:sp>
        <p:nvSpPr>
          <p:cNvPr id="89" name="7 - TextBox"/>
          <p:cNvSpPr/>
          <p:nvPr/>
        </p:nvSpPr>
        <p:spPr>
          <a:xfrm>
            <a:off x="1547640" y="699480"/>
            <a:ext cx="2592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l-GR" sz="1800" spc="-1" strike="noStrike">
                <a:solidFill>
                  <a:srgbClr val="000000"/>
                </a:solidFill>
                <a:latin typeface="Calibri"/>
              </a:rPr>
              <a:t>Διδακτικοί στόχοι</a:t>
            </a:r>
            <a:endParaRPr b="0" lang="en-US" sz="1800" spc="-1" strike="noStrike">
              <a:solidFill>
                <a:srgbClr val="000000"/>
              </a:solidFill>
              <a:latin typeface="Arial"/>
            </a:endParaRPr>
          </a:p>
        </p:txBody>
      </p:sp>
      <p:sp>
        <p:nvSpPr>
          <p:cNvPr id="90" name="8 - TextBox"/>
          <p:cNvSpPr/>
          <p:nvPr/>
        </p:nvSpPr>
        <p:spPr>
          <a:xfrm>
            <a:off x="539640" y="1340280"/>
            <a:ext cx="8280720" cy="2040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Οι μαθητές πρέπει να είναι σε θέση: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marL="355680" indent="-355680">
              <a:lnSpc>
                <a:spcPct val="100000"/>
              </a:lnSpc>
              <a:spcBef>
                <a:spcPts val="601"/>
              </a:spcBef>
              <a:spcAft>
                <a:spcPts val="1199"/>
              </a:spcAft>
              <a:buClr>
                <a:srgbClr val="000000"/>
              </a:buClr>
              <a:buSzPct val="90000"/>
              <a:buFont typeface="Wingdings" charset="2"/>
              <a:buChar char=""/>
            </a:pPr>
            <a:r>
              <a:rPr b="0" lang="el-GR" sz="1800" spc="-1" strike="noStrike">
                <a:solidFill>
                  <a:srgbClr val="000000"/>
                </a:solidFill>
                <a:latin typeface="Arial"/>
              </a:rPr>
              <a:t>Να γνωρίζουν τους χρόνους λειτουργίας των 4χρονων και 2χρονων βενζινοκινητήρων.</a:t>
            </a:r>
            <a:endParaRPr b="0" lang="en-US" sz="1800" spc="-1" strike="noStrike">
              <a:solidFill>
                <a:srgbClr val="000000"/>
              </a:solidFill>
              <a:latin typeface="Arial"/>
            </a:endParaRPr>
          </a:p>
          <a:p>
            <a:pPr marL="355680" indent="-355680">
              <a:lnSpc>
                <a:spcPct val="100000"/>
              </a:lnSpc>
              <a:spcBef>
                <a:spcPts val="601"/>
              </a:spcBef>
              <a:spcAft>
                <a:spcPts val="1199"/>
              </a:spcAft>
              <a:buClr>
                <a:srgbClr val="000000"/>
              </a:buClr>
              <a:buSzPct val="90000"/>
              <a:buFont typeface="Wingdings" charset="2"/>
              <a:buChar char=""/>
              <a:tabLst>
                <a:tab algn="l" pos="355680"/>
              </a:tabLst>
            </a:pPr>
            <a:r>
              <a:rPr b="0" lang="el-GR" sz="1800" spc="-1" strike="noStrike">
                <a:solidFill>
                  <a:srgbClr val="000000"/>
                </a:solidFill>
                <a:latin typeface="Arial"/>
              </a:rPr>
              <a:t>Να μπορούν να περιγράψουν τα σπειροειδή διαγράμματα πραγματικής λειτουργία των βενζινοκινητήρων.</a:t>
            </a:r>
            <a:endParaRPr b="0" lang="en-US" sz="1800" spc="-1" strike="noStrike">
              <a:solidFill>
                <a:srgbClr val="000000"/>
              </a:solidFill>
              <a:latin typeface="Arial"/>
            </a:endParaRPr>
          </a:p>
        </p:txBody>
      </p:sp>
    </p:spTree>
  </p:cSld>
  <p:transition>
    <p:pull dir="rd"/>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90">
                                            <p:txEl>
                                              <p:pRg st="2" end="2"/>
                                            </p:txEl>
                                          </p:spTgt>
                                        </p:tgtEl>
                                        <p:attrNameLst>
                                          <p:attrName>style.visibility</p:attrName>
                                        </p:attrNameLst>
                                      </p:cBhvr>
                                      <p:to>
                                        <p:strVal val="visible"/>
                                      </p:to>
                                    </p:set>
                                    <p:anim calcmode="lin" valueType="num">
                                      <p:cBhvr additive="repl">
                                        <p:cTn id="7"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2" presetSubtype="4">
                                  <p:stCondLst>
                                    <p:cond delay="0"/>
                                  </p:stCondLst>
                                  <p:childTnLst>
                                    <p:set>
                                      <p:cBhvr>
                                        <p:cTn id="12" dur="1" fill="hold">
                                          <p:stCondLst>
                                            <p:cond delay="0"/>
                                          </p:stCondLst>
                                        </p:cTn>
                                        <p:tgtEl>
                                          <p:spTgt spid="90">
                                            <p:txEl>
                                              <p:pRg st="3" end="3"/>
                                            </p:txEl>
                                          </p:spTgt>
                                        </p:tgtEl>
                                        <p:attrNameLst>
                                          <p:attrName>style.visibility</p:attrName>
                                        </p:attrNameLst>
                                      </p:cBhvr>
                                      <p:to>
                                        <p:strVal val="visible"/>
                                      </p:to>
                                    </p:set>
                                    <p:anim calcmode="lin" valueType="num">
                                      <p:cBhvr additive="repl">
                                        <p:cTn id="13" dur="500" fill="hold"/>
                                        <p:tgtEl>
                                          <p:spTgt spid="90">
                                            <p:txEl>
                                              <p:pRg st="3" end="3"/>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9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206" name="8 - TextBox"/>
          <p:cNvSpPr/>
          <p:nvPr/>
        </p:nvSpPr>
        <p:spPr>
          <a:xfrm>
            <a:off x="611640" y="1210680"/>
            <a:ext cx="5184360" cy="2558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Στο σημείο Ε ανοίγει η βαλβίδα εξαγωγής, 30° έως 50° πριν το έμβολο φθάσει στο Κ.Ν.Σ..</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Αυτό γίνεται για να προλάβουν να εκτονωθούν τα καυσαέρια, ώστε όταν το έμβολο φθάσει στο Κ.Ν.Σ. και αρχίζει να ανεβαίνει προς το Α.Ν.Σ., αυτά να έχουν εκτονωθεί, η πίεση να έχει φθάσει στη μία ατμόσφαιρα (1 at) και να μην αντιστέκονται στην κίνησή του προς το Α.Ν.Σ.</a:t>
            </a:r>
            <a:endParaRPr b="0" lang="en-US" sz="1800" spc="-1" strike="noStrike">
              <a:solidFill>
                <a:srgbClr val="000000"/>
              </a:solidFill>
              <a:latin typeface="Arial"/>
            </a:endParaRPr>
          </a:p>
        </p:txBody>
      </p:sp>
      <p:sp>
        <p:nvSpPr>
          <p:cNvPr id="207" name="5 - TextBox"/>
          <p:cNvSpPr/>
          <p:nvPr/>
        </p:nvSpPr>
        <p:spPr>
          <a:xfrm>
            <a:off x="5868000" y="4352760"/>
            <a:ext cx="2952000" cy="515880"/>
          </a:xfrm>
          <a:prstGeom prst="rect">
            <a:avLst/>
          </a:prstGeom>
          <a:noFill/>
          <a:ln w="0">
            <a:noFill/>
          </a:ln>
        </p:spPr>
        <p:style>
          <a:lnRef idx="0"/>
          <a:fillRef idx="0"/>
          <a:effectRef idx="0"/>
          <a:fontRef idx="minor"/>
        </p:style>
        <p:txBody>
          <a:bodyPr lIns="90000" rIns="90000" tIns="45000" bIns="45000" anchor="t">
            <a:spAutoFit/>
          </a:bodyPr>
          <a:p>
            <a:pPr marL="343080" indent="-343080" algn="ctr">
              <a:lnSpc>
                <a:spcPct val="100000"/>
              </a:lnSpc>
              <a:buClr>
                <a:srgbClr val="000000"/>
              </a:buClr>
              <a:buSzPct val="90000"/>
              <a:buFont typeface="StarSymbol"/>
              <a:buAutoNum type="arabicPeriod"/>
            </a:pPr>
            <a:r>
              <a:rPr b="0" lang="el-GR" sz="1400" spc="-1" strike="noStrike">
                <a:solidFill>
                  <a:srgbClr val="000000"/>
                </a:solidFill>
                <a:latin typeface="Arial"/>
              </a:rPr>
              <a:t>Σπειροειδές διάγραμμα τετράχρονου βενζινοκινητήρα.</a:t>
            </a:r>
            <a:endParaRPr b="0" lang="en-US" sz="1400" spc="-1" strike="noStrike">
              <a:solidFill>
                <a:srgbClr val="000000"/>
              </a:solidFill>
              <a:latin typeface="Arial"/>
            </a:endParaRPr>
          </a:p>
        </p:txBody>
      </p:sp>
      <p:pic>
        <p:nvPicPr>
          <p:cNvPr id="208" name="Picture 3" descr=""/>
          <p:cNvPicPr/>
          <p:nvPr/>
        </p:nvPicPr>
        <p:blipFill>
          <a:blip r:embed="rId1"/>
          <a:stretch/>
        </p:blipFill>
        <p:spPr>
          <a:xfrm>
            <a:off x="6084000" y="896400"/>
            <a:ext cx="2567160" cy="3425400"/>
          </a:xfrm>
          <a:prstGeom prst="rect">
            <a:avLst/>
          </a:prstGeom>
          <a:ln w="9525">
            <a:noFill/>
          </a:ln>
        </p:spPr>
      </p:pic>
      <p:sp>
        <p:nvSpPr>
          <p:cNvPr id="209" name="6 - TextBox"/>
          <p:cNvSpPr/>
          <p:nvPr/>
        </p:nvSpPr>
        <p:spPr>
          <a:xfrm>
            <a:off x="539640" y="411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4</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n-US" sz="1800" spc="-1" strike="noStrike">
                <a:solidFill>
                  <a:srgbClr val="ff0000"/>
                </a:solidFill>
                <a:latin typeface="Arial"/>
              </a:rPr>
              <a:t>“</a:t>
            </a:r>
            <a:r>
              <a:rPr b="1" lang="el-GR" sz="1800" spc="-1" strike="noStrike">
                <a:solidFill>
                  <a:srgbClr val="ff0000"/>
                </a:solidFill>
                <a:latin typeface="Arial"/>
              </a:rPr>
              <a:t>εξαγωγή</a:t>
            </a:r>
            <a:r>
              <a:rPr b="1" lang="en-US" sz="1800" spc="-1" strike="noStrike">
                <a:solidFill>
                  <a:srgbClr val="ff0000"/>
                </a:solidFill>
                <a:latin typeface="Arial"/>
              </a:rPr>
              <a:t>”</a:t>
            </a:r>
            <a:endParaRPr b="0" lang="en-US" sz="1800" spc="-1" strike="noStrike">
              <a:solidFill>
                <a:srgbClr val="000000"/>
              </a:solidFill>
              <a:latin typeface="Arial"/>
            </a:endParaRPr>
          </a:p>
        </p:txBody>
      </p:sp>
      <p:cxnSp>
        <p:nvCxnSpPr>
          <p:cNvPr id="210" name="12 - Ευθύγραμμο βέλος σύνδεσης"/>
          <p:cNvCxnSpPr/>
          <p:nvPr/>
        </p:nvCxnSpPr>
        <p:spPr>
          <a:xfrm flipH="1" flipV="1">
            <a:off x="8172360" y="4083840"/>
            <a:ext cx="648360" cy="288360"/>
          </a:xfrm>
          <a:prstGeom prst="straightConnector1">
            <a:avLst/>
          </a:prstGeom>
          <a:ln w="12700">
            <a:solidFill>
              <a:srgbClr val="095294"/>
            </a:solidFill>
            <a:round/>
            <a:tailEnd len="med" type="triangle" w="med"/>
          </a:ln>
        </p:spPr>
      </p:cxnSp>
    </p:spTree>
  </p:cSld>
  <p:transition>
    <p:pull dir="rd"/>
  </p:transition>
  <p:timing>
    <p:tnLst>
      <p:par>
        <p:cTn id="300" dur="indefinite" restart="never" nodeType="tmRoot">
          <p:childTnLst>
            <p:seq>
              <p:cTn id="301" dur="indefinite" nodeType="mainSeq">
                <p:childTnLst>
                  <p:par>
                    <p:cTn id="302" fill="hold">
                      <p:stCondLst>
                        <p:cond delay="indefinite"/>
                      </p:stCondLst>
                      <p:childTnLst>
                        <p:par>
                          <p:cTn id="303" fill="hold">
                            <p:stCondLst>
                              <p:cond delay="0"/>
                            </p:stCondLst>
                            <p:childTnLst>
                              <p:par>
                                <p:cTn id="304" nodeType="clickEffect" fill="hold" presetClass="entr" presetID="29">
                                  <p:stCondLst>
                                    <p:cond delay="0"/>
                                  </p:stCondLst>
                                  <p:childTnLst>
                                    <p:set>
                                      <p:cBhvr>
                                        <p:cTn id="305" dur="1" fill="hold">
                                          <p:stCondLst>
                                            <p:cond delay="0"/>
                                          </p:stCondLst>
                                        </p:cTn>
                                        <p:tgtEl>
                                          <p:spTgt spid="206">
                                            <p:txEl>
                                              <p:pRg st="0" end="0"/>
                                            </p:txEl>
                                          </p:spTgt>
                                        </p:tgtEl>
                                        <p:attrNameLst>
                                          <p:attrName>style.visibility</p:attrName>
                                        </p:attrNameLst>
                                      </p:cBhvr>
                                      <p:to>
                                        <p:strVal val="visible"/>
                                      </p:to>
                                    </p:set>
                                    <p:anim calcmode="lin" valueType="num">
                                      <p:cBhvr additive="repl">
                                        <p:cTn id="306" dur="500" fill="hold"/>
                                        <p:tgtEl>
                                          <p:spTgt spid="206">
                                            <p:txEl>
                                              <p:pRg st="0" end="0"/>
                                            </p:txEl>
                                          </p:spTgt>
                                        </p:tgtEl>
                                        <p:attrNameLst>
                                          <p:attrName>ppt_x</p:attrName>
                                        </p:attrNameLst>
                                      </p:cBhvr>
                                      <p:tavLst>
                                        <p:tav tm="0">
                                          <p:val>
                                            <p:strVal val="#ppt_x-.2"/>
                                          </p:val>
                                        </p:tav>
                                        <p:tav tm="100000">
                                          <p:val>
                                            <p:strVal val="#ppt_x"/>
                                          </p:val>
                                        </p:tav>
                                      </p:tavLst>
                                    </p:anim>
                                    <p:anim calcmode="lin" valueType="num">
                                      <p:cBhvr additive="repl">
                                        <p:cTn id="307" dur="500" fill="hold"/>
                                        <p:tgtEl>
                                          <p:spTgt spid="206">
                                            <p:txEl>
                                              <p:pRg st="0" end="0"/>
                                            </p:txEl>
                                          </p:spTgt>
                                        </p:tgtEl>
                                        <p:attrNameLst>
                                          <p:attrName>ppt_y</p:attrName>
                                        </p:attrNameLst>
                                      </p:cBhvr>
                                      <p:tavLst>
                                        <p:tav tm="0">
                                          <p:val>
                                            <p:strVal val="#ppt_y"/>
                                          </p:val>
                                        </p:tav>
                                        <p:tav tm="100000">
                                          <p:val>
                                            <p:strVal val="#ppt_y"/>
                                          </p:val>
                                        </p:tav>
                                      </p:tavLst>
                                    </p:anim>
                                    <p:animEffect filter="wipe(right)" transition="in">
                                      <p:cBhvr additive="repl">
                                        <p:cTn id="308" dur="500"/>
                                        <p:tgtEl>
                                          <p:spTgt spid="206">
                                            <p:txEl>
                                              <p:pRg st="0" end="0"/>
                                            </p:txEl>
                                          </p:spTgt>
                                        </p:tgtEl>
                                      </p:cBhvr>
                                    </p:animEffect>
                                  </p:childTnLst>
                                </p:cTn>
                              </p:par>
                            </p:childTnLst>
                          </p:cTn>
                        </p:par>
                        <p:par>
                          <p:cTn id="309" fill="hold">
                            <p:stCondLst>
                              <p:cond delay="500"/>
                            </p:stCondLst>
                            <p:childTnLst>
                              <p:par>
                                <p:cTn id="310" nodeType="afterEffect" fill="hold" presetClass="entr" presetID="2" presetSubtype="4">
                                  <p:stCondLst>
                                    <p:cond delay="0"/>
                                  </p:stCondLst>
                                  <p:childTnLst>
                                    <p:set>
                                      <p:cBhvr>
                                        <p:cTn id="311" dur="1" fill="hold">
                                          <p:stCondLst>
                                            <p:cond delay="0"/>
                                          </p:stCondLst>
                                        </p:cTn>
                                        <p:tgtEl>
                                          <p:spTgt spid="210"/>
                                        </p:tgtEl>
                                        <p:attrNameLst>
                                          <p:attrName>style.visibility</p:attrName>
                                        </p:attrNameLst>
                                      </p:cBhvr>
                                      <p:to>
                                        <p:strVal val="visible"/>
                                      </p:to>
                                    </p:set>
                                    <p:anim calcmode="lin" valueType="num">
                                      <p:cBhvr additive="repl">
                                        <p:cTn id="312" dur="500" fill="hold"/>
                                        <p:tgtEl>
                                          <p:spTgt spid="210"/>
                                        </p:tgtEl>
                                        <p:attrNameLst>
                                          <p:attrName>ppt_x</p:attrName>
                                        </p:attrNameLst>
                                      </p:cBhvr>
                                      <p:tavLst>
                                        <p:tav tm="0">
                                          <p:val>
                                            <p:strVal val="#ppt_x"/>
                                          </p:val>
                                        </p:tav>
                                        <p:tav tm="100000">
                                          <p:val>
                                            <p:strVal val="#ppt_x"/>
                                          </p:val>
                                        </p:tav>
                                      </p:tavLst>
                                    </p:anim>
                                    <p:anim calcmode="lin" valueType="num">
                                      <p:cBhvr additive="repl">
                                        <p:cTn id="313"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314" fill="hold">
                      <p:stCondLst>
                        <p:cond delay="indefinite"/>
                      </p:stCondLst>
                      <p:childTnLst>
                        <p:par>
                          <p:cTn id="315" fill="hold">
                            <p:stCondLst>
                              <p:cond delay="0"/>
                            </p:stCondLst>
                            <p:childTnLst>
                              <p:par>
                                <p:cTn id="316" nodeType="clickEffect" fill="hold" presetClass="entr" presetID="2" presetSubtype="4">
                                  <p:stCondLst>
                                    <p:cond delay="0"/>
                                  </p:stCondLst>
                                  <p:childTnLst>
                                    <p:set>
                                      <p:cBhvr>
                                        <p:cTn id="317" dur="1" fill="hold">
                                          <p:stCondLst>
                                            <p:cond delay="0"/>
                                          </p:stCondLst>
                                        </p:cTn>
                                        <p:tgtEl>
                                          <p:spTgt spid="206">
                                            <p:txEl>
                                              <p:pRg st="2" end="2"/>
                                            </p:txEl>
                                          </p:spTgt>
                                        </p:tgtEl>
                                        <p:attrNameLst>
                                          <p:attrName>style.visibility</p:attrName>
                                        </p:attrNameLst>
                                      </p:cBhvr>
                                      <p:to>
                                        <p:strVal val="visible"/>
                                      </p:to>
                                    </p:set>
                                    <p:anim calcmode="lin" valueType="num">
                                      <p:cBhvr additive="repl">
                                        <p:cTn id="318" dur="500" fill="hold"/>
                                        <p:tgtEl>
                                          <p:spTgt spid="206">
                                            <p:txEl>
                                              <p:pRg st="2" end="2"/>
                                            </p:txEl>
                                          </p:spTgt>
                                        </p:tgtEl>
                                        <p:attrNameLst>
                                          <p:attrName>ppt_x</p:attrName>
                                        </p:attrNameLst>
                                      </p:cBhvr>
                                      <p:tavLst>
                                        <p:tav tm="0">
                                          <p:val>
                                            <p:strVal val="#ppt_x"/>
                                          </p:val>
                                        </p:tav>
                                        <p:tav tm="100000">
                                          <p:val>
                                            <p:strVal val="#ppt_x"/>
                                          </p:val>
                                        </p:tav>
                                      </p:tavLst>
                                    </p:anim>
                                    <p:anim calcmode="lin" valueType="num">
                                      <p:cBhvr additive="repl">
                                        <p:cTn id="319" dur="500" fill="hold"/>
                                        <p:tgtEl>
                                          <p:spTgt spid="20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212" name="8 - TextBox"/>
          <p:cNvSpPr/>
          <p:nvPr/>
        </p:nvSpPr>
        <p:spPr>
          <a:xfrm>
            <a:off x="611640" y="1526400"/>
            <a:ext cx="5184360" cy="1461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Η βαλβίδα εξαγωγής κλείνει στο σημείο Ζ, </a:t>
            </a: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10° περίπου μετά το Α.Ν.Σ., για να καθαρίσει τελείως ο κύλινδρος, τη στιγμή μάλιστα που ήδη έχει ανοίξει η βαλβίδα εισαγωγής και το μίγμα εισέρχεται στον κύλινδρο.</a:t>
            </a:r>
            <a:endParaRPr b="0" lang="en-US" sz="1800" spc="-1" strike="noStrike">
              <a:solidFill>
                <a:srgbClr val="000000"/>
              </a:solidFill>
              <a:latin typeface="Arial"/>
            </a:endParaRPr>
          </a:p>
        </p:txBody>
      </p:sp>
      <p:sp>
        <p:nvSpPr>
          <p:cNvPr id="213" name="5 - TextBox"/>
          <p:cNvSpPr/>
          <p:nvPr/>
        </p:nvSpPr>
        <p:spPr>
          <a:xfrm>
            <a:off x="5868000" y="4352760"/>
            <a:ext cx="2952000" cy="515880"/>
          </a:xfrm>
          <a:prstGeom prst="rect">
            <a:avLst/>
          </a:prstGeom>
          <a:noFill/>
          <a:ln w="0">
            <a:noFill/>
          </a:ln>
        </p:spPr>
        <p:style>
          <a:lnRef idx="0"/>
          <a:fillRef idx="0"/>
          <a:effectRef idx="0"/>
          <a:fontRef idx="minor"/>
        </p:style>
        <p:txBody>
          <a:bodyPr lIns="90000" rIns="90000" tIns="45000" bIns="45000" anchor="t">
            <a:spAutoFit/>
          </a:bodyPr>
          <a:p>
            <a:pPr marL="343080" indent="-343080" algn="ctr">
              <a:lnSpc>
                <a:spcPct val="100000"/>
              </a:lnSpc>
              <a:buClr>
                <a:srgbClr val="000000"/>
              </a:buClr>
              <a:buSzPct val="90000"/>
              <a:buFont typeface="StarSymbol"/>
              <a:buAutoNum type="arabicPeriod"/>
            </a:pPr>
            <a:r>
              <a:rPr b="0" lang="el-GR" sz="1400" spc="-1" strike="noStrike">
                <a:solidFill>
                  <a:srgbClr val="000000"/>
                </a:solidFill>
                <a:latin typeface="Arial"/>
              </a:rPr>
              <a:t>Σπειροειδές διάγραμμα τετράχρονου βενζινοκινητήρα.</a:t>
            </a:r>
            <a:endParaRPr b="0" lang="en-US" sz="1400" spc="-1" strike="noStrike">
              <a:solidFill>
                <a:srgbClr val="000000"/>
              </a:solidFill>
              <a:latin typeface="Arial"/>
            </a:endParaRPr>
          </a:p>
        </p:txBody>
      </p:sp>
      <p:pic>
        <p:nvPicPr>
          <p:cNvPr id="214" name="Picture 3" descr=""/>
          <p:cNvPicPr/>
          <p:nvPr/>
        </p:nvPicPr>
        <p:blipFill>
          <a:blip r:embed="rId1"/>
          <a:stretch/>
        </p:blipFill>
        <p:spPr>
          <a:xfrm>
            <a:off x="6084000" y="896400"/>
            <a:ext cx="2567160" cy="3425400"/>
          </a:xfrm>
          <a:prstGeom prst="rect">
            <a:avLst/>
          </a:prstGeom>
          <a:ln w="9525">
            <a:noFill/>
          </a:ln>
        </p:spPr>
      </p:pic>
      <p:sp>
        <p:nvSpPr>
          <p:cNvPr id="215" name="6 - TextBox"/>
          <p:cNvSpPr/>
          <p:nvPr/>
        </p:nvSpPr>
        <p:spPr>
          <a:xfrm>
            <a:off x="539640" y="411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4</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n-US" sz="1800" spc="-1" strike="noStrike">
                <a:solidFill>
                  <a:srgbClr val="ff0000"/>
                </a:solidFill>
                <a:latin typeface="Arial"/>
              </a:rPr>
              <a:t>“</a:t>
            </a:r>
            <a:r>
              <a:rPr b="1" lang="el-GR" sz="1800" spc="-1" strike="noStrike">
                <a:solidFill>
                  <a:srgbClr val="ff0000"/>
                </a:solidFill>
                <a:latin typeface="Arial"/>
              </a:rPr>
              <a:t>εξαγωγή</a:t>
            </a:r>
            <a:r>
              <a:rPr b="1" lang="en-US" sz="1800" spc="-1" strike="noStrike">
                <a:solidFill>
                  <a:srgbClr val="ff0000"/>
                </a:solidFill>
                <a:latin typeface="Arial"/>
              </a:rPr>
              <a:t>”</a:t>
            </a:r>
            <a:endParaRPr b="0" lang="en-US" sz="1800" spc="-1" strike="noStrike">
              <a:solidFill>
                <a:srgbClr val="000000"/>
              </a:solidFill>
              <a:latin typeface="Arial"/>
            </a:endParaRPr>
          </a:p>
        </p:txBody>
      </p:sp>
      <p:cxnSp>
        <p:nvCxnSpPr>
          <p:cNvPr id="216" name="12 - Ευθύγραμμο βέλος σύνδεσης"/>
          <p:cNvCxnSpPr/>
          <p:nvPr/>
        </p:nvCxnSpPr>
        <p:spPr>
          <a:xfrm flipH="1">
            <a:off x="7668000" y="1635480"/>
            <a:ext cx="1224720" cy="504360"/>
          </a:xfrm>
          <a:prstGeom prst="straightConnector1">
            <a:avLst/>
          </a:prstGeom>
          <a:ln w="12700">
            <a:solidFill>
              <a:srgbClr val="095294"/>
            </a:solidFill>
            <a:round/>
            <a:tailEnd len="med" type="triangle" w="med"/>
          </a:ln>
        </p:spPr>
      </p:cxnSp>
    </p:spTree>
  </p:cSld>
  <p:transition>
    <p:pull dir="rd"/>
  </p:transition>
  <p:timing>
    <p:tnLst>
      <p:par>
        <p:cTn id="320" dur="indefinite" restart="never" nodeType="tmRoot">
          <p:childTnLst>
            <p:seq>
              <p:cTn id="321" dur="indefinite" nodeType="mainSeq">
                <p:childTnLst>
                  <p:par>
                    <p:cTn id="322" fill="hold">
                      <p:stCondLst>
                        <p:cond delay="indefinite"/>
                      </p:stCondLst>
                      <p:childTnLst>
                        <p:par>
                          <p:cTn id="323" fill="hold">
                            <p:stCondLst>
                              <p:cond delay="0"/>
                            </p:stCondLst>
                            <p:childTnLst>
                              <p:par>
                                <p:cTn id="324" nodeType="clickEffect" fill="hold" presetClass="entr" presetID="29">
                                  <p:stCondLst>
                                    <p:cond delay="0"/>
                                  </p:stCondLst>
                                  <p:childTnLst>
                                    <p:set>
                                      <p:cBhvr>
                                        <p:cTn id="325" dur="1" fill="hold">
                                          <p:stCondLst>
                                            <p:cond delay="0"/>
                                          </p:stCondLst>
                                        </p:cTn>
                                        <p:tgtEl>
                                          <p:spTgt spid="212">
                                            <p:txEl>
                                              <p:pRg st="0" end="0"/>
                                            </p:txEl>
                                          </p:spTgt>
                                        </p:tgtEl>
                                        <p:attrNameLst>
                                          <p:attrName>style.visibility</p:attrName>
                                        </p:attrNameLst>
                                      </p:cBhvr>
                                      <p:to>
                                        <p:strVal val="visible"/>
                                      </p:to>
                                    </p:set>
                                    <p:anim calcmode="lin" valueType="num">
                                      <p:cBhvr additive="repl">
                                        <p:cTn id="326" dur="500" fill="hold"/>
                                        <p:tgtEl>
                                          <p:spTgt spid="212">
                                            <p:txEl>
                                              <p:pRg st="0" end="0"/>
                                            </p:txEl>
                                          </p:spTgt>
                                        </p:tgtEl>
                                        <p:attrNameLst>
                                          <p:attrName>ppt_x</p:attrName>
                                        </p:attrNameLst>
                                      </p:cBhvr>
                                      <p:tavLst>
                                        <p:tav tm="0">
                                          <p:val>
                                            <p:strVal val="#ppt_x-.2"/>
                                          </p:val>
                                        </p:tav>
                                        <p:tav tm="100000">
                                          <p:val>
                                            <p:strVal val="#ppt_x"/>
                                          </p:val>
                                        </p:tav>
                                      </p:tavLst>
                                    </p:anim>
                                    <p:anim calcmode="lin" valueType="num">
                                      <p:cBhvr additive="repl">
                                        <p:cTn id="327" dur="500" fill="hold"/>
                                        <p:tgtEl>
                                          <p:spTgt spid="212">
                                            <p:txEl>
                                              <p:pRg st="0" end="0"/>
                                            </p:txEl>
                                          </p:spTgt>
                                        </p:tgtEl>
                                        <p:attrNameLst>
                                          <p:attrName>ppt_y</p:attrName>
                                        </p:attrNameLst>
                                      </p:cBhvr>
                                      <p:tavLst>
                                        <p:tav tm="0">
                                          <p:val>
                                            <p:strVal val="#ppt_y"/>
                                          </p:val>
                                        </p:tav>
                                        <p:tav tm="100000">
                                          <p:val>
                                            <p:strVal val="#ppt_y"/>
                                          </p:val>
                                        </p:tav>
                                      </p:tavLst>
                                    </p:anim>
                                    <p:animEffect filter="wipe(right)" transition="in">
                                      <p:cBhvr additive="repl">
                                        <p:cTn id="328" dur="500"/>
                                        <p:tgtEl>
                                          <p:spTgt spid="212">
                                            <p:txEl>
                                              <p:pRg st="0" end="0"/>
                                            </p:txEl>
                                          </p:spTgt>
                                        </p:tgtEl>
                                      </p:cBhvr>
                                    </p:animEffect>
                                  </p:childTnLst>
                                </p:cTn>
                              </p:par>
                              <p:par>
                                <p:cTn id="329" nodeType="withEffect" fill="hold" presetClass="entr" presetID="29">
                                  <p:stCondLst>
                                    <p:cond delay="0"/>
                                  </p:stCondLst>
                                  <p:childTnLst>
                                    <p:set>
                                      <p:cBhvr>
                                        <p:cTn id="330" dur="1" fill="hold">
                                          <p:stCondLst>
                                            <p:cond delay="0"/>
                                          </p:stCondLst>
                                        </p:cTn>
                                        <p:tgtEl>
                                          <p:spTgt spid="212">
                                            <p:txEl>
                                              <p:pRg st="1" end="1"/>
                                            </p:txEl>
                                          </p:spTgt>
                                        </p:tgtEl>
                                        <p:attrNameLst>
                                          <p:attrName>style.visibility</p:attrName>
                                        </p:attrNameLst>
                                      </p:cBhvr>
                                      <p:to>
                                        <p:strVal val="visible"/>
                                      </p:to>
                                    </p:set>
                                    <p:anim calcmode="lin" valueType="num">
                                      <p:cBhvr additive="repl">
                                        <p:cTn id="331" dur="500" fill="hold"/>
                                        <p:tgtEl>
                                          <p:spTgt spid="212">
                                            <p:txEl>
                                              <p:pRg st="1" end="1"/>
                                            </p:txEl>
                                          </p:spTgt>
                                        </p:tgtEl>
                                        <p:attrNameLst>
                                          <p:attrName>ppt_x</p:attrName>
                                        </p:attrNameLst>
                                      </p:cBhvr>
                                      <p:tavLst>
                                        <p:tav tm="0">
                                          <p:val>
                                            <p:strVal val="#ppt_x-.2"/>
                                          </p:val>
                                        </p:tav>
                                        <p:tav tm="100000">
                                          <p:val>
                                            <p:strVal val="#ppt_x"/>
                                          </p:val>
                                        </p:tav>
                                      </p:tavLst>
                                    </p:anim>
                                    <p:anim calcmode="lin" valueType="num">
                                      <p:cBhvr additive="repl">
                                        <p:cTn id="332" dur="500" fill="hold"/>
                                        <p:tgtEl>
                                          <p:spTgt spid="212">
                                            <p:txEl>
                                              <p:pRg st="1" end="1"/>
                                            </p:txEl>
                                          </p:spTgt>
                                        </p:tgtEl>
                                        <p:attrNameLst>
                                          <p:attrName>ppt_y</p:attrName>
                                        </p:attrNameLst>
                                      </p:cBhvr>
                                      <p:tavLst>
                                        <p:tav tm="0">
                                          <p:val>
                                            <p:strVal val="#ppt_y"/>
                                          </p:val>
                                        </p:tav>
                                        <p:tav tm="100000">
                                          <p:val>
                                            <p:strVal val="#ppt_y"/>
                                          </p:val>
                                        </p:tav>
                                      </p:tavLst>
                                    </p:anim>
                                    <p:animEffect filter="wipe(right)" transition="in">
                                      <p:cBhvr additive="repl">
                                        <p:cTn id="333" dur="500"/>
                                        <p:tgtEl>
                                          <p:spTgt spid="212">
                                            <p:txEl>
                                              <p:pRg st="1" end="1"/>
                                            </p:txEl>
                                          </p:spTgt>
                                        </p:tgtEl>
                                      </p:cBhvr>
                                    </p:animEffect>
                                  </p:childTnLst>
                                </p:cTn>
                              </p:par>
                            </p:childTnLst>
                          </p:cTn>
                        </p:par>
                        <p:par>
                          <p:cTn id="334" fill="hold">
                            <p:stCondLst>
                              <p:cond delay="500"/>
                            </p:stCondLst>
                            <p:childTnLst>
                              <p:par>
                                <p:cTn id="335" nodeType="afterEffect" fill="hold" presetClass="entr" presetID="2" presetSubtype="2">
                                  <p:stCondLst>
                                    <p:cond delay="0"/>
                                  </p:stCondLst>
                                  <p:childTnLst>
                                    <p:set>
                                      <p:cBhvr>
                                        <p:cTn id="336" dur="1" fill="hold">
                                          <p:stCondLst>
                                            <p:cond delay="0"/>
                                          </p:stCondLst>
                                        </p:cTn>
                                        <p:tgtEl>
                                          <p:spTgt spid="216"/>
                                        </p:tgtEl>
                                        <p:attrNameLst>
                                          <p:attrName>style.visibility</p:attrName>
                                        </p:attrNameLst>
                                      </p:cBhvr>
                                      <p:to>
                                        <p:strVal val="visible"/>
                                      </p:to>
                                    </p:set>
                                    <p:anim calcmode="lin" valueType="num">
                                      <p:cBhvr additive="repl">
                                        <p:cTn id="337" dur="500" fill="hold"/>
                                        <p:tgtEl>
                                          <p:spTgt spid="216"/>
                                        </p:tgtEl>
                                        <p:attrNameLst>
                                          <p:attrName>ppt_x</p:attrName>
                                        </p:attrNameLst>
                                      </p:cBhvr>
                                      <p:tavLst>
                                        <p:tav tm="0">
                                          <p:val>
                                            <p:strVal val="1+#ppt_w/2"/>
                                          </p:val>
                                        </p:tav>
                                        <p:tav tm="100000">
                                          <p:val>
                                            <p:strVal val="#ppt_x"/>
                                          </p:val>
                                        </p:tav>
                                      </p:tavLst>
                                    </p:anim>
                                    <p:anim calcmode="lin" valueType="num">
                                      <p:cBhvr additive="repl">
                                        <p:cTn id="338" dur="500" fill="hold"/>
                                        <p:tgtEl>
                                          <p:spTgt spid="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3 - Οριζόντιος πάπυρος"/>
          <p:cNvSpPr/>
          <p:nvPr/>
        </p:nvSpPr>
        <p:spPr>
          <a:xfrm>
            <a:off x="2123640" y="2067840"/>
            <a:ext cx="4320000" cy="791640"/>
          </a:xfrm>
          <a:prstGeom prst="horizontalScroll">
            <a:avLst>
              <a:gd name="adj" fmla="val 12500"/>
            </a:avLst>
          </a:prstGeom>
          <a:gradFill rotWithShape="0">
            <a:gsLst>
              <a:gs pos="0">
                <a:srgbClr val="8ce9c2"/>
              </a:gs>
              <a:gs pos="100000">
                <a:srgbClr val="f7fefc"/>
              </a:gs>
            </a:gsLst>
            <a:path path="circle">
              <a:fillToRect l="50000" t="100000" r="50000" b="0"/>
            </a:path>
          </a:gradFill>
          <a:ln>
            <a:solidFill>
              <a:srgbClr val="099b73"/>
            </a:solidFill>
            <a:round/>
          </a:ln>
          <a:effectLst>
            <a:outerShdw algn="ctr" blurRad="57240" dir="5400000" dist="38160" rotWithShape="0">
              <a:schemeClr val="phClr">
                <a:shade val="9000"/>
                <a:satMod val="105000"/>
                <a:alpha val="48000"/>
              </a:scheme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gn="ctr">
              <a:lnSpc>
                <a:spcPct val="100000"/>
              </a:lnSpc>
            </a:pPr>
            <a:endParaRPr b="0" lang="el-GR" sz="1800" spc="-1" strike="noStrike">
              <a:solidFill>
                <a:schemeClr val="dk1"/>
              </a:solidFill>
              <a:latin typeface="Constantia"/>
            </a:endParaRPr>
          </a:p>
        </p:txBody>
      </p:sp>
      <p:sp>
        <p:nvSpPr>
          <p:cNvPr id="218" name="5 - TextBox"/>
          <p:cNvSpPr/>
          <p:nvPr/>
        </p:nvSpPr>
        <p:spPr>
          <a:xfrm>
            <a:off x="2267640" y="2211840"/>
            <a:ext cx="4104000" cy="424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200" spc="-1" strike="noStrike">
                <a:solidFill>
                  <a:srgbClr val="000000"/>
                </a:solidFill>
                <a:latin typeface="Constantia"/>
              </a:rPr>
              <a:t>Δίχρονοι Βενζινοκινητήρες</a:t>
            </a:r>
            <a:endParaRPr b="0" lang="en-US" sz="2200" spc="-1" strike="noStrike">
              <a:solidFill>
                <a:srgbClr val="000000"/>
              </a:solidFill>
              <a:latin typeface="Arial"/>
            </a:endParaRPr>
          </a:p>
        </p:txBody>
      </p:sp>
    </p:spTree>
  </p:cSld>
  <p:transition>
    <p:pull dir="rd"/>
  </p:transition>
  <p:timing>
    <p:tnLst>
      <p:par>
        <p:cTn id="339" dur="indefinite" restart="never" nodeType="tmRoot">
          <p:childTnLst>
            <p:seq>
              <p:cTn id="340" dur="indefinite" nodeType="mainSeq">
                <p:childTnLst>
                  <p:par>
                    <p:cTn id="341" fill="hold">
                      <p:stCondLst>
                        <p:cond delay="0"/>
                      </p:stCondLst>
                      <p:childTnLst>
                        <p:par>
                          <p:cTn id="342" fill="hold">
                            <p:stCondLst>
                              <p:cond delay="0"/>
                            </p:stCondLst>
                            <p:childTnLst>
                              <p:par>
                                <p:cTn id="343" nodeType="withEffect" fill="hold" presetClass="entr" presetID="29">
                                  <p:stCondLst>
                                    <p:cond delay="0"/>
                                  </p:stCondLst>
                                  <p:childTnLst>
                                    <p:set>
                                      <p:cBhvr>
                                        <p:cTn id="344" dur="1" fill="hold">
                                          <p:stCondLst>
                                            <p:cond delay="0"/>
                                          </p:stCondLst>
                                        </p:cTn>
                                        <p:tgtEl>
                                          <p:spTgt spid="218"/>
                                        </p:tgtEl>
                                        <p:attrNameLst>
                                          <p:attrName>style.visibility</p:attrName>
                                        </p:attrNameLst>
                                      </p:cBhvr>
                                      <p:to>
                                        <p:strVal val="visible"/>
                                      </p:to>
                                    </p:set>
                                    <p:anim calcmode="lin" valueType="num">
                                      <p:cBhvr additive="repl">
                                        <p:cTn id="345" dur="1000" fill="hold"/>
                                        <p:tgtEl>
                                          <p:spTgt spid="218"/>
                                        </p:tgtEl>
                                        <p:attrNameLst>
                                          <p:attrName>ppt_x</p:attrName>
                                        </p:attrNameLst>
                                      </p:cBhvr>
                                      <p:tavLst>
                                        <p:tav tm="0">
                                          <p:val>
                                            <p:strVal val="#ppt_x-.2"/>
                                          </p:val>
                                        </p:tav>
                                        <p:tav tm="100000">
                                          <p:val>
                                            <p:strVal val="#ppt_x"/>
                                          </p:val>
                                        </p:tav>
                                      </p:tavLst>
                                    </p:anim>
                                    <p:anim calcmode="lin" valueType="num">
                                      <p:cBhvr additive="repl">
                                        <p:cTn id="346" dur="1000" fill="hold"/>
                                        <p:tgtEl>
                                          <p:spTgt spid="218"/>
                                        </p:tgtEl>
                                        <p:attrNameLst>
                                          <p:attrName>ppt_y</p:attrName>
                                        </p:attrNameLst>
                                      </p:cBhvr>
                                      <p:tavLst>
                                        <p:tav tm="0">
                                          <p:val>
                                            <p:strVal val="#ppt_y"/>
                                          </p:val>
                                        </p:tav>
                                        <p:tav tm="100000">
                                          <p:val>
                                            <p:strVal val="#ppt_y"/>
                                          </p:val>
                                        </p:tav>
                                      </p:tavLst>
                                    </p:anim>
                                    <p:animEffect filter="wipe(right)" transition="in">
                                      <p:cBhvr additive="repl">
                                        <p:cTn id="347"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220" name="8 - TextBox"/>
          <p:cNvSpPr/>
          <p:nvPr/>
        </p:nvSpPr>
        <p:spPr>
          <a:xfrm>
            <a:off x="539640" y="411480"/>
            <a:ext cx="8208720" cy="501120"/>
          </a:xfrm>
          <a:prstGeom prst="rect">
            <a:avLst/>
          </a:prstGeom>
          <a:noFill/>
          <a:ln w="0">
            <a:noFill/>
          </a:ln>
        </p:spPr>
        <p:style>
          <a:lnRef idx="0"/>
          <a:fillRef idx="0"/>
          <a:effectRef idx="0"/>
          <a:fontRef idx="minor"/>
        </p:style>
        <p:txBody>
          <a:bodyPr lIns="90000" rIns="90000" tIns="45000" bIns="45000" anchor="t">
            <a:spAutoFit/>
          </a:bodyPr>
          <a:p>
            <a:pPr algn="ctr">
              <a:lnSpc>
                <a:spcPct val="150000"/>
              </a:lnSpc>
            </a:pPr>
            <a:r>
              <a:rPr b="0" lang="el-GR" sz="1800" spc="-1" strike="noStrike">
                <a:solidFill>
                  <a:srgbClr val="000000"/>
                </a:solidFill>
                <a:latin typeface="Arial"/>
              </a:rPr>
              <a:t>Σχηματική παράσταση της λειτουργίας 2-χρονου βενζινοκινητήρα</a:t>
            </a:r>
            <a:endParaRPr b="0" lang="en-US" sz="1800" spc="-1" strike="noStrike">
              <a:solidFill>
                <a:srgbClr val="000000"/>
              </a:solidFill>
              <a:latin typeface="Arial"/>
            </a:endParaRPr>
          </a:p>
        </p:txBody>
      </p:sp>
      <p:sp>
        <p:nvSpPr>
          <p:cNvPr id="221" name="5 - TextBox"/>
          <p:cNvSpPr/>
          <p:nvPr/>
        </p:nvSpPr>
        <p:spPr>
          <a:xfrm>
            <a:off x="539640" y="4227840"/>
            <a:ext cx="8208720" cy="636840"/>
          </a:xfrm>
          <a:prstGeom prst="rect">
            <a:avLst/>
          </a:prstGeom>
          <a:noFill/>
          <a:ln w="0">
            <a:noFill/>
          </a:ln>
        </p:spPr>
        <p:style>
          <a:lnRef idx="0"/>
          <a:fillRef idx="0"/>
          <a:effectRef idx="0"/>
          <a:fontRef idx="minor"/>
        </p:style>
        <p:txBody>
          <a:bodyPr lIns="90000" rIns="90000" tIns="45000" bIns="45000" anchor="t">
            <a:spAutoFit/>
          </a:bodyPr>
          <a:p>
            <a:pPr algn="ctr">
              <a:lnSpc>
                <a:spcPct val="150000"/>
              </a:lnSpc>
            </a:pPr>
            <a:r>
              <a:rPr b="0" lang="el-GR" sz="1200" spc="-1" strike="noStrike">
                <a:solidFill>
                  <a:srgbClr val="000000"/>
                </a:solidFill>
                <a:latin typeface="Arial"/>
              </a:rPr>
              <a:t>1α. Ανάφλεξη μίγματος και καύση, 1β. Εκτόνωση, 1γ. Προεξαγωγή καυσαερίων, εισαγωγή νέου μίγματος και σάρωση, 2α. Ολοκλήρωση της σάρωσης και πλήρωση του κυλίνδρου με νέο μίγμα, 2β. Συμπίεση</a:t>
            </a:r>
            <a:endParaRPr b="0" lang="en-US" sz="1200" spc="-1" strike="noStrike">
              <a:solidFill>
                <a:srgbClr val="000000"/>
              </a:solidFill>
              <a:latin typeface="Arial"/>
            </a:endParaRPr>
          </a:p>
        </p:txBody>
      </p:sp>
      <p:pic>
        <p:nvPicPr>
          <p:cNvPr id="222" name="Picture 2" descr=""/>
          <p:cNvPicPr/>
          <p:nvPr/>
        </p:nvPicPr>
        <p:blipFill>
          <a:blip r:embed="rId1"/>
          <a:stretch/>
        </p:blipFill>
        <p:spPr>
          <a:xfrm>
            <a:off x="1475640" y="915480"/>
            <a:ext cx="6160680" cy="3339000"/>
          </a:xfrm>
          <a:prstGeom prst="rect">
            <a:avLst/>
          </a:prstGeom>
          <a:ln w="9525">
            <a:noFill/>
          </a:ln>
        </p:spPr>
      </p:pic>
    </p:spTree>
  </p:cSld>
  <p:transition>
    <p:pull dir="rd"/>
  </p:transition>
  <p:timing>
    <p:tnLst>
      <p:par>
        <p:cTn id="348" dur="indefinite" restart="never" nodeType="tmRoot">
          <p:childTnLst>
            <p:seq>
              <p:cTn id="349" dur="indefinite" nodeType="mainSeq">
                <p:childTnLst>
                  <p:par>
                    <p:cTn id="350" fill="hold">
                      <p:stCondLst>
                        <p:cond delay="0"/>
                      </p:stCondLst>
                      <p:childTnLst>
                        <p:par>
                          <p:cTn id="351" fill="hold">
                            <p:stCondLst>
                              <p:cond delay="0"/>
                            </p:stCondLst>
                            <p:childTnLst>
                              <p:par>
                                <p:cTn id="352" nodeType="withEffect" fill="hold" presetClass="entr" presetID="5" presetSubtype="10">
                                  <p:stCondLst>
                                    <p:cond delay="0"/>
                                  </p:stCondLst>
                                  <p:childTnLst>
                                    <p:set>
                                      <p:cBhvr>
                                        <p:cTn id="353" dur="1" fill="hold">
                                          <p:stCondLst>
                                            <p:cond delay="0"/>
                                          </p:stCondLst>
                                        </p:cTn>
                                        <p:tgtEl>
                                          <p:spTgt spid="222"/>
                                        </p:tgtEl>
                                        <p:attrNameLst>
                                          <p:attrName>style.visibility</p:attrName>
                                        </p:attrNameLst>
                                      </p:cBhvr>
                                      <p:to>
                                        <p:strVal val="visible"/>
                                      </p:to>
                                    </p:set>
                                    <p:animEffect filter="checkerboard(across)" transition="in">
                                      <p:cBhvr additive="repl">
                                        <p:cTn id="354"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224" name="8 - TextBox"/>
          <p:cNvSpPr/>
          <p:nvPr/>
        </p:nvSpPr>
        <p:spPr>
          <a:xfrm>
            <a:off x="539640" y="579240"/>
            <a:ext cx="8208720" cy="1461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Το κυκλικό διάγραμμα δείχνει την πραγματική διάρκεια της κάθε διαδικασίας λειτουργίας. </a:t>
            </a: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Στο διάγραμμα, οι τιμές των γωνιών κάθε φάσης είναι γενικές. Στην πραγματικότητα όμως, ο κατασκευαστής για κάθε κινητήρα προσδιορίζει τις γωνίες αυτές με ακρίβεια λεπτών της μοίρας.</a:t>
            </a:r>
            <a:endParaRPr b="0" lang="en-US" sz="1800" spc="-1" strike="noStrike">
              <a:solidFill>
                <a:srgbClr val="000000"/>
              </a:solidFill>
              <a:latin typeface="Arial"/>
            </a:endParaRPr>
          </a:p>
        </p:txBody>
      </p:sp>
      <p:sp>
        <p:nvSpPr>
          <p:cNvPr id="225" name="5 - TextBox"/>
          <p:cNvSpPr/>
          <p:nvPr/>
        </p:nvSpPr>
        <p:spPr>
          <a:xfrm>
            <a:off x="539640" y="4227840"/>
            <a:ext cx="8208720" cy="636840"/>
          </a:xfrm>
          <a:prstGeom prst="rect">
            <a:avLst/>
          </a:prstGeom>
          <a:noFill/>
          <a:ln w="0">
            <a:noFill/>
          </a:ln>
        </p:spPr>
        <p:style>
          <a:lnRef idx="0"/>
          <a:fillRef idx="0"/>
          <a:effectRef idx="0"/>
          <a:fontRef idx="minor"/>
        </p:style>
        <p:txBody>
          <a:bodyPr lIns="90000" rIns="90000" tIns="45000" bIns="45000" anchor="t">
            <a:spAutoFit/>
          </a:bodyPr>
          <a:p>
            <a:pPr algn="ctr">
              <a:lnSpc>
                <a:spcPct val="150000"/>
              </a:lnSpc>
            </a:pPr>
            <a:r>
              <a:rPr b="0" lang="el-GR" sz="1200" spc="-1" strike="noStrike">
                <a:solidFill>
                  <a:srgbClr val="000000"/>
                </a:solidFill>
                <a:latin typeface="Arial"/>
              </a:rPr>
              <a:t>Ο κύκλος λειτουργίας του δίχρονου κινητήρα. - (Α) - θυρίδα εισαγωγής καυσίμου στον κύλινδρο. (Β) - θυρίδα εξαγωγής καυσαερίων. (Γ) - θυρίδα εισαγωγής καυσίμου στο στροφαλοθάλαμο.</a:t>
            </a:r>
            <a:endParaRPr b="0" lang="en-US" sz="1200" spc="-1" strike="noStrike">
              <a:solidFill>
                <a:srgbClr val="000000"/>
              </a:solidFill>
              <a:latin typeface="Arial"/>
            </a:endParaRPr>
          </a:p>
        </p:txBody>
      </p:sp>
      <p:pic>
        <p:nvPicPr>
          <p:cNvPr id="226" name="Picture 2" descr=""/>
          <p:cNvPicPr/>
          <p:nvPr/>
        </p:nvPicPr>
        <p:blipFill>
          <a:blip r:embed="rId1"/>
          <a:stretch/>
        </p:blipFill>
        <p:spPr>
          <a:xfrm>
            <a:off x="1737360" y="2097720"/>
            <a:ext cx="5714640" cy="2130120"/>
          </a:xfrm>
          <a:prstGeom prst="rect">
            <a:avLst/>
          </a:prstGeom>
          <a:ln w="9525">
            <a:noFill/>
          </a:ln>
        </p:spPr>
      </p:pic>
    </p:spTree>
  </p:cSld>
  <p:transition>
    <p:pull dir="rd"/>
  </p:transition>
  <p:timing>
    <p:tnLst>
      <p:par>
        <p:cTn id="355" dur="indefinite" restart="never" nodeType="tmRoot">
          <p:childTnLst>
            <p:seq>
              <p:cTn id="356" dur="indefinite" nodeType="mainSeq">
                <p:childTnLst>
                  <p:par>
                    <p:cTn id="357" fill="hold">
                      <p:stCondLst>
                        <p:cond delay="0"/>
                      </p:stCondLst>
                      <p:childTnLst>
                        <p:par>
                          <p:cTn id="358" fill="hold">
                            <p:stCondLst>
                              <p:cond delay="0"/>
                            </p:stCondLst>
                            <p:childTnLst>
                              <p:par>
                                <p:cTn id="359" nodeType="withEffect" fill="hold" presetClass="entr" presetID="3" presetSubtype="10">
                                  <p:stCondLst>
                                    <p:cond delay="0"/>
                                  </p:stCondLst>
                                  <p:childTnLst>
                                    <p:set>
                                      <p:cBhvr>
                                        <p:cTn id="360" dur="1" fill="hold">
                                          <p:stCondLst>
                                            <p:cond delay="0"/>
                                          </p:stCondLst>
                                        </p:cTn>
                                        <p:tgtEl>
                                          <p:spTgt spid="226"/>
                                        </p:tgtEl>
                                        <p:attrNameLst>
                                          <p:attrName>style.visibility</p:attrName>
                                        </p:attrNameLst>
                                      </p:cBhvr>
                                      <p:to>
                                        <p:strVal val="visible"/>
                                      </p:to>
                                    </p:set>
                                    <p:animEffect filter="blinds(horizontal)" transition="in">
                                      <p:cBhvr additive="repl">
                                        <p:cTn id="361" dur="500"/>
                                        <p:tgtEl>
                                          <p:spTgt spid="226"/>
                                        </p:tgtEl>
                                      </p:cBhvr>
                                    </p:animEffect>
                                  </p:childTnLst>
                                </p:cTn>
                              </p:par>
                              <p:par>
                                <p:cTn id="362" nodeType="withEffect" fill="hold" presetClass="entr" presetID="5" presetSubtype="10">
                                  <p:stCondLst>
                                    <p:cond delay="0"/>
                                  </p:stCondLst>
                                  <p:childTnLst>
                                    <p:set>
                                      <p:cBhvr>
                                        <p:cTn id="363" dur="1" fill="hold">
                                          <p:stCondLst>
                                            <p:cond delay="0"/>
                                          </p:stCondLst>
                                        </p:cTn>
                                        <p:tgtEl>
                                          <p:spTgt spid="225"/>
                                        </p:tgtEl>
                                        <p:attrNameLst>
                                          <p:attrName>style.visibility</p:attrName>
                                        </p:attrNameLst>
                                      </p:cBhvr>
                                      <p:to>
                                        <p:strVal val="visible"/>
                                      </p:to>
                                    </p:set>
                                    <p:animEffect filter="checkerboard(across)" transition="in">
                                      <p:cBhvr additive="repl">
                                        <p:cTn id="364"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228" name="8 - TextBox"/>
          <p:cNvSpPr/>
          <p:nvPr/>
        </p:nvSpPr>
        <p:spPr>
          <a:xfrm>
            <a:off x="3924000" y="1742400"/>
            <a:ext cx="4824000" cy="1461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Το κυκλικό διάγραμμα δείχνει την πραγματική διάρκεια της κάθε διαδικασίας λειτουργίας.</a:t>
            </a: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 </a:t>
            </a: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Στο διάγραμμα, οι τιμές των γωνιών κάθε φάσης είναι γενικές. </a:t>
            </a:r>
            <a:endParaRPr b="0" lang="en-US" sz="1800" spc="-1" strike="noStrike">
              <a:solidFill>
                <a:srgbClr val="000000"/>
              </a:solidFill>
              <a:latin typeface="Arial"/>
            </a:endParaRPr>
          </a:p>
        </p:txBody>
      </p:sp>
      <p:sp>
        <p:nvSpPr>
          <p:cNvPr id="229" name="6 - TextBox"/>
          <p:cNvSpPr/>
          <p:nvPr/>
        </p:nvSpPr>
        <p:spPr>
          <a:xfrm>
            <a:off x="467640" y="4227840"/>
            <a:ext cx="3312000" cy="48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300" spc="-1" strike="noStrike">
                <a:solidFill>
                  <a:srgbClr val="000000"/>
                </a:solidFill>
                <a:latin typeface="Calibri"/>
              </a:rPr>
              <a:t>Κυκλικό διάγραμμα λειτουργίας δίχρονου βενζινοκινητήρα.</a:t>
            </a:r>
            <a:endParaRPr b="0" lang="en-US" sz="1300" spc="-1" strike="noStrike">
              <a:solidFill>
                <a:srgbClr val="000000"/>
              </a:solidFill>
              <a:latin typeface="Arial"/>
            </a:endParaRPr>
          </a:p>
        </p:txBody>
      </p:sp>
      <p:pic>
        <p:nvPicPr>
          <p:cNvPr id="230" name="Picture 2" descr=""/>
          <p:cNvPicPr/>
          <p:nvPr/>
        </p:nvPicPr>
        <p:blipFill>
          <a:blip r:embed="rId1"/>
          <a:stretch/>
        </p:blipFill>
        <p:spPr>
          <a:xfrm>
            <a:off x="755640" y="987480"/>
            <a:ext cx="2673720" cy="3206160"/>
          </a:xfrm>
          <a:prstGeom prst="rect">
            <a:avLst/>
          </a:prstGeom>
          <a:ln w="9525">
            <a:noFill/>
          </a:ln>
        </p:spPr>
      </p:pic>
    </p:spTree>
  </p:cSld>
  <p:transition>
    <p:pull dir="rd"/>
  </p:transition>
  <p:timing>
    <p:tnLst>
      <p:par>
        <p:cTn id="365" dur="indefinite" restart="never" nodeType="tmRoot">
          <p:childTnLst>
            <p:seq>
              <p:cTn id="366" dur="indefinite" nodeType="mainSeq">
                <p:childTnLst>
                  <p:par>
                    <p:cTn id="367" fill="hold">
                      <p:stCondLst>
                        <p:cond delay="indefinite"/>
                      </p:stCondLst>
                      <p:childTnLst>
                        <p:par>
                          <p:cTn id="368" fill="hold">
                            <p:stCondLst>
                              <p:cond delay="0"/>
                            </p:stCondLst>
                            <p:childTnLst>
                              <p:par>
                                <p:cTn id="369" nodeType="clickEffect" fill="hold" presetClass="entr" presetID="29">
                                  <p:stCondLst>
                                    <p:cond delay="0"/>
                                  </p:stCondLst>
                                  <p:childTnLst>
                                    <p:set>
                                      <p:cBhvr>
                                        <p:cTn id="370" dur="1" fill="hold">
                                          <p:stCondLst>
                                            <p:cond delay="0"/>
                                          </p:stCondLst>
                                        </p:cTn>
                                        <p:tgtEl>
                                          <p:spTgt spid="228"/>
                                        </p:tgtEl>
                                        <p:attrNameLst>
                                          <p:attrName>style.visibility</p:attrName>
                                        </p:attrNameLst>
                                      </p:cBhvr>
                                      <p:to>
                                        <p:strVal val="visible"/>
                                      </p:to>
                                    </p:set>
                                    <p:anim calcmode="lin" valueType="num">
                                      <p:cBhvr additive="repl">
                                        <p:cTn id="371" dur="500" fill="hold"/>
                                        <p:tgtEl>
                                          <p:spTgt spid="228"/>
                                        </p:tgtEl>
                                        <p:attrNameLst>
                                          <p:attrName>ppt_x</p:attrName>
                                        </p:attrNameLst>
                                      </p:cBhvr>
                                      <p:tavLst>
                                        <p:tav tm="0">
                                          <p:val>
                                            <p:strVal val="#ppt_x-.2"/>
                                          </p:val>
                                        </p:tav>
                                        <p:tav tm="100000">
                                          <p:val>
                                            <p:strVal val="#ppt_x"/>
                                          </p:val>
                                        </p:tav>
                                      </p:tavLst>
                                    </p:anim>
                                    <p:anim calcmode="lin" valueType="num">
                                      <p:cBhvr additive="repl">
                                        <p:cTn id="372" dur="500" fill="hold"/>
                                        <p:tgtEl>
                                          <p:spTgt spid="228"/>
                                        </p:tgtEl>
                                        <p:attrNameLst>
                                          <p:attrName>ppt_y</p:attrName>
                                        </p:attrNameLst>
                                      </p:cBhvr>
                                      <p:tavLst>
                                        <p:tav tm="0">
                                          <p:val>
                                            <p:strVal val="#ppt_y"/>
                                          </p:val>
                                        </p:tav>
                                        <p:tav tm="100000">
                                          <p:val>
                                            <p:strVal val="#ppt_y"/>
                                          </p:val>
                                        </p:tav>
                                      </p:tavLst>
                                    </p:anim>
                                    <p:animEffect filter="wipe(right)" transition="in">
                                      <p:cBhvr additive="repl">
                                        <p:cTn id="373" dur="5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232" name="8 - TextBox"/>
          <p:cNvSpPr/>
          <p:nvPr/>
        </p:nvSpPr>
        <p:spPr>
          <a:xfrm>
            <a:off x="3924000" y="1338120"/>
            <a:ext cx="4824000" cy="2147040"/>
          </a:xfrm>
          <a:prstGeom prst="rect">
            <a:avLst/>
          </a:prstGeom>
          <a:noFill/>
          <a:ln w="0">
            <a:noFill/>
          </a:ln>
        </p:spPr>
        <p:style>
          <a:lnRef idx="0"/>
          <a:fillRef idx="0"/>
          <a:effectRef idx="0"/>
          <a:fontRef idx="minor"/>
        </p:style>
        <p:txBody>
          <a:bodyPr lIns="90000" rIns="90000" tIns="45000" bIns="45000" anchor="t">
            <a:spAutoFit/>
          </a:bodyPr>
          <a:p>
            <a:pPr marL="268200" indent="-268200">
              <a:lnSpc>
                <a:spcPct val="150000"/>
              </a:lnSpc>
              <a:buClr>
                <a:srgbClr val="000000"/>
              </a:buClr>
              <a:buSzPct val="90000"/>
              <a:buFont typeface="Wingdings" charset="2"/>
              <a:buChar char=""/>
            </a:pPr>
            <a:r>
              <a:rPr b="0" lang="el-GR" sz="1800" spc="-1" strike="noStrike">
                <a:solidFill>
                  <a:srgbClr val="000000"/>
                </a:solidFill>
                <a:latin typeface="Arial"/>
              </a:rPr>
              <a:t>καύση, </a:t>
            </a:r>
            <a:endParaRPr b="0" lang="en-US" sz="1800" spc="-1" strike="noStrike">
              <a:solidFill>
                <a:srgbClr val="000000"/>
              </a:solidFill>
              <a:latin typeface="Arial"/>
            </a:endParaRPr>
          </a:p>
          <a:p>
            <a:pPr marL="268200" indent="-268200">
              <a:lnSpc>
                <a:spcPct val="150000"/>
              </a:lnSpc>
              <a:buClr>
                <a:srgbClr val="000000"/>
              </a:buClr>
              <a:buSzPct val="90000"/>
              <a:buFont typeface="Wingdings" charset="2"/>
              <a:buChar char=""/>
            </a:pPr>
            <a:r>
              <a:rPr b="0" lang="el-GR" sz="1800" spc="-1" strike="noStrike">
                <a:solidFill>
                  <a:srgbClr val="000000"/>
                </a:solidFill>
                <a:latin typeface="Arial"/>
              </a:rPr>
              <a:t>εκτόνωση, </a:t>
            </a:r>
            <a:endParaRPr b="0" lang="en-US" sz="1800" spc="-1" strike="noStrike">
              <a:solidFill>
                <a:srgbClr val="000000"/>
              </a:solidFill>
              <a:latin typeface="Arial"/>
            </a:endParaRPr>
          </a:p>
          <a:p>
            <a:pPr marL="268200" indent="-268200">
              <a:lnSpc>
                <a:spcPct val="150000"/>
              </a:lnSpc>
              <a:buClr>
                <a:srgbClr val="000000"/>
              </a:buClr>
              <a:buSzPct val="90000"/>
              <a:buFont typeface="Wingdings" charset="2"/>
              <a:buChar char=""/>
            </a:pPr>
            <a:r>
              <a:rPr b="0" lang="el-GR" sz="1800" spc="-1" strike="noStrike">
                <a:solidFill>
                  <a:srgbClr val="000000"/>
                </a:solidFill>
                <a:latin typeface="Arial"/>
              </a:rPr>
              <a:t>αρχή της σάρωσης, </a:t>
            </a:r>
            <a:endParaRPr b="0" lang="en-US" sz="1800" spc="-1" strike="noStrike">
              <a:solidFill>
                <a:srgbClr val="000000"/>
              </a:solidFill>
              <a:latin typeface="Arial"/>
            </a:endParaRPr>
          </a:p>
          <a:p>
            <a:pPr marL="268200" indent="-268200">
              <a:lnSpc>
                <a:spcPct val="150000"/>
              </a:lnSpc>
              <a:buClr>
                <a:srgbClr val="000000"/>
              </a:buClr>
              <a:buSzPct val="90000"/>
              <a:buFont typeface="Wingdings" charset="2"/>
              <a:buChar char=""/>
            </a:pPr>
            <a:r>
              <a:rPr b="0" lang="el-GR" sz="1800" spc="-1" strike="noStrike">
                <a:solidFill>
                  <a:srgbClr val="000000"/>
                </a:solidFill>
                <a:latin typeface="Arial"/>
              </a:rPr>
              <a:t>προσυμπίεση στο στροφαλοθάλαμο, </a:t>
            </a:r>
            <a:endParaRPr b="0" lang="en-US" sz="1800" spc="-1" strike="noStrike">
              <a:solidFill>
                <a:srgbClr val="000000"/>
              </a:solidFill>
              <a:latin typeface="Arial"/>
            </a:endParaRPr>
          </a:p>
          <a:p>
            <a:pPr marL="268200" indent="-268200">
              <a:lnSpc>
                <a:spcPct val="150000"/>
              </a:lnSpc>
              <a:buClr>
                <a:srgbClr val="000000"/>
              </a:buClr>
              <a:buSzPct val="90000"/>
              <a:buFont typeface="Wingdings" charset="2"/>
              <a:buChar char=""/>
            </a:pPr>
            <a:r>
              <a:rPr b="0" lang="el-GR" sz="1800" spc="-1" strike="noStrike">
                <a:solidFill>
                  <a:srgbClr val="000000"/>
                </a:solidFill>
                <a:latin typeface="Arial"/>
              </a:rPr>
              <a:t>αρχή της εισαγωγής στον κύλινδρο</a:t>
            </a:r>
            <a:endParaRPr b="0" lang="en-US" sz="1800" spc="-1" strike="noStrike">
              <a:solidFill>
                <a:srgbClr val="000000"/>
              </a:solidFill>
              <a:latin typeface="Arial"/>
            </a:endParaRPr>
          </a:p>
        </p:txBody>
      </p:sp>
      <p:sp>
        <p:nvSpPr>
          <p:cNvPr id="233" name="5 - TextBox"/>
          <p:cNvSpPr/>
          <p:nvPr/>
        </p:nvSpPr>
        <p:spPr>
          <a:xfrm>
            <a:off x="323640" y="4227840"/>
            <a:ext cx="3312000" cy="48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300" spc="-1" strike="noStrike">
                <a:solidFill>
                  <a:srgbClr val="000000"/>
                </a:solidFill>
                <a:latin typeface="Calibri"/>
              </a:rPr>
              <a:t>Κυκλικό διάγραμμα λειτουργίας δίχρονου βενζινοκινητήρα.</a:t>
            </a:r>
            <a:endParaRPr b="0" lang="en-US" sz="1300" spc="-1" strike="noStrike">
              <a:solidFill>
                <a:srgbClr val="000000"/>
              </a:solidFill>
              <a:latin typeface="Arial"/>
            </a:endParaRPr>
          </a:p>
        </p:txBody>
      </p:sp>
      <p:pic>
        <p:nvPicPr>
          <p:cNvPr id="234" name="Picture 2" descr=""/>
          <p:cNvPicPr/>
          <p:nvPr/>
        </p:nvPicPr>
        <p:blipFill>
          <a:blip r:embed="rId1"/>
          <a:stretch/>
        </p:blipFill>
        <p:spPr>
          <a:xfrm>
            <a:off x="611640" y="987480"/>
            <a:ext cx="2673720" cy="3206160"/>
          </a:xfrm>
          <a:prstGeom prst="rect">
            <a:avLst/>
          </a:prstGeom>
          <a:ln w="9525">
            <a:noFill/>
          </a:ln>
        </p:spPr>
      </p:pic>
      <p:sp>
        <p:nvSpPr>
          <p:cNvPr id="235" name="6 - TextBox"/>
          <p:cNvSpPr/>
          <p:nvPr/>
        </p:nvSpPr>
        <p:spPr>
          <a:xfrm>
            <a:off x="539640" y="47412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1</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l-GR" sz="1800" spc="-1" strike="noStrike">
                <a:solidFill>
                  <a:srgbClr val="ff0000"/>
                </a:solidFill>
                <a:latin typeface="Arial"/>
              </a:rPr>
              <a:t>το έμβολο κατεβαίνει:</a:t>
            </a:r>
            <a:endParaRPr b="0" lang="en-US" sz="1800" spc="-1" strike="noStrike">
              <a:solidFill>
                <a:srgbClr val="000000"/>
              </a:solidFill>
              <a:latin typeface="Arial"/>
            </a:endParaRPr>
          </a:p>
        </p:txBody>
      </p:sp>
    </p:spTree>
  </p:cSld>
  <p:transition>
    <p:pull dir="rd"/>
  </p:transition>
  <p:timing>
    <p:tnLst>
      <p:par>
        <p:cTn id="374" dur="indefinite" restart="never" nodeType="tmRoot">
          <p:childTnLst>
            <p:seq>
              <p:cTn id="375" dur="indefinite" nodeType="mainSeq">
                <p:childTnLst>
                  <p:par>
                    <p:cTn id="376" fill="hold">
                      <p:stCondLst>
                        <p:cond delay="indefinite"/>
                      </p:stCondLst>
                      <p:childTnLst>
                        <p:par>
                          <p:cTn id="377" fill="hold">
                            <p:stCondLst>
                              <p:cond delay="0"/>
                            </p:stCondLst>
                            <p:childTnLst>
                              <p:par>
                                <p:cTn id="378" nodeType="clickEffect" fill="hold" presetClass="entr" presetID="29">
                                  <p:stCondLst>
                                    <p:cond delay="0"/>
                                  </p:stCondLst>
                                  <p:childTnLst>
                                    <p:set>
                                      <p:cBhvr>
                                        <p:cTn id="379" dur="1" fill="hold">
                                          <p:stCondLst>
                                            <p:cond delay="0"/>
                                          </p:stCondLst>
                                        </p:cTn>
                                        <p:tgtEl>
                                          <p:spTgt spid="232">
                                            <p:txEl>
                                              <p:pRg st="0" end="0"/>
                                            </p:txEl>
                                          </p:spTgt>
                                        </p:tgtEl>
                                        <p:attrNameLst>
                                          <p:attrName>style.visibility</p:attrName>
                                        </p:attrNameLst>
                                      </p:cBhvr>
                                      <p:to>
                                        <p:strVal val="visible"/>
                                      </p:to>
                                    </p:set>
                                    <p:anim calcmode="lin" valueType="num">
                                      <p:cBhvr additive="repl">
                                        <p:cTn id="380" dur="500" fill="hold"/>
                                        <p:tgtEl>
                                          <p:spTgt spid="232">
                                            <p:txEl>
                                              <p:pRg st="0" end="0"/>
                                            </p:txEl>
                                          </p:spTgt>
                                        </p:tgtEl>
                                        <p:attrNameLst>
                                          <p:attrName>ppt_x</p:attrName>
                                        </p:attrNameLst>
                                      </p:cBhvr>
                                      <p:tavLst>
                                        <p:tav tm="0">
                                          <p:val>
                                            <p:strVal val="#ppt_x-.2"/>
                                          </p:val>
                                        </p:tav>
                                        <p:tav tm="100000">
                                          <p:val>
                                            <p:strVal val="#ppt_x"/>
                                          </p:val>
                                        </p:tav>
                                      </p:tavLst>
                                    </p:anim>
                                    <p:anim calcmode="lin" valueType="num">
                                      <p:cBhvr additive="repl">
                                        <p:cTn id="381" dur="500" fill="hold"/>
                                        <p:tgtEl>
                                          <p:spTgt spid="232">
                                            <p:txEl>
                                              <p:pRg st="0" end="0"/>
                                            </p:txEl>
                                          </p:spTgt>
                                        </p:tgtEl>
                                        <p:attrNameLst>
                                          <p:attrName>ppt_y</p:attrName>
                                        </p:attrNameLst>
                                      </p:cBhvr>
                                      <p:tavLst>
                                        <p:tav tm="0">
                                          <p:val>
                                            <p:strVal val="#ppt_y"/>
                                          </p:val>
                                        </p:tav>
                                        <p:tav tm="100000">
                                          <p:val>
                                            <p:strVal val="#ppt_y"/>
                                          </p:val>
                                        </p:tav>
                                      </p:tavLst>
                                    </p:anim>
                                    <p:animEffect filter="wipe(right)" transition="in">
                                      <p:cBhvr additive="repl">
                                        <p:cTn id="382" dur="500"/>
                                        <p:tgtEl>
                                          <p:spTgt spid="232">
                                            <p:txEl>
                                              <p:pRg st="0" end="0"/>
                                            </p:txEl>
                                          </p:spTgt>
                                        </p:tgtEl>
                                      </p:cBhvr>
                                    </p:animEffect>
                                  </p:childTnLst>
                                </p:cTn>
                              </p:par>
                            </p:childTnLst>
                          </p:cTn>
                        </p:par>
                        <p:par>
                          <p:cTn id="383" fill="hold">
                            <p:stCondLst>
                              <p:cond delay="500"/>
                            </p:stCondLst>
                            <p:childTnLst>
                              <p:par>
                                <p:cTn id="384" nodeType="afterEffect" fill="hold" presetClass="entr" presetID="29">
                                  <p:stCondLst>
                                    <p:cond delay="0"/>
                                  </p:stCondLst>
                                  <p:childTnLst>
                                    <p:set>
                                      <p:cBhvr>
                                        <p:cTn id="385" dur="1" fill="hold">
                                          <p:stCondLst>
                                            <p:cond delay="0"/>
                                          </p:stCondLst>
                                        </p:cTn>
                                        <p:tgtEl>
                                          <p:spTgt spid="232">
                                            <p:txEl>
                                              <p:pRg st="1" end="1"/>
                                            </p:txEl>
                                          </p:spTgt>
                                        </p:tgtEl>
                                        <p:attrNameLst>
                                          <p:attrName>style.visibility</p:attrName>
                                        </p:attrNameLst>
                                      </p:cBhvr>
                                      <p:to>
                                        <p:strVal val="visible"/>
                                      </p:to>
                                    </p:set>
                                    <p:anim calcmode="lin" valueType="num">
                                      <p:cBhvr additive="repl">
                                        <p:cTn id="386" dur="500" fill="hold"/>
                                        <p:tgtEl>
                                          <p:spTgt spid="232">
                                            <p:txEl>
                                              <p:pRg st="1" end="1"/>
                                            </p:txEl>
                                          </p:spTgt>
                                        </p:tgtEl>
                                        <p:attrNameLst>
                                          <p:attrName>ppt_x</p:attrName>
                                        </p:attrNameLst>
                                      </p:cBhvr>
                                      <p:tavLst>
                                        <p:tav tm="0">
                                          <p:val>
                                            <p:strVal val="#ppt_x-.2"/>
                                          </p:val>
                                        </p:tav>
                                        <p:tav tm="100000">
                                          <p:val>
                                            <p:strVal val="#ppt_x"/>
                                          </p:val>
                                        </p:tav>
                                      </p:tavLst>
                                    </p:anim>
                                    <p:anim calcmode="lin" valueType="num">
                                      <p:cBhvr additive="repl">
                                        <p:cTn id="387" dur="500" fill="hold"/>
                                        <p:tgtEl>
                                          <p:spTgt spid="232">
                                            <p:txEl>
                                              <p:pRg st="1" end="1"/>
                                            </p:txEl>
                                          </p:spTgt>
                                        </p:tgtEl>
                                        <p:attrNameLst>
                                          <p:attrName>ppt_y</p:attrName>
                                        </p:attrNameLst>
                                      </p:cBhvr>
                                      <p:tavLst>
                                        <p:tav tm="0">
                                          <p:val>
                                            <p:strVal val="#ppt_y"/>
                                          </p:val>
                                        </p:tav>
                                        <p:tav tm="100000">
                                          <p:val>
                                            <p:strVal val="#ppt_y"/>
                                          </p:val>
                                        </p:tav>
                                      </p:tavLst>
                                    </p:anim>
                                    <p:animEffect filter="wipe(right)" transition="in">
                                      <p:cBhvr additive="repl">
                                        <p:cTn id="388" dur="500"/>
                                        <p:tgtEl>
                                          <p:spTgt spid="232">
                                            <p:txEl>
                                              <p:pRg st="1" end="1"/>
                                            </p:txEl>
                                          </p:spTgt>
                                        </p:tgtEl>
                                      </p:cBhvr>
                                    </p:animEffect>
                                  </p:childTnLst>
                                </p:cTn>
                              </p:par>
                            </p:childTnLst>
                          </p:cTn>
                        </p:par>
                        <p:par>
                          <p:cTn id="389" fill="hold">
                            <p:stCondLst>
                              <p:cond delay="1000"/>
                            </p:stCondLst>
                            <p:childTnLst>
                              <p:par>
                                <p:cTn id="390" nodeType="afterEffect" fill="hold" presetClass="entr" presetID="29">
                                  <p:stCondLst>
                                    <p:cond delay="0"/>
                                  </p:stCondLst>
                                  <p:childTnLst>
                                    <p:set>
                                      <p:cBhvr>
                                        <p:cTn id="391" dur="1" fill="hold">
                                          <p:stCondLst>
                                            <p:cond delay="0"/>
                                          </p:stCondLst>
                                        </p:cTn>
                                        <p:tgtEl>
                                          <p:spTgt spid="232">
                                            <p:txEl>
                                              <p:pRg st="2" end="2"/>
                                            </p:txEl>
                                          </p:spTgt>
                                        </p:tgtEl>
                                        <p:attrNameLst>
                                          <p:attrName>style.visibility</p:attrName>
                                        </p:attrNameLst>
                                      </p:cBhvr>
                                      <p:to>
                                        <p:strVal val="visible"/>
                                      </p:to>
                                    </p:set>
                                    <p:anim calcmode="lin" valueType="num">
                                      <p:cBhvr additive="repl">
                                        <p:cTn id="392" dur="500" fill="hold"/>
                                        <p:tgtEl>
                                          <p:spTgt spid="232">
                                            <p:txEl>
                                              <p:pRg st="2" end="2"/>
                                            </p:txEl>
                                          </p:spTgt>
                                        </p:tgtEl>
                                        <p:attrNameLst>
                                          <p:attrName>ppt_x</p:attrName>
                                        </p:attrNameLst>
                                      </p:cBhvr>
                                      <p:tavLst>
                                        <p:tav tm="0">
                                          <p:val>
                                            <p:strVal val="#ppt_x-.2"/>
                                          </p:val>
                                        </p:tav>
                                        <p:tav tm="100000">
                                          <p:val>
                                            <p:strVal val="#ppt_x"/>
                                          </p:val>
                                        </p:tav>
                                      </p:tavLst>
                                    </p:anim>
                                    <p:anim calcmode="lin" valueType="num">
                                      <p:cBhvr additive="repl">
                                        <p:cTn id="393" dur="500" fill="hold"/>
                                        <p:tgtEl>
                                          <p:spTgt spid="232">
                                            <p:txEl>
                                              <p:pRg st="2" end="2"/>
                                            </p:txEl>
                                          </p:spTgt>
                                        </p:tgtEl>
                                        <p:attrNameLst>
                                          <p:attrName>ppt_y</p:attrName>
                                        </p:attrNameLst>
                                      </p:cBhvr>
                                      <p:tavLst>
                                        <p:tav tm="0">
                                          <p:val>
                                            <p:strVal val="#ppt_y"/>
                                          </p:val>
                                        </p:tav>
                                        <p:tav tm="100000">
                                          <p:val>
                                            <p:strVal val="#ppt_y"/>
                                          </p:val>
                                        </p:tav>
                                      </p:tavLst>
                                    </p:anim>
                                    <p:animEffect filter="wipe(right)" transition="in">
                                      <p:cBhvr additive="repl">
                                        <p:cTn id="394" dur="500"/>
                                        <p:tgtEl>
                                          <p:spTgt spid="232">
                                            <p:txEl>
                                              <p:pRg st="2" end="2"/>
                                            </p:txEl>
                                          </p:spTgt>
                                        </p:tgtEl>
                                      </p:cBhvr>
                                    </p:animEffect>
                                  </p:childTnLst>
                                </p:cTn>
                              </p:par>
                            </p:childTnLst>
                          </p:cTn>
                        </p:par>
                        <p:par>
                          <p:cTn id="395" fill="hold">
                            <p:stCondLst>
                              <p:cond delay="1500"/>
                            </p:stCondLst>
                            <p:childTnLst>
                              <p:par>
                                <p:cTn id="396" nodeType="afterEffect" fill="hold" presetClass="entr" presetID="29">
                                  <p:stCondLst>
                                    <p:cond delay="0"/>
                                  </p:stCondLst>
                                  <p:childTnLst>
                                    <p:set>
                                      <p:cBhvr>
                                        <p:cTn id="397" dur="1" fill="hold">
                                          <p:stCondLst>
                                            <p:cond delay="0"/>
                                          </p:stCondLst>
                                        </p:cTn>
                                        <p:tgtEl>
                                          <p:spTgt spid="232">
                                            <p:txEl>
                                              <p:pRg st="3" end="3"/>
                                            </p:txEl>
                                          </p:spTgt>
                                        </p:tgtEl>
                                        <p:attrNameLst>
                                          <p:attrName>style.visibility</p:attrName>
                                        </p:attrNameLst>
                                      </p:cBhvr>
                                      <p:to>
                                        <p:strVal val="visible"/>
                                      </p:to>
                                    </p:set>
                                    <p:anim calcmode="lin" valueType="num">
                                      <p:cBhvr additive="repl">
                                        <p:cTn id="398" dur="500" fill="hold"/>
                                        <p:tgtEl>
                                          <p:spTgt spid="232">
                                            <p:txEl>
                                              <p:pRg st="3" end="3"/>
                                            </p:txEl>
                                          </p:spTgt>
                                        </p:tgtEl>
                                        <p:attrNameLst>
                                          <p:attrName>ppt_x</p:attrName>
                                        </p:attrNameLst>
                                      </p:cBhvr>
                                      <p:tavLst>
                                        <p:tav tm="0">
                                          <p:val>
                                            <p:strVal val="#ppt_x-.2"/>
                                          </p:val>
                                        </p:tav>
                                        <p:tav tm="100000">
                                          <p:val>
                                            <p:strVal val="#ppt_x"/>
                                          </p:val>
                                        </p:tav>
                                      </p:tavLst>
                                    </p:anim>
                                    <p:anim calcmode="lin" valueType="num">
                                      <p:cBhvr additive="repl">
                                        <p:cTn id="399" dur="500" fill="hold"/>
                                        <p:tgtEl>
                                          <p:spTgt spid="232">
                                            <p:txEl>
                                              <p:pRg st="3" end="3"/>
                                            </p:txEl>
                                          </p:spTgt>
                                        </p:tgtEl>
                                        <p:attrNameLst>
                                          <p:attrName>ppt_y</p:attrName>
                                        </p:attrNameLst>
                                      </p:cBhvr>
                                      <p:tavLst>
                                        <p:tav tm="0">
                                          <p:val>
                                            <p:strVal val="#ppt_y"/>
                                          </p:val>
                                        </p:tav>
                                        <p:tav tm="100000">
                                          <p:val>
                                            <p:strVal val="#ppt_y"/>
                                          </p:val>
                                        </p:tav>
                                      </p:tavLst>
                                    </p:anim>
                                    <p:animEffect filter="wipe(right)" transition="in">
                                      <p:cBhvr additive="repl">
                                        <p:cTn id="400" dur="500"/>
                                        <p:tgtEl>
                                          <p:spTgt spid="232">
                                            <p:txEl>
                                              <p:pRg st="3" end="3"/>
                                            </p:txEl>
                                          </p:spTgt>
                                        </p:tgtEl>
                                      </p:cBhvr>
                                    </p:animEffect>
                                  </p:childTnLst>
                                </p:cTn>
                              </p:par>
                            </p:childTnLst>
                          </p:cTn>
                        </p:par>
                        <p:par>
                          <p:cTn id="401" fill="hold">
                            <p:stCondLst>
                              <p:cond delay="2000"/>
                            </p:stCondLst>
                            <p:childTnLst>
                              <p:par>
                                <p:cTn id="402" nodeType="afterEffect" fill="hold" presetClass="entr" presetID="29">
                                  <p:stCondLst>
                                    <p:cond delay="0"/>
                                  </p:stCondLst>
                                  <p:childTnLst>
                                    <p:set>
                                      <p:cBhvr>
                                        <p:cTn id="403" dur="1" fill="hold">
                                          <p:stCondLst>
                                            <p:cond delay="0"/>
                                          </p:stCondLst>
                                        </p:cTn>
                                        <p:tgtEl>
                                          <p:spTgt spid="232">
                                            <p:txEl>
                                              <p:pRg st="4" end="4"/>
                                            </p:txEl>
                                          </p:spTgt>
                                        </p:tgtEl>
                                        <p:attrNameLst>
                                          <p:attrName>style.visibility</p:attrName>
                                        </p:attrNameLst>
                                      </p:cBhvr>
                                      <p:to>
                                        <p:strVal val="visible"/>
                                      </p:to>
                                    </p:set>
                                    <p:anim calcmode="lin" valueType="num">
                                      <p:cBhvr additive="repl">
                                        <p:cTn id="404" dur="500" fill="hold"/>
                                        <p:tgtEl>
                                          <p:spTgt spid="232">
                                            <p:txEl>
                                              <p:pRg st="4" end="4"/>
                                            </p:txEl>
                                          </p:spTgt>
                                        </p:tgtEl>
                                        <p:attrNameLst>
                                          <p:attrName>ppt_x</p:attrName>
                                        </p:attrNameLst>
                                      </p:cBhvr>
                                      <p:tavLst>
                                        <p:tav tm="0">
                                          <p:val>
                                            <p:strVal val="#ppt_x-.2"/>
                                          </p:val>
                                        </p:tav>
                                        <p:tav tm="100000">
                                          <p:val>
                                            <p:strVal val="#ppt_x"/>
                                          </p:val>
                                        </p:tav>
                                      </p:tavLst>
                                    </p:anim>
                                    <p:anim calcmode="lin" valueType="num">
                                      <p:cBhvr additive="repl">
                                        <p:cTn id="405" dur="500" fill="hold"/>
                                        <p:tgtEl>
                                          <p:spTgt spid="232">
                                            <p:txEl>
                                              <p:pRg st="4" end="4"/>
                                            </p:txEl>
                                          </p:spTgt>
                                        </p:tgtEl>
                                        <p:attrNameLst>
                                          <p:attrName>ppt_y</p:attrName>
                                        </p:attrNameLst>
                                      </p:cBhvr>
                                      <p:tavLst>
                                        <p:tav tm="0">
                                          <p:val>
                                            <p:strVal val="#ppt_y"/>
                                          </p:val>
                                        </p:tav>
                                        <p:tav tm="100000">
                                          <p:val>
                                            <p:strVal val="#ppt_y"/>
                                          </p:val>
                                        </p:tav>
                                      </p:tavLst>
                                    </p:anim>
                                    <p:animEffect filter="wipe(right)" transition="in">
                                      <p:cBhvr additive="repl">
                                        <p:cTn id="406" dur="500"/>
                                        <p:tgtEl>
                                          <p:spTgt spid="232">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237" name="5 - TextBox"/>
          <p:cNvSpPr/>
          <p:nvPr/>
        </p:nvSpPr>
        <p:spPr>
          <a:xfrm>
            <a:off x="323640" y="4227840"/>
            <a:ext cx="3312000" cy="48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300" spc="-1" strike="noStrike">
                <a:solidFill>
                  <a:srgbClr val="000000"/>
                </a:solidFill>
                <a:latin typeface="Calibri"/>
              </a:rPr>
              <a:t>Κυκλικό διάγραμμα λειτουργίας δίχρονου βενζινοκινητήρα.</a:t>
            </a:r>
            <a:endParaRPr b="0" lang="en-US" sz="1300" spc="-1" strike="noStrike">
              <a:solidFill>
                <a:srgbClr val="000000"/>
              </a:solidFill>
              <a:latin typeface="Arial"/>
            </a:endParaRPr>
          </a:p>
        </p:txBody>
      </p:sp>
      <p:pic>
        <p:nvPicPr>
          <p:cNvPr id="238" name="Picture 2" descr=""/>
          <p:cNvPicPr/>
          <p:nvPr/>
        </p:nvPicPr>
        <p:blipFill>
          <a:blip r:embed="rId1"/>
          <a:stretch/>
        </p:blipFill>
        <p:spPr>
          <a:xfrm>
            <a:off x="611640" y="987480"/>
            <a:ext cx="2673720" cy="3206160"/>
          </a:xfrm>
          <a:prstGeom prst="rect">
            <a:avLst/>
          </a:prstGeom>
          <a:ln w="9525">
            <a:noFill/>
          </a:ln>
        </p:spPr>
      </p:pic>
      <p:sp>
        <p:nvSpPr>
          <p:cNvPr id="239" name="6 - TextBox"/>
          <p:cNvSpPr/>
          <p:nvPr/>
        </p:nvSpPr>
        <p:spPr>
          <a:xfrm>
            <a:off x="539640" y="483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1</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l-GR" sz="1800" spc="-1" strike="noStrike">
                <a:solidFill>
                  <a:srgbClr val="ff0000"/>
                </a:solidFill>
                <a:latin typeface="Arial"/>
              </a:rPr>
              <a:t>το έμβολο κατεβαίνει:</a:t>
            </a:r>
            <a:endParaRPr b="0" lang="en-US" sz="1800" spc="-1" strike="noStrike">
              <a:solidFill>
                <a:srgbClr val="000000"/>
              </a:solidFill>
              <a:latin typeface="Arial"/>
            </a:endParaRPr>
          </a:p>
        </p:txBody>
      </p:sp>
      <p:sp>
        <p:nvSpPr>
          <p:cNvPr id="240" name="7 - TextBox"/>
          <p:cNvSpPr/>
          <p:nvPr/>
        </p:nvSpPr>
        <p:spPr>
          <a:xfrm>
            <a:off x="3780000" y="915480"/>
            <a:ext cx="4968360" cy="3990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chemeClr val="accent1">
                    <a:lumMod val="75000"/>
                  </a:schemeClr>
                </a:solidFill>
                <a:latin typeface="Arial"/>
              </a:rPr>
              <a:t>Καύση</a:t>
            </a:r>
            <a:r>
              <a:rPr b="0" lang="el-GR" sz="1800" spc="-1" strike="noStrike">
                <a:solidFill>
                  <a:srgbClr val="000000"/>
                </a:solidFill>
                <a:latin typeface="Arial"/>
              </a:rPr>
              <a:t>: </a:t>
            </a:r>
            <a:endParaRPr b="0" lang="en-US" sz="1800" spc="-1" strike="noStrike">
              <a:solidFill>
                <a:srgbClr val="000000"/>
              </a:solidFill>
              <a:latin typeface="Arial"/>
            </a:endParaRPr>
          </a:p>
          <a:p>
            <a:pPr>
              <a:lnSpc>
                <a:spcPct val="100000"/>
              </a:lnSpc>
            </a:pPr>
            <a:endParaRPr b="0" lang="en-US" sz="1200" spc="-1" strike="noStrike">
              <a:solidFill>
                <a:srgbClr val="000000"/>
              </a:solidFill>
              <a:latin typeface="Arial"/>
            </a:endParaRPr>
          </a:p>
          <a:p>
            <a:pPr algn="ctr">
              <a:lnSpc>
                <a:spcPct val="100000"/>
              </a:lnSpc>
            </a:pPr>
            <a:r>
              <a:rPr b="0" lang="el-GR" sz="1800" spc="-1" strike="noStrike">
                <a:solidFill>
                  <a:srgbClr val="000000"/>
                </a:solidFill>
                <a:latin typeface="Arial"/>
              </a:rPr>
              <a:t>τόξο ΕΖ από 10° μέχρι 30° πριν από το Α.Ν.Σ. και τελειώνει μέχρι και 5° μετά το Α.Ν.Σ.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Λίγο πριν το έμβολο φθάσει στο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Α.Ν.Σ., δίνεται ο σπινθήρας </a:t>
            </a:r>
            <a:endParaRPr b="0" lang="en-US" sz="1800" spc="-1" strike="noStrike">
              <a:solidFill>
                <a:srgbClr val="000000"/>
              </a:solidFill>
              <a:latin typeface="Arial"/>
            </a:endParaRPr>
          </a:p>
          <a:p>
            <a:pPr algn="ctr">
              <a:lnSpc>
                <a:spcPct val="100000"/>
              </a:lnSpc>
            </a:pPr>
            <a:endParaRPr b="0" lang="en-US" sz="2800" spc="-1" strike="noStrike">
              <a:solidFill>
                <a:srgbClr val="000000"/>
              </a:solidFill>
              <a:latin typeface="Arial"/>
            </a:endParaRPr>
          </a:p>
          <a:p>
            <a:pPr algn="ctr">
              <a:lnSpc>
                <a:spcPct val="100000"/>
              </a:lnSpc>
            </a:pPr>
            <a:r>
              <a:rPr b="0" lang="el-GR" sz="1800" spc="-1" strike="noStrike">
                <a:solidFill>
                  <a:srgbClr val="000000"/>
                </a:solidFill>
                <a:latin typeface="Arial"/>
              </a:rPr>
              <a:t>Το μίγμα καίγεται πάρα πολύ γρήγορα, η πίεση μεγαλώνει, ενώ ο όγκος παραμένει σταθερός, αφού δεχόμαστε ότι η καύση της βενζίνης γίνεται τόσο γρήγορα, που το έμβολο δεν προλαβαίνει να μετακινηθεί. Στη συνέχεια αρχίζει η εκτόνωση.</a:t>
            </a:r>
            <a:endParaRPr b="0" lang="en-US" sz="1800" spc="-1" strike="noStrike">
              <a:solidFill>
                <a:srgbClr val="000000"/>
              </a:solidFill>
              <a:latin typeface="Arial"/>
            </a:endParaRPr>
          </a:p>
        </p:txBody>
      </p:sp>
      <p:pic>
        <p:nvPicPr>
          <p:cNvPr id="241" name="Picture 2" descr=""/>
          <p:cNvPicPr/>
          <p:nvPr/>
        </p:nvPicPr>
        <p:blipFill>
          <a:blip r:embed="rId2"/>
          <a:srcRect l="0" t="0" r="83161" b="10135"/>
          <a:stretch/>
        </p:blipFill>
        <p:spPr>
          <a:xfrm>
            <a:off x="7524360" y="1995840"/>
            <a:ext cx="614880" cy="1223640"/>
          </a:xfrm>
          <a:prstGeom prst="rect">
            <a:avLst/>
          </a:prstGeom>
          <a:ln w="9525">
            <a:noFill/>
          </a:ln>
        </p:spPr>
      </p:pic>
    </p:spTree>
  </p:cSld>
  <p:transition>
    <p:pull dir="rd"/>
  </p:transition>
  <p:timing>
    <p:tnLst>
      <p:par>
        <p:cTn id="407" dur="indefinite" restart="never" nodeType="tmRoot">
          <p:childTnLst>
            <p:seq>
              <p:cTn id="408" dur="indefinite" nodeType="mainSeq">
                <p:childTnLst>
                  <p:par>
                    <p:cTn id="409" fill="hold">
                      <p:stCondLst>
                        <p:cond delay="indefinite"/>
                      </p:stCondLst>
                      <p:childTnLst>
                        <p:par>
                          <p:cTn id="410" fill="hold">
                            <p:stCondLst>
                              <p:cond delay="0"/>
                            </p:stCondLst>
                            <p:childTnLst>
                              <p:par>
                                <p:cTn id="411" nodeType="clickEffect" fill="hold" presetClass="entr" presetID="29">
                                  <p:stCondLst>
                                    <p:cond delay="0"/>
                                  </p:stCondLst>
                                  <p:childTnLst>
                                    <p:set>
                                      <p:cBhvr>
                                        <p:cTn id="412" dur="1" fill="hold">
                                          <p:stCondLst>
                                            <p:cond delay="0"/>
                                          </p:stCondLst>
                                        </p:cTn>
                                        <p:tgtEl>
                                          <p:spTgt spid="240">
                                            <p:txEl>
                                              <p:pRg st="2" end="2"/>
                                            </p:txEl>
                                          </p:spTgt>
                                        </p:tgtEl>
                                        <p:attrNameLst>
                                          <p:attrName>style.visibility</p:attrName>
                                        </p:attrNameLst>
                                      </p:cBhvr>
                                      <p:to>
                                        <p:strVal val="visible"/>
                                      </p:to>
                                    </p:set>
                                    <p:anim calcmode="lin" valueType="num">
                                      <p:cBhvr additive="repl">
                                        <p:cTn id="413" dur="500" fill="hold"/>
                                        <p:tgtEl>
                                          <p:spTgt spid="240">
                                            <p:txEl>
                                              <p:pRg st="2" end="2"/>
                                            </p:txEl>
                                          </p:spTgt>
                                        </p:tgtEl>
                                        <p:attrNameLst>
                                          <p:attrName>ppt_x</p:attrName>
                                        </p:attrNameLst>
                                      </p:cBhvr>
                                      <p:tavLst>
                                        <p:tav tm="0">
                                          <p:val>
                                            <p:strVal val="#ppt_x-.2"/>
                                          </p:val>
                                        </p:tav>
                                        <p:tav tm="100000">
                                          <p:val>
                                            <p:strVal val="#ppt_x"/>
                                          </p:val>
                                        </p:tav>
                                      </p:tavLst>
                                    </p:anim>
                                    <p:anim calcmode="lin" valueType="num">
                                      <p:cBhvr additive="repl">
                                        <p:cTn id="414" dur="500" fill="hold"/>
                                        <p:tgtEl>
                                          <p:spTgt spid="240">
                                            <p:txEl>
                                              <p:pRg st="2" end="2"/>
                                            </p:txEl>
                                          </p:spTgt>
                                        </p:tgtEl>
                                        <p:attrNameLst>
                                          <p:attrName>ppt_y</p:attrName>
                                        </p:attrNameLst>
                                      </p:cBhvr>
                                      <p:tavLst>
                                        <p:tav tm="0">
                                          <p:val>
                                            <p:strVal val="#ppt_y"/>
                                          </p:val>
                                        </p:tav>
                                        <p:tav tm="100000">
                                          <p:val>
                                            <p:strVal val="#ppt_y"/>
                                          </p:val>
                                        </p:tav>
                                      </p:tavLst>
                                    </p:anim>
                                    <p:animEffect filter="wipe(right)" transition="in">
                                      <p:cBhvr additive="repl">
                                        <p:cTn id="415" dur="500"/>
                                        <p:tgtEl>
                                          <p:spTgt spid="240">
                                            <p:txEl>
                                              <p:pRg st="2" end="2"/>
                                            </p:txEl>
                                          </p:spTgt>
                                        </p:tgtEl>
                                      </p:cBhvr>
                                    </p:animEffect>
                                  </p:childTnLst>
                                </p:cTn>
                              </p:par>
                            </p:childTnLst>
                          </p:cTn>
                        </p:par>
                      </p:childTnLst>
                    </p:cTn>
                  </p:par>
                  <p:par>
                    <p:cTn id="416" fill="hold">
                      <p:stCondLst>
                        <p:cond delay="indefinite"/>
                      </p:stCondLst>
                      <p:childTnLst>
                        <p:par>
                          <p:cTn id="417" fill="hold">
                            <p:stCondLst>
                              <p:cond delay="0"/>
                            </p:stCondLst>
                            <p:childTnLst>
                              <p:par>
                                <p:cTn id="418" nodeType="clickEffect" fill="hold" presetClass="entr" presetID="29">
                                  <p:stCondLst>
                                    <p:cond delay="0"/>
                                  </p:stCondLst>
                                  <p:childTnLst>
                                    <p:set>
                                      <p:cBhvr>
                                        <p:cTn id="419" dur="1" fill="hold">
                                          <p:stCondLst>
                                            <p:cond delay="0"/>
                                          </p:stCondLst>
                                        </p:cTn>
                                        <p:tgtEl>
                                          <p:spTgt spid="240">
                                            <p:txEl>
                                              <p:pRg st="4" end="4"/>
                                            </p:txEl>
                                          </p:spTgt>
                                        </p:tgtEl>
                                        <p:attrNameLst>
                                          <p:attrName>style.visibility</p:attrName>
                                        </p:attrNameLst>
                                      </p:cBhvr>
                                      <p:to>
                                        <p:strVal val="visible"/>
                                      </p:to>
                                    </p:set>
                                    <p:anim calcmode="lin" valueType="num">
                                      <p:cBhvr additive="repl">
                                        <p:cTn id="420" dur="500" fill="hold"/>
                                        <p:tgtEl>
                                          <p:spTgt spid="240">
                                            <p:txEl>
                                              <p:pRg st="4" end="4"/>
                                            </p:txEl>
                                          </p:spTgt>
                                        </p:tgtEl>
                                        <p:attrNameLst>
                                          <p:attrName>ppt_x</p:attrName>
                                        </p:attrNameLst>
                                      </p:cBhvr>
                                      <p:tavLst>
                                        <p:tav tm="0">
                                          <p:val>
                                            <p:strVal val="#ppt_x-.2"/>
                                          </p:val>
                                        </p:tav>
                                        <p:tav tm="100000">
                                          <p:val>
                                            <p:strVal val="#ppt_x"/>
                                          </p:val>
                                        </p:tav>
                                      </p:tavLst>
                                    </p:anim>
                                    <p:anim calcmode="lin" valueType="num">
                                      <p:cBhvr additive="repl">
                                        <p:cTn id="421" dur="500" fill="hold"/>
                                        <p:tgtEl>
                                          <p:spTgt spid="240">
                                            <p:txEl>
                                              <p:pRg st="4" end="4"/>
                                            </p:txEl>
                                          </p:spTgt>
                                        </p:tgtEl>
                                        <p:attrNameLst>
                                          <p:attrName>ppt_y</p:attrName>
                                        </p:attrNameLst>
                                      </p:cBhvr>
                                      <p:tavLst>
                                        <p:tav tm="0">
                                          <p:val>
                                            <p:strVal val="#ppt_y"/>
                                          </p:val>
                                        </p:tav>
                                        <p:tav tm="100000">
                                          <p:val>
                                            <p:strVal val="#ppt_y"/>
                                          </p:val>
                                        </p:tav>
                                      </p:tavLst>
                                    </p:anim>
                                    <p:animEffect filter="wipe(right)" transition="in">
                                      <p:cBhvr additive="repl">
                                        <p:cTn id="422" dur="500"/>
                                        <p:tgtEl>
                                          <p:spTgt spid="240">
                                            <p:txEl>
                                              <p:pRg st="4" end="4"/>
                                            </p:txEl>
                                          </p:spTgt>
                                        </p:tgtEl>
                                      </p:cBhvr>
                                    </p:animEffect>
                                  </p:childTnLst>
                                </p:cTn>
                              </p:par>
                              <p:par>
                                <p:cTn id="423" nodeType="withEffect" fill="hold" presetClass="entr" presetID="29">
                                  <p:stCondLst>
                                    <p:cond delay="0"/>
                                  </p:stCondLst>
                                  <p:childTnLst>
                                    <p:set>
                                      <p:cBhvr>
                                        <p:cTn id="424" dur="1" fill="hold">
                                          <p:stCondLst>
                                            <p:cond delay="0"/>
                                          </p:stCondLst>
                                        </p:cTn>
                                        <p:tgtEl>
                                          <p:spTgt spid="240">
                                            <p:txEl>
                                              <p:pRg st="5" end="5"/>
                                            </p:txEl>
                                          </p:spTgt>
                                        </p:tgtEl>
                                        <p:attrNameLst>
                                          <p:attrName>style.visibility</p:attrName>
                                        </p:attrNameLst>
                                      </p:cBhvr>
                                      <p:to>
                                        <p:strVal val="visible"/>
                                      </p:to>
                                    </p:set>
                                    <p:anim calcmode="lin" valueType="num">
                                      <p:cBhvr additive="repl">
                                        <p:cTn id="425" dur="500" fill="hold"/>
                                        <p:tgtEl>
                                          <p:spTgt spid="240">
                                            <p:txEl>
                                              <p:pRg st="5" end="5"/>
                                            </p:txEl>
                                          </p:spTgt>
                                        </p:tgtEl>
                                        <p:attrNameLst>
                                          <p:attrName>ppt_x</p:attrName>
                                        </p:attrNameLst>
                                      </p:cBhvr>
                                      <p:tavLst>
                                        <p:tav tm="0">
                                          <p:val>
                                            <p:strVal val="#ppt_x-.2"/>
                                          </p:val>
                                        </p:tav>
                                        <p:tav tm="100000">
                                          <p:val>
                                            <p:strVal val="#ppt_x"/>
                                          </p:val>
                                        </p:tav>
                                      </p:tavLst>
                                    </p:anim>
                                    <p:anim calcmode="lin" valueType="num">
                                      <p:cBhvr additive="repl">
                                        <p:cTn id="426" dur="500" fill="hold"/>
                                        <p:tgtEl>
                                          <p:spTgt spid="240">
                                            <p:txEl>
                                              <p:pRg st="5" end="5"/>
                                            </p:txEl>
                                          </p:spTgt>
                                        </p:tgtEl>
                                        <p:attrNameLst>
                                          <p:attrName>ppt_y</p:attrName>
                                        </p:attrNameLst>
                                      </p:cBhvr>
                                      <p:tavLst>
                                        <p:tav tm="0">
                                          <p:val>
                                            <p:strVal val="#ppt_y"/>
                                          </p:val>
                                        </p:tav>
                                        <p:tav tm="100000">
                                          <p:val>
                                            <p:strVal val="#ppt_y"/>
                                          </p:val>
                                        </p:tav>
                                      </p:tavLst>
                                    </p:anim>
                                    <p:animEffect filter="wipe(right)" transition="in">
                                      <p:cBhvr additive="repl">
                                        <p:cTn id="427" dur="500"/>
                                        <p:tgtEl>
                                          <p:spTgt spid="240">
                                            <p:txEl>
                                              <p:pRg st="5" end="5"/>
                                            </p:txEl>
                                          </p:spTgt>
                                        </p:tgtEl>
                                      </p:cBhvr>
                                    </p:animEffect>
                                  </p:childTnLst>
                                </p:cTn>
                              </p:par>
                            </p:childTnLst>
                          </p:cTn>
                        </p:par>
                        <p:par>
                          <p:cTn id="428" fill="hold">
                            <p:stCondLst>
                              <p:cond delay="500"/>
                            </p:stCondLst>
                            <p:childTnLst>
                              <p:par>
                                <p:cTn id="429" nodeType="afterEffect" fill="hold" presetClass="entr" presetID="5" presetSubtype="10">
                                  <p:stCondLst>
                                    <p:cond delay="0"/>
                                  </p:stCondLst>
                                  <p:childTnLst>
                                    <p:set>
                                      <p:cBhvr>
                                        <p:cTn id="430" dur="1" fill="hold">
                                          <p:stCondLst>
                                            <p:cond delay="0"/>
                                          </p:stCondLst>
                                        </p:cTn>
                                        <p:tgtEl>
                                          <p:spTgt spid="241"/>
                                        </p:tgtEl>
                                        <p:attrNameLst>
                                          <p:attrName>style.visibility</p:attrName>
                                        </p:attrNameLst>
                                      </p:cBhvr>
                                      <p:to>
                                        <p:strVal val="visible"/>
                                      </p:to>
                                    </p:set>
                                    <p:animEffect filter="checkerboard(across)" transition="in">
                                      <p:cBhvr additive="repl">
                                        <p:cTn id="431" dur="500"/>
                                        <p:tgtEl>
                                          <p:spTgt spid="241"/>
                                        </p:tgtEl>
                                      </p:cBhvr>
                                    </p:animEffect>
                                  </p:childTnLst>
                                </p:cTn>
                              </p:par>
                            </p:childTnLst>
                          </p:cTn>
                        </p:par>
                      </p:childTnLst>
                    </p:cTn>
                  </p:par>
                  <p:par>
                    <p:cTn id="432" fill="hold">
                      <p:stCondLst>
                        <p:cond delay="indefinite"/>
                      </p:stCondLst>
                      <p:childTnLst>
                        <p:par>
                          <p:cTn id="433" fill="hold">
                            <p:stCondLst>
                              <p:cond delay="0"/>
                            </p:stCondLst>
                            <p:childTnLst>
                              <p:par>
                                <p:cTn id="434" nodeType="clickEffect" fill="hold" presetClass="entr" presetID="2" presetSubtype="4">
                                  <p:stCondLst>
                                    <p:cond delay="0"/>
                                  </p:stCondLst>
                                  <p:childTnLst>
                                    <p:set>
                                      <p:cBhvr>
                                        <p:cTn id="435" dur="1" fill="hold">
                                          <p:stCondLst>
                                            <p:cond delay="0"/>
                                          </p:stCondLst>
                                        </p:cTn>
                                        <p:tgtEl>
                                          <p:spTgt spid="240">
                                            <p:txEl>
                                              <p:pRg st="7" end="7"/>
                                            </p:txEl>
                                          </p:spTgt>
                                        </p:tgtEl>
                                        <p:attrNameLst>
                                          <p:attrName>style.visibility</p:attrName>
                                        </p:attrNameLst>
                                      </p:cBhvr>
                                      <p:to>
                                        <p:strVal val="visible"/>
                                      </p:to>
                                    </p:set>
                                    <p:anim calcmode="lin" valueType="num">
                                      <p:cBhvr additive="repl">
                                        <p:cTn id="436" dur="500" fill="hold"/>
                                        <p:tgtEl>
                                          <p:spTgt spid="240">
                                            <p:txEl>
                                              <p:pRg st="7" end="7"/>
                                            </p:txEl>
                                          </p:spTgt>
                                        </p:tgtEl>
                                        <p:attrNameLst>
                                          <p:attrName>ppt_x</p:attrName>
                                        </p:attrNameLst>
                                      </p:cBhvr>
                                      <p:tavLst>
                                        <p:tav tm="0">
                                          <p:val>
                                            <p:strVal val="#ppt_x"/>
                                          </p:val>
                                        </p:tav>
                                        <p:tav tm="100000">
                                          <p:val>
                                            <p:strVal val="#ppt_x"/>
                                          </p:val>
                                        </p:tav>
                                      </p:tavLst>
                                    </p:anim>
                                    <p:anim calcmode="lin" valueType="num">
                                      <p:cBhvr additive="repl">
                                        <p:cTn id="437" dur="500" fill="hold"/>
                                        <p:tgtEl>
                                          <p:spTgt spid="24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243" name="5 - TextBox"/>
          <p:cNvSpPr/>
          <p:nvPr/>
        </p:nvSpPr>
        <p:spPr>
          <a:xfrm>
            <a:off x="323640" y="4227840"/>
            <a:ext cx="3312000" cy="48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300" spc="-1" strike="noStrike">
                <a:solidFill>
                  <a:srgbClr val="000000"/>
                </a:solidFill>
                <a:latin typeface="Calibri"/>
              </a:rPr>
              <a:t>Κυκλικό διάγραμμα λειτουργίας δίχρονου βενζινοκινητήρα.</a:t>
            </a:r>
            <a:endParaRPr b="0" lang="en-US" sz="1300" spc="-1" strike="noStrike">
              <a:solidFill>
                <a:srgbClr val="000000"/>
              </a:solidFill>
              <a:latin typeface="Arial"/>
            </a:endParaRPr>
          </a:p>
        </p:txBody>
      </p:sp>
      <p:pic>
        <p:nvPicPr>
          <p:cNvPr id="244" name="Picture 2" descr=""/>
          <p:cNvPicPr/>
          <p:nvPr/>
        </p:nvPicPr>
        <p:blipFill>
          <a:blip r:embed="rId1"/>
          <a:stretch/>
        </p:blipFill>
        <p:spPr>
          <a:xfrm>
            <a:off x="611640" y="987480"/>
            <a:ext cx="2673720" cy="3206160"/>
          </a:xfrm>
          <a:prstGeom prst="rect">
            <a:avLst/>
          </a:prstGeom>
          <a:ln w="9525">
            <a:noFill/>
          </a:ln>
        </p:spPr>
      </p:pic>
      <p:sp>
        <p:nvSpPr>
          <p:cNvPr id="245" name="6 - TextBox"/>
          <p:cNvSpPr/>
          <p:nvPr/>
        </p:nvSpPr>
        <p:spPr>
          <a:xfrm>
            <a:off x="539640" y="483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1</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l-GR" sz="1800" spc="-1" strike="noStrike">
                <a:solidFill>
                  <a:srgbClr val="ff0000"/>
                </a:solidFill>
                <a:latin typeface="Arial"/>
              </a:rPr>
              <a:t>το έμβολο κατεβαίνει:</a:t>
            </a:r>
            <a:endParaRPr b="0" lang="en-US" sz="1800" spc="-1" strike="noStrike">
              <a:solidFill>
                <a:srgbClr val="000000"/>
              </a:solidFill>
              <a:latin typeface="Arial"/>
            </a:endParaRPr>
          </a:p>
        </p:txBody>
      </p:sp>
      <p:sp>
        <p:nvSpPr>
          <p:cNvPr id="246" name="7 - TextBox"/>
          <p:cNvSpPr/>
          <p:nvPr/>
        </p:nvSpPr>
        <p:spPr>
          <a:xfrm>
            <a:off x="3780000" y="915480"/>
            <a:ext cx="3960000" cy="1461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chemeClr val="accent1">
                    <a:lumMod val="75000"/>
                  </a:schemeClr>
                </a:solidFill>
                <a:latin typeface="Arial"/>
              </a:rPr>
              <a:t>Εκτόνωση: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τόξο ΖΓ Το έμβολο κινείται προς το Κ.Ν.Σ., η πίεση ελαττώνεται, ενώ ο όγκος μεγαλώνει.</a:t>
            </a:r>
            <a:endParaRPr b="0" lang="en-US" sz="1800" spc="-1" strike="noStrike">
              <a:solidFill>
                <a:srgbClr val="000000"/>
              </a:solidFill>
              <a:latin typeface="Arial"/>
            </a:endParaRPr>
          </a:p>
        </p:txBody>
      </p:sp>
      <p:pic>
        <p:nvPicPr>
          <p:cNvPr id="247" name="Picture 2" descr=""/>
          <p:cNvPicPr/>
          <p:nvPr/>
        </p:nvPicPr>
        <p:blipFill>
          <a:blip r:embed="rId2"/>
          <a:srcRect l="0" t="0" r="83161" b="10135"/>
          <a:stretch/>
        </p:blipFill>
        <p:spPr>
          <a:xfrm>
            <a:off x="5292000" y="2502000"/>
            <a:ext cx="831240" cy="1653480"/>
          </a:xfrm>
          <a:prstGeom prst="rect">
            <a:avLst/>
          </a:prstGeom>
          <a:ln w="9525">
            <a:noFill/>
          </a:ln>
        </p:spPr>
      </p:pic>
    </p:spTree>
  </p:cSld>
  <p:transition>
    <p:pull dir="rd"/>
  </p:transition>
  <p:timing>
    <p:tnLst>
      <p:par>
        <p:cTn id="438" dur="indefinite" restart="never" nodeType="tmRoot">
          <p:childTnLst>
            <p:seq>
              <p:cTn id="439" dur="indefinite" nodeType="mainSeq">
                <p:childTnLst>
                  <p:par>
                    <p:cTn id="440" fill="hold">
                      <p:stCondLst>
                        <p:cond delay="indefinite"/>
                      </p:stCondLst>
                      <p:childTnLst>
                        <p:par>
                          <p:cTn id="441" fill="hold">
                            <p:stCondLst>
                              <p:cond delay="0"/>
                            </p:stCondLst>
                            <p:childTnLst>
                              <p:par>
                                <p:cTn id="442" nodeType="clickEffect" fill="hold" presetClass="entr" presetID="29">
                                  <p:stCondLst>
                                    <p:cond delay="0"/>
                                  </p:stCondLst>
                                  <p:childTnLst>
                                    <p:set>
                                      <p:cBhvr>
                                        <p:cTn id="443" dur="1" fill="hold">
                                          <p:stCondLst>
                                            <p:cond delay="0"/>
                                          </p:stCondLst>
                                        </p:cTn>
                                        <p:tgtEl>
                                          <p:spTgt spid="246">
                                            <p:txEl>
                                              <p:pRg st="2" end="2"/>
                                            </p:txEl>
                                          </p:spTgt>
                                        </p:tgtEl>
                                        <p:attrNameLst>
                                          <p:attrName>style.visibility</p:attrName>
                                        </p:attrNameLst>
                                      </p:cBhvr>
                                      <p:to>
                                        <p:strVal val="visible"/>
                                      </p:to>
                                    </p:set>
                                    <p:anim calcmode="lin" valueType="num">
                                      <p:cBhvr additive="repl">
                                        <p:cTn id="444" dur="500" fill="hold"/>
                                        <p:tgtEl>
                                          <p:spTgt spid="246">
                                            <p:txEl>
                                              <p:pRg st="2" end="2"/>
                                            </p:txEl>
                                          </p:spTgt>
                                        </p:tgtEl>
                                        <p:attrNameLst>
                                          <p:attrName>ppt_x</p:attrName>
                                        </p:attrNameLst>
                                      </p:cBhvr>
                                      <p:tavLst>
                                        <p:tav tm="0">
                                          <p:val>
                                            <p:strVal val="#ppt_x-.2"/>
                                          </p:val>
                                        </p:tav>
                                        <p:tav tm="100000">
                                          <p:val>
                                            <p:strVal val="#ppt_x"/>
                                          </p:val>
                                        </p:tav>
                                      </p:tavLst>
                                    </p:anim>
                                    <p:anim calcmode="lin" valueType="num">
                                      <p:cBhvr additive="repl">
                                        <p:cTn id="445" dur="500" fill="hold"/>
                                        <p:tgtEl>
                                          <p:spTgt spid="246">
                                            <p:txEl>
                                              <p:pRg st="2" end="2"/>
                                            </p:txEl>
                                          </p:spTgt>
                                        </p:tgtEl>
                                        <p:attrNameLst>
                                          <p:attrName>ppt_y</p:attrName>
                                        </p:attrNameLst>
                                      </p:cBhvr>
                                      <p:tavLst>
                                        <p:tav tm="0">
                                          <p:val>
                                            <p:strVal val="#ppt_y"/>
                                          </p:val>
                                        </p:tav>
                                        <p:tav tm="100000">
                                          <p:val>
                                            <p:strVal val="#ppt_y"/>
                                          </p:val>
                                        </p:tav>
                                      </p:tavLst>
                                    </p:anim>
                                    <p:animEffect filter="wipe(right)" transition="in">
                                      <p:cBhvr additive="repl">
                                        <p:cTn id="446" dur="500"/>
                                        <p:tgtEl>
                                          <p:spTgt spid="246">
                                            <p:txEl>
                                              <p:pRg st="2" end="2"/>
                                            </p:txEl>
                                          </p:spTgt>
                                        </p:tgtEl>
                                      </p:cBhvr>
                                    </p:animEffect>
                                  </p:childTnLst>
                                </p:cTn>
                              </p:par>
                            </p:childTnLst>
                          </p:cTn>
                        </p:par>
                        <p:par>
                          <p:cTn id="447" fill="hold">
                            <p:stCondLst>
                              <p:cond delay="500"/>
                            </p:stCondLst>
                            <p:childTnLst>
                              <p:par>
                                <p:cTn id="448" nodeType="afterEffect" fill="hold" presetClass="entr" presetID="5" presetSubtype="10">
                                  <p:stCondLst>
                                    <p:cond delay="0"/>
                                  </p:stCondLst>
                                  <p:childTnLst>
                                    <p:set>
                                      <p:cBhvr>
                                        <p:cTn id="449" dur="1" fill="hold">
                                          <p:stCondLst>
                                            <p:cond delay="0"/>
                                          </p:stCondLst>
                                        </p:cTn>
                                        <p:tgtEl>
                                          <p:spTgt spid="247"/>
                                        </p:tgtEl>
                                        <p:attrNameLst>
                                          <p:attrName>style.visibility</p:attrName>
                                        </p:attrNameLst>
                                      </p:cBhvr>
                                      <p:to>
                                        <p:strVal val="visible"/>
                                      </p:to>
                                    </p:set>
                                    <p:animEffect filter="checkerboard(across)" transition="in">
                                      <p:cBhvr additive="repl">
                                        <p:cTn id="450" dur="5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249" name="5 - TextBox"/>
          <p:cNvSpPr/>
          <p:nvPr/>
        </p:nvSpPr>
        <p:spPr>
          <a:xfrm>
            <a:off x="323640" y="4227840"/>
            <a:ext cx="3312000" cy="48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300" spc="-1" strike="noStrike">
                <a:solidFill>
                  <a:srgbClr val="000000"/>
                </a:solidFill>
                <a:latin typeface="Calibri"/>
              </a:rPr>
              <a:t>Κυκλικό διάγραμμα λειτουργίας δίχρονου βενζινοκινητήρα.</a:t>
            </a:r>
            <a:endParaRPr b="0" lang="en-US" sz="1300" spc="-1" strike="noStrike">
              <a:solidFill>
                <a:srgbClr val="000000"/>
              </a:solidFill>
              <a:latin typeface="Arial"/>
            </a:endParaRPr>
          </a:p>
        </p:txBody>
      </p:sp>
      <p:pic>
        <p:nvPicPr>
          <p:cNvPr id="250" name="Picture 2" descr=""/>
          <p:cNvPicPr/>
          <p:nvPr/>
        </p:nvPicPr>
        <p:blipFill>
          <a:blip r:embed="rId1"/>
          <a:stretch/>
        </p:blipFill>
        <p:spPr>
          <a:xfrm>
            <a:off x="611640" y="987480"/>
            <a:ext cx="2673720" cy="3206160"/>
          </a:xfrm>
          <a:prstGeom prst="rect">
            <a:avLst/>
          </a:prstGeom>
          <a:ln w="9525">
            <a:noFill/>
          </a:ln>
        </p:spPr>
      </p:pic>
      <p:sp>
        <p:nvSpPr>
          <p:cNvPr id="251" name="6 - TextBox"/>
          <p:cNvSpPr/>
          <p:nvPr/>
        </p:nvSpPr>
        <p:spPr>
          <a:xfrm>
            <a:off x="539640" y="483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1</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l-GR" sz="1800" spc="-1" strike="noStrike">
                <a:solidFill>
                  <a:srgbClr val="ff0000"/>
                </a:solidFill>
                <a:latin typeface="Arial"/>
              </a:rPr>
              <a:t>το έμβολο κατεβαίνει:</a:t>
            </a:r>
            <a:endParaRPr b="0" lang="en-US" sz="1800" spc="-1" strike="noStrike">
              <a:solidFill>
                <a:srgbClr val="000000"/>
              </a:solidFill>
              <a:latin typeface="Arial"/>
            </a:endParaRPr>
          </a:p>
        </p:txBody>
      </p:sp>
      <p:sp>
        <p:nvSpPr>
          <p:cNvPr id="252" name="7 - TextBox"/>
          <p:cNvSpPr/>
          <p:nvPr/>
        </p:nvSpPr>
        <p:spPr>
          <a:xfrm>
            <a:off x="3564000" y="915480"/>
            <a:ext cx="5184360" cy="3381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chemeClr val="accent1">
                    <a:lumMod val="75000"/>
                  </a:schemeClr>
                </a:solidFill>
                <a:latin typeface="Arial"/>
              </a:rPr>
              <a:t>Αρχή της σάρωσης: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το πρώτο τμήμα του τόξου ΓΔ,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Δηλαδή από 60° μέχρι 80°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πριν από το Κ.Ν.Σ.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Κάποια στιγμή, με τη μετακίνηση του εμβόλου αποκαλύπτεται η θυρίδα εξαγωγής (Β) και τα καυσαέρια, επειδή έχουν πίεση μεγαλύτερη από την ατμοσφαιρική, αρχίζουν να βγαίνουν από τον κύλινδρο.</a:t>
            </a:r>
            <a:endParaRPr b="0" lang="en-US" sz="1800" spc="-1" strike="noStrike">
              <a:solidFill>
                <a:srgbClr val="000000"/>
              </a:solidFill>
              <a:latin typeface="Arial"/>
            </a:endParaRPr>
          </a:p>
        </p:txBody>
      </p:sp>
      <p:pic>
        <p:nvPicPr>
          <p:cNvPr id="253" name="Picture 2" descr=""/>
          <p:cNvPicPr/>
          <p:nvPr/>
        </p:nvPicPr>
        <p:blipFill>
          <a:blip r:embed="rId2"/>
          <a:srcRect l="21879" t="0" r="56700" b="10135"/>
          <a:stretch/>
        </p:blipFill>
        <p:spPr>
          <a:xfrm>
            <a:off x="7020360" y="923400"/>
            <a:ext cx="1007640" cy="1576080"/>
          </a:xfrm>
          <a:prstGeom prst="rect">
            <a:avLst/>
          </a:prstGeom>
          <a:ln w="9525">
            <a:noFill/>
          </a:ln>
        </p:spPr>
      </p:pic>
    </p:spTree>
  </p:cSld>
  <p:transition>
    <p:pull dir="rd"/>
  </p:transition>
  <p:timing>
    <p:tnLst>
      <p:par>
        <p:cTn id="451" dur="indefinite" restart="never" nodeType="tmRoot">
          <p:childTnLst>
            <p:seq>
              <p:cTn id="452" dur="indefinite" nodeType="mainSeq">
                <p:childTnLst>
                  <p:par>
                    <p:cTn id="453" fill="hold">
                      <p:stCondLst>
                        <p:cond delay="indefinite"/>
                      </p:stCondLst>
                      <p:childTnLst>
                        <p:par>
                          <p:cTn id="454" fill="hold">
                            <p:stCondLst>
                              <p:cond delay="0"/>
                            </p:stCondLst>
                            <p:childTnLst>
                              <p:par>
                                <p:cTn id="455" nodeType="clickEffect" fill="hold" presetClass="entr" presetID="29">
                                  <p:stCondLst>
                                    <p:cond delay="0"/>
                                  </p:stCondLst>
                                  <p:childTnLst>
                                    <p:set>
                                      <p:cBhvr>
                                        <p:cTn id="456" dur="1" fill="hold">
                                          <p:stCondLst>
                                            <p:cond delay="0"/>
                                          </p:stCondLst>
                                        </p:cTn>
                                        <p:tgtEl>
                                          <p:spTgt spid="252">
                                            <p:txEl>
                                              <p:pRg st="2" end="2"/>
                                            </p:txEl>
                                          </p:spTgt>
                                        </p:tgtEl>
                                        <p:attrNameLst>
                                          <p:attrName>style.visibility</p:attrName>
                                        </p:attrNameLst>
                                      </p:cBhvr>
                                      <p:to>
                                        <p:strVal val="visible"/>
                                      </p:to>
                                    </p:set>
                                    <p:anim calcmode="lin" valueType="num">
                                      <p:cBhvr additive="repl">
                                        <p:cTn id="457" dur="500" fill="hold"/>
                                        <p:tgtEl>
                                          <p:spTgt spid="252">
                                            <p:txEl>
                                              <p:pRg st="2" end="2"/>
                                            </p:txEl>
                                          </p:spTgt>
                                        </p:tgtEl>
                                        <p:attrNameLst>
                                          <p:attrName>ppt_x</p:attrName>
                                        </p:attrNameLst>
                                      </p:cBhvr>
                                      <p:tavLst>
                                        <p:tav tm="0">
                                          <p:val>
                                            <p:strVal val="#ppt_x-.2"/>
                                          </p:val>
                                        </p:tav>
                                        <p:tav tm="100000">
                                          <p:val>
                                            <p:strVal val="#ppt_x"/>
                                          </p:val>
                                        </p:tav>
                                      </p:tavLst>
                                    </p:anim>
                                    <p:anim calcmode="lin" valueType="num">
                                      <p:cBhvr additive="repl">
                                        <p:cTn id="458" dur="500" fill="hold"/>
                                        <p:tgtEl>
                                          <p:spTgt spid="252">
                                            <p:txEl>
                                              <p:pRg st="2" end="2"/>
                                            </p:txEl>
                                          </p:spTgt>
                                        </p:tgtEl>
                                        <p:attrNameLst>
                                          <p:attrName>ppt_y</p:attrName>
                                        </p:attrNameLst>
                                      </p:cBhvr>
                                      <p:tavLst>
                                        <p:tav tm="0">
                                          <p:val>
                                            <p:strVal val="#ppt_y"/>
                                          </p:val>
                                        </p:tav>
                                        <p:tav tm="100000">
                                          <p:val>
                                            <p:strVal val="#ppt_y"/>
                                          </p:val>
                                        </p:tav>
                                      </p:tavLst>
                                    </p:anim>
                                    <p:animEffect filter="wipe(right)" transition="in">
                                      <p:cBhvr additive="repl">
                                        <p:cTn id="459" dur="500"/>
                                        <p:tgtEl>
                                          <p:spTgt spid="252">
                                            <p:txEl>
                                              <p:pRg st="2" end="2"/>
                                            </p:txEl>
                                          </p:spTgt>
                                        </p:tgtEl>
                                      </p:cBhvr>
                                    </p:animEffect>
                                  </p:childTnLst>
                                </p:cTn>
                              </p:par>
                              <p:par>
                                <p:cTn id="460" nodeType="withEffect" fill="hold" presetClass="entr" presetID="29">
                                  <p:stCondLst>
                                    <p:cond delay="0"/>
                                  </p:stCondLst>
                                  <p:childTnLst>
                                    <p:set>
                                      <p:cBhvr>
                                        <p:cTn id="461" dur="1" fill="hold">
                                          <p:stCondLst>
                                            <p:cond delay="0"/>
                                          </p:stCondLst>
                                        </p:cTn>
                                        <p:tgtEl>
                                          <p:spTgt spid="252">
                                            <p:txEl>
                                              <p:pRg st="3" end="3"/>
                                            </p:txEl>
                                          </p:spTgt>
                                        </p:tgtEl>
                                        <p:attrNameLst>
                                          <p:attrName>style.visibility</p:attrName>
                                        </p:attrNameLst>
                                      </p:cBhvr>
                                      <p:to>
                                        <p:strVal val="visible"/>
                                      </p:to>
                                    </p:set>
                                    <p:anim calcmode="lin" valueType="num">
                                      <p:cBhvr additive="repl">
                                        <p:cTn id="462" dur="500" fill="hold"/>
                                        <p:tgtEl>
                                          <p:spTgt spid="252">
                                            <p:txEl>
                                              <p:pRg st="3" end="3"/>
                                            </p:txEl>
                                          </p:spTgt>
                                        </p:tgtEl>
                                        <p:attrNameLst>
                                          <p:attrName>ppt_x</p:attrName>
                                        </p:attrNameLst>
                                      </p:cBhvr>
                                      <p:tavLst>
                                        <p:tav tm="0">
                                          <p:val>
                                            <p:strVal val="#ppt_x-.2"/>
                                          </p:val>
                                        </p:tav>
                                        <p:tav tm="100000">
                                          <p:val>
                                            <p:strVal val="#ppt_x"/>
                                          </p:val>
                                        </p:tav>
                                      </p:tavLst>
                                    </p:anim>
                                    <p:anim calcmode="lin" valueType="num">
                                      <p:cBhvr additive="repl">
                                        <p:cTn id="463" dur="500" fill="hold"/>
                                        <p:tgtEl>
                                          <p:spTgt spid="252">
                                            <p:txEl>
                                              <p:pRg st="3" end="3"/>
                                            </p:txEl>
                                          </p:spTgt>
                                        </p:tgtEl>
                                        <p:attrNameLst>
                                          <p:attrName>ppt_y</p:attrName>
                                        </p:attrNameLst>
                                      </p:cBhvr>
                                      <p:tavLst>
                                        <p:tav tm="0">
                                          <p:val>
                                            <p:strVal val="#ppt_y"/>
                                          </p:val>
                                        </p:tav>
                                        <p:tav tm="100000">
                                          <p:val>
                                            <p:strVal val="#ppt_y"/>
                                          </p:val>
                                        </p:tav>
                                      </p:tavLst>
                                    </p:anim>
                                    <p:animEffect filter="wipe(right)" transition="in">
                                      <p:cBhvr additive="repl">
                                        <p:cTn id="464" dur="500"/>
                                        <p:tgtEl>
                                          <p:spTgt spid="252">
                                            <p:txEl>
                                              <p:pRg st="3" end="3"/>
                                            </p:txEl>
                                          </p:spTgt>
                                        </p:tgtEl>
                                      </p:cBhvr>
                                    </p:animEffect>
                                  </p:childTnLst>
                                </p:cTn>
                              </p:par>
                              <p:par>
                                <p:cTn id="465" nodeType="withEffect" fill="hold" presetClass="entr" presetID="29">
                                  <p:stCondLst>
                                    <p:cond delay="0"/>
                                  </p:stCondLst>
                                  <p:childTnLst>
                                    <p:set>
                                      <p:cBhvr>
                                        <p:cTn id="466" dur="1" fill="hold">
                                          <p:stCondLst>
                                            <p:cond delay="0"/>
                                          </p:stCondLst>
                                        </p:cTn>
                                        <p:tgtEl>
                                          <p:spTgt spid="252">
                                            <p:txEl>
                                              <p:pRg st="4" end="4"/>
                                            </p:txEl>
                                          </p:spTgt>
                                        </p:tgtEl>
                                        <p:attrNameLst>
                                          <p:attrName>style.visibility</p:attrName>
                                        </p:attrNameLst>
                                      </p:cBhvr>
                                      <p:to>
                                        <p:strVal val="visible"/>
                                      </p:to>
                                    </p:set>
                                    <p:anim calcmode="lin" valueType="num">
                                      <p:cBhvr additive="repl">
                                        <p:cTn id="467" dur="500" fill="hold"/>
                                        <p:tgtEl>
                                          <p:spTgt spid="252">
                                            <p:txEl>
                                              <p:pRg st="4" end="4"/>
                                            </p:txEl>
                                          </p:spTgt>
                                        </p:tgtEl>
                                        <p:attrNameLst>
                                          <p:attrName>ppt_x</p:attrName>
                                        </p:attrNameLst>
                                      </p:cBhvr>
                                      <p:tavLst>
                                        <p:tav tm="0">
                                          <p:val>
                                            <p:strVal val="#ppt_x-.2"/>
                                          </p:val>
                                        </p:tav>
                                        <p:tav tm="100000">
                                          <p:val>
                                            <p:strVal val="#ppt_x"/>
                                          </p:val>
                                        </p:tav>
                                      </p:tavLst>
                                    </p:anim>
                                    <p:anim calcmode="lin" valueType="num">
                                      <p:cBhvr additive="repl">
                                        <p:cTn id="468" dur="500" fill="hold"/>
                                        <p:tgtEl>
                                          <p:spTgt spid="252">
                                            <p:txEl>
                                              <p:pRg st="4" end="4"/>
                                            </p:txEl>
                                          </p:spTgt>
                                        </p:tgtEl>
                                        <p:attrNameLst>
                                          <p:attrName>ppt_y</p:attrName>
                                        </p:attrNameLst>
                                      </p:cBhvr>
                                      <p:tavLst>
                                        <p:tav tm="0">
                                          <p:val>
                                            <p:strVal val="#ppt_y"/>
                                          </p:val>
                                        </p:tav>
                                        <p:tav tm="100000">
                                          <p:val>
                                            <p:strVal val="#ppt_y"/>
                                          </p:val>
                                        </p:tav>
                                      </p:tavLst>
                                    </p:anim>
                                    <p:animEffect filter="wipe(right)" transition="in">
                                      <p:cBhvr additive="repl">
                                        <p:cTn id="469" dur="500"/>
                                        <p:tgtEl>
                                          <p:spTgt spid="252">
                                            <p:txEl>
                                              <p:pRg st="4" end="4"/>
                                            </p:txEl>
                                          </p:spTgt>
                                        </p:tgtEl>
                                      </p:cBhvr>
                                    </p:animEffect>
                                  </p:childTnLst>
                                </p:cTn>
                              </p:par>
                            </p:childTnLst>
                          </p:cTn>
                        </p:par>
                        <p:par>
                          <p:cTn id="470" fill="hold">
                            <p:stCondLst>
                              <p:cond delay="500"/>
                            </p:stCondLst>
                            <p:childTnLst>
                              <p:par>
                                <p:cTn id="471" nodeType="afterEffect" fill="hold" presetClass="entr" presetID="5" presetSubtype="10">
                                  <p:stCondLst>
                                    <p:cond delay="0"/>
                                  </p:stCondLst>
                                  <p:childTnLst>
                                    <p:set>
                                      <p:cBhvr>
                                        <p:cTn id="472" dur="1" fill="hold">
                                          <p:stCondLst>
                                            <p:cond delay="0"/>
                                          </p:stCondLst>
                                        </p:cTn>
                                        <p:tgtEl>
                                          <p:spTgt spid="253"/>
                                        </p:tgtEl>
                                        <p:attrNameLst>
                                          <p:attrName>style.visibility</p:attrName>
                                        </p:attrNameLst>
                                      </p:cBhvr>
                                      <p:to>
                                        <p:strVal val="visible"/>
                                      </p:to>
                                    </p:set>
                                    <p:animEffect filter="checkerboard(across)" transition="in">
                                      <p:cBhvr additive="repl">
                                        <p:cTn id="473" dur="500"/>
                                        <p:tgtEl>
                                          <p:spTgt spid="253"/>
                                        </p:tgtEl>
                                      </p:cBhvr>
                                    </p:animEffect>
                                  </p:childTnLst>
                                </p:cTn>
                              </p:par>
                            </p:childTnLst>
                          </p:cTn>
                        </p:par>
                      </p:childTnLst>
                    </p:cTn>
                  </p:par>
                  <p:par>
                    <p:cTn id="474" fill="hold">
                      <p:stCondLst>
                        <p:cond delay="indefinite"/>
                      </p:stCondLst>
                      <p:childTnLst>
                        <p:par>
                          <p:cTn id="475" fill="hold">
                            <p:stCondLst>
                              <p:cond delay="0"/>
                            </p:stCondLst>
                            <p:childTnLst>
                              <p:par>
                                <p:cTn id="476" nodeType="clickEffect" fill="hold" presetClass="entr" presetID="2" presetSubtype="4">
                                  <p:stCondLst>
                                    <p:cond delay="0"/>
                                  </p:stCondLst>
                                  <p:childTnLst>
                                    <p:set>
                                      <p:cBhvr>
                                        <p:cTn id="477" dur="1" fill="hold">
                                          <p:stCondLst>
                                            <p:cond delay="0"/>
                                          </p:stCondLst>
                                        </p:cTn>
                                        <p:tgtEl>
                                          <p:spTgt spid="252">
                                            <p:txEl>
                                              <p:pRg st="7" end="7"/>
                                            </p:txEl>
                                          </p:spTgt>
                                        </p:tgtEl>
                                        <p:attrNameLst>
                                          <p:attrName>style.visibility</p:attrName>
                                        </p:attrNameLst>
                                      </p:cBhvr>
                                      <p:to>
                                        <p:strVal val="visible"/>
                                      </p:to>
                                    </p:set>
                                    <p:anim calcmode="lin" valueType="num">
                                      <p:cBhvr additive="repl">
                                        <p:cTn id="478" dur="500" fill="hold"/>
                                        <p:tgtEl>
                                          <p:spTgt spid="252">
                                            <p:txEl>
                                              <p:pRg st="7" end="7"/>
                                            </p:txEl>
                                          </p:spTgt>
                                        </p:tgtEl>
                                        <p:attrNameLst>
                                          <p:attrName>ppt_x</p:attrName>
                                        </p:attrNameLst>
                                      </p:cBhvr>
                                      <p:tavLst>
                                        <p:tav tm="0">
                                          <p:val>
                                            <p:strVal val="#ppt_x"/>
                                          </p:val>
                                        </p:tav>
                                        <p:tav tm="100000">
                                          <p:val>
                                            <p:strVal val="#ppt_x"/>
                                          </p:val>
                                        </p:tav>
                                      </p:tavLst>
                                    </p:anim>
                                    <p:anim calcmode="lin" valueType="num">
                                      <p:cBhvr additive="repl">
                                        <p:cTn id="479" dur="500" fill="hold"/>
                                        <p:tgtEl>
                                          <p:spTgt spid="25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Εισαγωγή</a:t>
            </a:r>
            <a:endParaRPr b="0" lang="en-US" sz="2300" spc="-1" strike="noStrike">
              <a:solidFill>
                <a:srgbClr val="000000"/>
              </a:solidFill>
              <a:latin typeface="Arial"/>
            </a:endParaRPr>
          </a:p>
        </p:txBody>
      </p:sp>
      <p:sp>
        <p:nvSpPr>
          <p:cNvPr id="92" name="8 - TextBox"/>
          <p:cNvSpPr/>
          <p:nvPr/>
        </p:nvSpPr>
        <p:spPr>
          <a:xfrm>
            <a:off x="1979640" y="771480"/>
            <a:ext cx="5976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a:t>
            </a:r>
            <a:r>
              <a:rPr b="0" lang="el-GR" sz="1800" spc="-1" strike="noStrike">
                <a:solidFill>
                  <a:srgbClr val="000000"/>
                </a:solidFill>
                <a:latin typeface="Arial"/>
              </a:rPr>
              <a:t>όπως ήδη έχουμε αναφέρει, τι ονομάζουμε χρόνο</a:t>
            </a:r>
            <a:r>
              <a:rPr b="0" lang="en-US" sz="1800" spc="-1" strike="noStrike">
                <a:solidFill>
                  <a:srgbClr val="000000"/>
                </a:solidFill>
                <a:latin typeface="Arial"/>
              </a:rPr>
              <a:t>?</a:t>
            </a:r>
            <a:endParaRPr b="0" lang="en-US" sz="1800" spc="-1" strike="noStrike">
              <a:solidFill>
                <a:srgbClr val="000000"/>
              </a:solidFill>
              <a:latin typeface="Arial"/>
            </a:endParaRPr>
          </a:p>
        </p:txBody>
      </p:sp>
      <p:pic>
        <p:nvPicPr>
          <p:cNvPr id="93" name="6 - Εικόνα" descr="stick-questionmark_full.png"/>
          <p:cNvPicPr/>
          <p:nvPr/>
        </p:nvPicPr>
        <p:blipFill>
          <a:blip r:embed="rId1"/>
          <a:stretch/>
        </p:blipFill>
        <p:spPr>
          <a:xfrm>
            <a:off x="971640" y="483480"/>
            <a:ext cx="1007640" cy="1151640"/>
          </a:xfrm>
          <a:prstGeom prst="rect">
            <a:avLst/>
          </a:prstGeom>
          <a:ln w="0">
            <a:noFill/>
          </a:ln>
        </p:spPr>
      </p:pic>
      <p:sp>
        <p:nvSpPr>
          <p:cNvPr id="94" name="5 - TextBox"/>
          <p:cNvSpPr/>
          <p:nvPr/>
        </p:nvSpPr>
        <p:spPr>
          <a:xfrm>
            <a:off x="683640" y="1563480"/>
            <a:ext cx="79203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 </a:t>
            </a:r>
            <a:r>
              <a:rPr b="0" lang="el-GR" sz="1800" spc="-1" strike="noStrike">
                <a:solidFill>
                  <a:srgbClr val="000000"/>
                </a:solidFill>
                <a:latin typeface="Arial"/>
              </a:rPr>
              <a:t>με τον όρο χρόνο «Stroke», εννοούμε το χρόνο λειτουργίας του εμβόλου, στα πλαίσια μιας απλής διαδρομής που αυτό εκτελεί ανάμεσα στις δύο ακραίες θέσεις του (Άνω Νεκρό Σημείο - Κάτω Νεκρό Σημείο, ή Α.Ν.Σ -Κ.Ν.Σ, αντίστοιχα).</a:t>
            </a:r>
            <a:endParaRPr b="0" lang="en-US" sz="1800" spc="-1" strike="noStrike">
              <a:solidFill>
                <a:srgbClr val="000000"/>
              </a:solidFill>
              <a:latin typeface="Arial"/>
            </a:endParaRPr>
          </a:p>
        </p:txBody>
      </p:sp>
      <p:sp>
        <p:nvSpPr>
          <p:cNvPr id="95" name="14 - TextBox"/>
          <p:cNvSpPr/>
          <p:nvPr/>
        </p:nvSpPr>
        <p:spPr>
          <a:xfrm>
            <a:off x="683640" y="3003840"/>
            <a:ext cx="2448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ff0000"/>
                </a:solidFill>
                <a:latin typeface="Arial"/>
              </a:rPr>
              <a:t>τετράχρονοι κινητήρες</a:t>
            </a:r>
            <a:endParaRPr b="0" lang="en-US" sz="1800" spc="-1" strike="noStrike">
              <a:solidFill>
                <a:srgbClr val="000000"/>
              </a:solidFill>
              <a:latin typeface="Arial"/>
            </a:endParaRPr>
          </a:p>
        </p:txBody>
      </p:sp>
      <p:sp>
        <p:nvSpPr>
          <p:cNvPr id="96" name="20 - TextBox"/>
          <p:cNvSpPr/>
          <p:nvPr/>
        </p:nvSpPr>
        <p:spPr>
          <a:xfrm>
            <a:off x="683640" y="3939840"/>
            <a:ext cx="2448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ff0000"/>
                </a:solidFill>
                <a:latin typeface="Arial"/>
              </a:rPr>
              <a:t>δίχρονοι κινητήρες</a:t>
            </a:r>
            <a:endParaRPr b="0" lang="en-US" sz="1800" spc="-1" strike="noStrike">
              <a:solidFill>
                <a:srgbClr val="000000"/>
              </a:solidFill>
              <a:latin typeface="Arial"/>
            </a:endParaRPr>
          </a:p>
        </p:txBody>
      </p:sp>
      <p:sp>
        <p:nvSpPr>
          <p:cNvPr id="97" name="21 - TextBox"/>
          <p:cNvSpPr/>
          <p:nvPr/>
        </p:nvSpPr>
        <p:spPr>
          <a:xfrm>
            <a:off x="3852000" y="2931840"/>
            <a:ext cx="48963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ένας πλήρης κύκλος λειτουργίας τους ολοκληρώνεται με τέσσερις κινήσεις του εμβόλου</a:t>
            </a:r>
            <a:endParaRPr b="0" lang="en-US" sz="1800" spc="-1" strike="noStrike">
              <a:solidFill>
                <a:srgbClr val="000000"/>
              </a:solidFill>
              <a:latin typeface="Arial"/>
            </a:endParaRPr>
          </a:p>
        </p:txBody>
      </p:sp>
      <p:sp>
        <p:nvSpPr>
          <p:cNvPr id="98" name="22 - TextBox"/>
          <p:cNvSpPr/>
          <p:nvPr/>
        </p:nvSpPr>
        <p:spPr>
          <a:xfrm>
            <a:off x="3852000" y="3869640"/>
            <a:ext cx="489636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ο κύκλος λειτουργίας ολοκληρώνεται μετά από δύο κινήσεις του εμβόλου</a:t>
            </a:r>
            <a:endParaRPr b="0" lang="en-US" sz="1800" spc="-1" strike="noStrike">
              <a:solidFill>
                <a:srgbClr val="000000"/>
              </a:solidFill>
              <a:latin typeface="Arial"/>
            </a:endParaRPr>
          </a:p>
        </p:txBody>
      </p:sp>
      <p:cxnSp>
        <p:nvCxnSpPr>
          <p:cNvPr id="99" name="24 - Ευθύγραμμο βέλος σύνδεσης"/>
          <p:cNvCxnSpPr>
            <a:endCxn id="97" idx="1"/>
          </p:cNvCxnSpPr>
          <p:nvPr/>
        </p:nvCxnSpPr>
        <p:spPr>
          <a:xfrm>
            <a:off x="3131640" y="3219480"/>
            <a:ext cx="720360" cy="35640"/>
          </a:xfrm>
          <a:prstGeom prst="straightConnector1">
            <a:avLst/>
          </a:prstGeom>
          <a:ln w="12700">
            <a:solidFill>
              <a:srgbClr val="ff0000"/>
            </a:solidFill>
            <a:round/>
            <a:tailEnd len="med" type="triangle" w="med"/>
          </a:ln>
        </p:spPr>
      </p:cxnSp>
      <p:cxnSp>
        <p:nvCxnSpPr>
          <p:cNvPr id="100" name="25 - Ευθύγραμμο βέλος σύνδεσης"/>
          <p:cNvCxnSpPr/>
          <p:nvPr/>
        </p:nvCxnSpPr>
        <p:spPr>
          <a:xfrm>
            <a:off x="3131640" y="4155840"/>
            <a:ext cx="720360" cy="35280"/>
          </a:xfrm>
          <a:prstGeom prst="straightConnector1">
            <a:avLst/>
          </a:prstGeom>
          <a:ln w="12700">
            <a:solidFill>
              <a:srgbClr val="ff0000"/>
            </a:solidFill>
            <a:round/>
            <a:tailEnd len="med" type="triangle" w="med"/>
          </a:ln>
        </p:spPr>
      </p:cxnSp>
    </p:spTree>
  </p:cSld>
  <p:transition>
    <p:pull dir="rd"/>
  </p:transition>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29">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repl">
                                        <p:cTn id="21" dur="500" fill="hold"/>
                                        <p:tgtEl>
                                          <p:spTgt spid="94"/>
                                        </p:tgtEl>
                                        <p:attrNameLst>
                                          <p:attrName>ppt_x</p:attrName>
                                        </p:attrNameLst>
                                      </p:cBhvr>
                                      <p:tavLst>
                                        <p:tav tm="0">
                                          <p:val>
                                            <p:strVal val="#ppt_x-.2"/>
                                          </p:val>
                                        </p:tav>
                                        <p:tav tm="100000">
                                          <p:val>
                                            <p:strVal val="#ppt_x"/>
                                          </p:val>
                                        </p:tav>
                                      </p:tavLst>
                                    </p:anim>
                                    <p:anim calcmode="lin" valueType="num">
                                      <p:cBhvr additive="repl">
                                        <p:cTn id="22" dur="500" fill="hold"/>
                                        <p:tgtEl>
                                          <p:spTgt spid="94"/>
                                        </p:tgtEl>
                                        <p:attrNameLst>
                                          <p:attrName>ppt_y</p:attrName>
                                        </p:attrNameLst>
                                      </p:cBhvr>
                                      <p:tavLst>
                                        <p:tav tm="0">
                                          <p:val>
                                            <p:strVal val="#ppt_y"/>
                                          </p:val>
                                        </p:tav>
                                        <p:tav tm="100000">
                                          <p:val>
                                            <p:strVal val="#ppt_y"/>
                                          </p:val>
                                        </p:tav>
                                      </p:tavLst>
                                    </p:anim>
                                    <p:animEffect filter="wipe(right)" transition="in">
                                      <p:cBhvr additive="repl">
                                        <p:cTn id="23" dur="500"/>
                                        <p:tgtEl>
                                          <p:spTgt spid="94"/>
                                        </p:tgtEl>
                                      </p:cBhvr>
                                    </p:animEffect>
                                  </p:childTnLst>
                                </p:cTn>
                              </p:par>
                            </p:childTnLst>
                          </p:cTn>
                        </p:par>
                      </p:childTnLst>
                    </p:cTn>
                  </p:par>
                  <p:par>
                    <p:cTn id="24" fill="hold">
                      <p:stCondLst>
                        <p:cond delay="indefinite"/>
                      </p:stCondLst>
                      <p:childTnLst>
                        <p:par>
                          <p:cTn id="25" fill="hold">
                            <p:stCondLst>
                              <p:cond delay="0"/>
                            </p:stCondLst>
                            <p:childTnLst>
                              <p:par>
                                <p:cTn id="26" nodeType="clickEffect" fill="hold" presetClass="entr" presetID="2" presetSubtype="8">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cBhvr additive="repl">
                                        <p:cTn id="28" dur="500" fill="hold"/>
                                        <p:tgtEl>
                                          <p:spTgt spid="95"/>
                                        </p:tgtEl>
                                        <p:attrNameLst>
                                          <p:attrName>ppt_x</p:attrName>
                                        </p:attrNameLst>
                                      </p:cBhvr>
                                      <p:tavLst>
                                        <p:tav tm="0">
                                          <p:val>
                                            <p:strVal val="0-#ppt_w/2"/>
                                          </p:val>
                                        </p:tav>
                                        <p:tav tm="100000">
                                          <p:val>
                                            <p:strVal val="#ppt_x"/>
                                          </p:val>
                                        </p:tav>
                                      </p:tavLst>
                                    </p:anim>
                                    <p:anim calcmode="lin" valueType="num">
                                      <p:cBhvr additive="repl">
                                        <p:cTn id="29" dur="500" fill="hold"/>
                                        <p:tgtEl>
                                          <p:spTgt spid="95"/>
                                        </p:tgtEl>
                                        <p:attrNameLst>
                                          <p:attrName>ppt_y</p:attrName>
                                        </p:attrNameLst>
                                      </p:cBhvr>
                                      <p:tavLst>
                                        <p:tav tm="0">
                                          <p:val>
                                            <p:strVal val="#ppt_y"/>
                                          </p:val>
                                        </p:tav>
                                        <p:tav tm="100000">
                                          <p:val>
                                            <p:strVal val="#ppt_y"/>
                                          </p:val>
                                        </p:tav>
                                      </p:tavLst>
                                    </p:anim>
                                  </p:childTnLst>
                                </p:cTn>
                              </p:par>
                              <p:par>
                                <p:cTn id="30" nodeType="withEffect" fill="hold" presetClass="entr" presetID="2" presetSubtype="8">
                                  <p:stCondLst>
                                    <p:cond delay="500"/>
                                  </p:stCondLst>
                                  <p:childTnLst>
                                    <p:set>
                                      <p:cBhvr>
                                        <p:cTn id="31" dur="1" fill="hold">
                                          <p:stCondLst>
                                            <p:cond delay="0"/>
                                          </p:stCondLst>
                                        </p:cTn>
                                        <p:tgtEl>
                                          <p:spTgt spid="99"/>
                                        </p:tgtEl>
                                        <p:attrNameLst>
                                          <p:attrName>style.visibility</p:attrName>
                                        </p:attrNameLst>
                                      </p:cBhvr>
                                      <p:to>
                                        <p:strVal val="visible"/>
                                      </p:to>
                                    </p:set>
                                    <p:anim calcmode="lin" valueType="num">
                                      <p:cBhvr additive="repl">
                                        <p:cTn id="32" dur="500" fill="hold"/>
                                        <p:tgtEl>
                                          <p:spTgt spid="99"/>
                                        </p:tgtEl>
                                        <p:attrNameLst>
                                          <p:attrName>ppt_x</p:attrName>
                                        </p:attrNameLst>
                                      </p:cBhvr>
                                      <p:tavLst>
                                        <p:tav tm="0">
                                          <p:val>
                                            <p:strVal val="0-#ppt_w/2"/>
                                          </p:val>
                                        </p:tav>
                                        <p:tav tm="100000">
                                          <p:val>
                                            <p:strVal val="#ppt_x"/>
                                          </p:val>
                                        </p:tav>
                                      </p:tavLst>
                                    </p:anim>
                                    <p:anim calcmode="lin" valueType="num">
                                      <p:cBhvr additive="repl">
                                        <p:cTn id="33" dur="500" fill="hold"/>
                                        <p:tgtEl>
                                          <p:spTgt spid="99"/>
                                        </p:tgtEl>
                                        <p:attrNameLst>
                                          <p:attrName>ppt_y</p:attrName>
                                        </p:attrNameLst>
                                      </p:cBhvr>
                                      <p:tavLst>
                                        <p:tav tm="0">
                                          <p:val>
                                            <p:strVal val="#ppt_y"/>
                                          </p:val>
                                        </p:tav>
                                        <p:tav tm="100000">
                                          <p:val>
                                            <p:strVal val="#ppt_y"/>
                                          </p:val>
                                        </p:tav>
                                      </p:tavLst>
                                    </p:anim>
                                  </p:childTnLst>
                                </p:cTn>
                              </p:par>
                              <p:par>
                                <p:cTn id="34" nodeType="withEffect" fill="hold" presetClass="entr" presetID="2" presetSubtype="8">
                                  <p:stCondLst>
                                    <p:cond delay="1000"/>
                                  </p:stCondLst>
                                  <p:childTnLst>
                                    <p:set>
                                      <p:cBhvr>
                                        <p:cTn id="35" dur="1" fill="hold">
                                          <p:stCondLst>
                                            <p:cond delay="0"/>
                                          </p:stCondLst>
                                        </p:cTn>
                                        <p:tgtEl>
                                          <p:spTgt spid="97"/>
                                        </p:tgtEl>
                                        <p:attrNameLst>
                                          <p:attrName>style.visibility</p:attrName>
                                        </p:attrNameLst>
                                      </p:cBhvr>
                                      <p:to>
                                        <p:strVal val="visible"/>
                                      </p:to>
                                    </p:set>
                                    <p:anim calcmode="lin" valueType="num">
                                      <p:cBhvr additive="repl">
                                        <p:cTn id="36" dur="500" fill="hold"/>
                                        <p:tgtEl>
                                          <p:spTgt spid="97"/>
                                        </p:tgtEl>
                                        <p:attrNameLst>
                                          <p:attrName>ppt_x</p:attrName>
                                        </p:attrNameLst>
                                      </p:cBhvr>
                                      <p:tavLst>
                                        <p:tav tm="0">
                                          <p:val>
                                            <p:strVal val="0-#ppt_w/2"/>
                                          </p:val>
                                        </p:tav>
                                        <p:tav tm="100000">
                                          <p:val>
                                            <p:strVal val="#ppt_x"/>
                                          </p:val>
                                        </p:tav>
                                      </p:tavLst>
                                    </p:anim>
                                    <p:anim calcmode="lin" valueType="num">
                                      <p:cBhvr additive="repl">
                                        <p:cTn id="37" dur="5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nodeType="clickEffect" fill="hold" presetClass="entr" presetID="2" presetSubtype="8">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cBhvr additive="repl">
                                        <p:cTn id="42" dur="500" fill="hold"/>
                                        <p:tgtEl>
                                          <p:spTgt spid="96"/>
                                        </p:tgtEl>
                                        <p:attrNameLst>
                                          <p:attrName>ppt_x</p:attrName>
                                        </p:attrNameLst>
                                      </p:cBhvr>
                                      <p:tavLst>
                                        <p:tav tm="0">
                                          <p:val>
                                            <p:strVal val="0-#ppt_w/2"/>
                                          </p:val>
                                        </p:tav>
                                        <p:tav tm="100000">
                                          <p:val>
                                            <p:strVal val="#ppt_x"/>
                                          </p:val>
                                        </p:tav>
                                      </p:tavLst>
                                    </p:anim>
                                    <p:anim calcmode="lin" valueType="num">
                                      <p:cBhvr additive="repl">
                                        <p:cTn id="43" dur="500" fill="hold"/>
                                        <p:tgtEl>
                                          <p:spTgt spid="96"/>
                                        </p:tgtEl>
                                        <p:attrNameLst>
                                          <p:attrName>ppt_y</p:attrName>
                                        </p:attrNameLst>
                                      </p:cBhvr>
                                      <p:tavLst>
                                        <p:tav tm="0">
                                          <p:val>
                                            <p:strVal val="#ppt_y"/>
                                          </p:val>
                                        </p:tav>
                                        <p:tav tm="100000">
                                          <p:val>
                                            <p:strVal val="#ppt_y"/>
                                          </p:val>
                                        </p:tav>
                                      </p:tavLst>
                                    </p:anim>
                                  </p:childTnLst>
                                </p:cTn>
                              </p:par>
                              <p:par>
                                <p:cTn id="44" nodeType="withEffect" fill="hold" presetClass="entr" presetID="2" presetSubtype="8">
                                  <p:stCondLst>
                                    <p:cond delay="500"/>
                                  </p:stCondLst>
                                  <p:childTnLst>
                                    <p:set>
                                      <p:cBhvr>
                                        <p:cTn id="45" dur="1" fill="hold">
                                          <p:stCondLst>
                                            <p:cond delay="0"/>
                                          </p:stCondLst>
                                        </p:cTn>
                                        <p:tgtEl>
                                          <p:spTgt spid="100"/>
                                        </p:tgtEl>
                                        <p:attrNameLst>
                                          <p:attrName>style.visibility</p:attrName>
                                        </p:attrNameLst>
                                      </p:cBhvr>
                                      <p:to>
                                        <p:strVal val="visible"/>
                                      </p:to>
                                    </p:set>
                                    <p:anim calcmode="lin" valueType="num">
                                      <p:cBhvr additive="repl">
                                        <p:cTn id="46" dur="500" fill="hold"/>
                                        <p:tgtEl>
                                          <p:spTgt spid="100"/>
                                        </p:tgtEl>
                                        <p:attrNameLst>
                                          <p:attrName>ppt_x</p:attrName>
                                        </p:attrNameLst>
                                      </p:cBhvr>
                                      <p:tavLst>
                                        <p:tav tm="0">
                                          <p:val>
                                            <p:strVal val="0-#ppt_w/2"/>
                                          </p:val>
                                        </p:tav>
                                        <p:tav tm="100000">
                                          <p:val>
                                            <p:strVal val="#ppt_x"/>
                                          </p:val>
                                        </p:tav>
                                      </p:tavLst>
                                    </p:anim>
                                    <p:anim calcmode="lin" valueType="num">
                                      <p:cBhvr additive="repl">
                                        <p:cTn id="47" dur="500" fill="hold"/>
                                        <p:tgtEl>
                                          <p:spTgt spid="100"/>
                                        </p:tgtEl>
                                        <p:attrNameLst>
                                          <p:attrName>ppt_y</p:attrName>
                                        </p:attrNameLst>
                                      </p:cBhvr>
                                      <p:tavLst>
                                        <p:tav tm="0">
                                          <p:val>
                                            <p:strVal val="#ppt_y"/>
                                          </p:val>
                                        </p:tav>
                                        <p:tav tm="100000">
                                          <p:val>
                                            <p:strVal val="#ppt_y"/>
                                          </p:val>
                                        </p:tav>
                                      </p:tavLst>
                                    </p:anim>
                                  </p:childTnLst>
                                </p:cTn>
                              </p:par>
                              <p:par>
                                <p:cTn id="48" nodeType="withEffect" fill="hold" presetClass="entr" presetID="2" presetSubtype="8">
                                  <p:stCondLst>
                                    <p:cond delay="1000"/>
                                  </p:stCondLst>
                                  <p:childTnLst>
                                    <p:set>
                                      <p:cBhvr>
                                        <p:cTn id="49" dur="1" fill="hold">
                                          <p:stCondLst>
                                            <p:cond delay="0"/>
                                          </p:stCondLst>
                                        </p:cTn>
                                        <p:tgtEl>
                                          <p:spTgt spid="98"/>
                                        </p:tgtEl>
                                        <p:attrNameLst>
                                          <p:attrName>style.visibility</p:attrName>
                                        </p:attrNameLst>
                                      </p:cBhvr>
                                      <p:to>
                                        <p:strVal val="visible"/>
                                      </p:to>
                                    </p:set>
                                    <p:anim calcmode="lin" valueType="num">
                                      <p:cBhvr additive="repl">
                                        <p:cTn id="50" dur="500" fill="hold"/>
                                        <p:tgtEl>
                                          <p:spTgt spid="98"/>
                                        </p:tgtEl>
                                        <p:attrNameLst>
                                          <p:attrName>ppt_x</p:attrName>
                                        </p:attrNameLst>
                                      </p:cBhvr>
                                      <p:tavLst>
                                        <p:tav tm="0">
                                          <p:val>
                                            <p:strVal val="0-#ppt_w/2"/>
                                          </p:val>
                                        </p:tav>
                                        <p:tav tm="100000">
                                          <p:val>
                                            <p:strVal val="#ppt_x"/>
                                          </p:val>
                                        </p:tav>
                                      </p:tavLst>
                                    </p:anim>
                                    <p:anim calcmode="lin" valueType="num">
                                      <p:cBhvr additive="repl">
                                        <p:cTn id="51" dur="50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255" name="5 - TextBox"/>
          <p:cNvSpPr/>
          <p:nvPr/>
        </p:nvSpPr>
        <p:spPr>
          <a:xfrm>
            <a:off x="323640" y="4227840"/>
            <a:ext cx="3312000" cy="48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300" spc="-1" strike="noStrike">
                <a:solidFill>
                  <a:srgbClr val="000000"/>
                </a:solidFill>
                <a:latin typeface="Calibri"/>
              </a:rPr>
              <a:t>Κυκλικό διάγραμμα λειτουργίας δίχρονου βενζινοκινητήρα.</a:t>
            </a:r>
            <a:endParaRPr b="0" lang="en-US" sz="1300" spc="-1" strike="noStrike">
              <a:solidFill>
                <a:srgbClr val="000000"/>
              </a:solidFill>
              <a:latin typeface="Arial"/>
            </a:endParaRPr>
          </a:p>
        </p:txBody>
      </p:sp>
      <p:pic>
        <p:nvPicPr>
          <p:cNvPr id="256" name="Picture 2" descr=""/>
          <p:cNvPicPr/>
          <p:nvPr/>
        </p:nvPicPr>
        <p:blipFill>
          <a:blip r:embed="rId1"/>
          <a:stretch/>
        </p:blipFill>
        <p:spPr>
          <a:xfrm>
            <a:off x="611640" y="987480"/>
            <a:ext cx="2673720" cy="3206160"/>
          </a:xfrm>
          <a:prstGeom prst="rect">
            <a:avLst/>
          </a:prstGeom>
          <a:ln w="9525">
            <a:noFill/>
          </a:ln>
        </p:spPr>
      </p:pic>
      <p:sp>
        <p:nvSpPr>
          <p:cNvPr id="257" name="6 - TextBox"/>
          <p:cNvSpPr/>
          <p:nvPr/>
        </p:nvSpPr>
        <p:spPr>
          <a:xfrm>
            <a:off x="539640" y="483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1</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l-GR" sz="1800" spc="-1" strike="noStrike">
                <a:solidFill>
                  <a:srgbClr val="ff0000"/>
                </a:solidFill>
                <a:latin typeface="Arial"/>
              </a:rPr>
              <a:t>το έμβολο κατεβαίνει:</a:t>
            </a:r>
            <a:endParaRPr b="0" lang="en-US" sz="1800" spc="-1" strike="noStrike">
              <a:solidFill>
                <a:srgbClr val="000000"/>
              </a:solidFill>
              <a:latin typeface="Arial"/>
            </a:endParaRPr>
          </a:p>
        </p:txBody>
      </p:sp>
      <p:sp>
        <p:nvSpPr>
          <p:cNvPr id="258" name="7 - TextBox"/>
          <p:cNvSpPr/>
          <p:nvPr/>
        </p:nvSpPr>
        <p:spPr>
          <a:xfrm>
            <a:off x="3564000" y="915480"/>
            <a:ext cx="5184360" cy="36558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chemeClr val="accent1">
                    <a:lumMod val="75000"/>
                  </a:schemeClr>
                </a:solidFill>
                <a:latin typeface="Arial"/>
              </a:rPr>
              <a:t>Προσυμπίεση στο στροφαλοθάλαμο</a:t>
            </a:r>
            <a:r>
              <a:rPr b="0" lang="el-GR" sz="1800" spc="-1" strike="noStrike">
                <a:solidFill>
                  <a:srgbClr val="000000"/>
                </a:solidFill>
                <a:latin typeface="Arial"/>
              </a:rPr>
              <a:t>: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τόξο ΘΑ 75° - 80°. Όπως θα δούμε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Στο δεύτερο χρόνο, όταν το έμβολο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Κινείται από το Κ.Ν.Σ. προς το Α.Ν.Σ.,</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 </a:t>
            </a:r>
            <a:r>
              <a:rPr b="0" lang="el-GR" sz="1800" spc="-1" strike="noStrike">
                <a:solidFill>
                  <a:srgbClr val="000000"/>
                </a:solidFill>
                <a:latin typeface="Arial"/>
              </a:rPr>
              <a:t>αποκαλύπτεται η θυρίδα (Γ) και το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μίγμα εισέρχεται στο στροφαλοθάλαμο.</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Στον πρώτο χρόνο, με την κίνηση που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κάνει το έμβολο από το Α.Ν.Σ. προς το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Κ.Ν.Σ., καλύπτεται η θυρίδα αυτή του στροφαλοθαλάμου και το μίγμα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προσυμπιέζεται μέσα στον στροφαλοθάλαμο</a:t>
            </a:r>
            <a:endParaRPr b="0" lang="en-US" sz="1800" spc="-1" strike="noStrike">
              <a:solidFill>
                <a:srgbClr val="000000"/>
              </a:solidFill>
              <a:latin typeface="Arial"/>
            </a:endParaRPr>
          </a:p>
        </p:txBody>
      </p:sp>
      <p:pic>
        <p:nvPicPr>
          <p:cNvPr id="259" name="Picture 2" descr=""/>
          <p:cNvPicPr/>
          <p:nvPr/>
        </p:nvPicPr>
        <p:blipFill>
          <a:blip r:embed="rId2"/>
          <a:srcRect l="21879" t="0" r="56700" b="10135"/>
          <a:stretch/>
        </p:blipFill>
        <p:spPr>
          <a:xfrm>
            <a:off x="7812360" y="2643840"/>
            <a:ext cx="1007640" cy="1576080"/>
          </a:xfrm>
          <a:prstGeom prst="rect">
            <a:avLst/>
          </a:prstGeom>
          <a:ln w="9525">
            <a:noFill/>
          </a:ln>
        </p:spPr>
      </p:pic>
      <p:pic>
        <p:nvPicPr>
          <p:cNvPr id="260" name="Picture 2" descr=""/>
          <p:cNvPicPr/>
          <p:nvPr/>
        </p:nvPicPr>
        <p:blipFill>
          <a:blip r:embed="rId3"/>
          <a:srcRect l="74800" t="0" r="0" b="10135"/>
          <a:stretch/>
        </p:blipFill>
        <p:spPr>
          <a:xfrm>
            <a:off x="7863120" y="915480"/>
            <a:ext cx="1028880" cy="1367640"/>
          </a:xfrm>
          <a:prstGeom prst="rect">
            <a:avLst/>
          </a:prstGeom>
          <a:ln w="9525">
            <a:noFill/>
          </a:ln>
        </p:spPr>
      </p:pic>
    </p:spTree>
  </p:cSld>
  <p:transition>
    <p:pull dir="rd"/>
  </p:transition>
  <p:timing>
    <p:tnLst>
      <p:par>
        <p:cTn id="480" dur="indefinite" restart="never" nodeType="tmRoot">
          <p:childTnLst>
            <p:seq>
              <p:cTn id="481" dur="indefinite" nodeType="mainSeq">
                <p:childTnLst>
                  <p:par>
                    <p:cTn id="482" fill="hold">
                      <p:stCondLst>
                        <p:cond delay="indefinite"/>
                      </p:stCondLst>
                      <p:childTnLst>
                        <p:par>
                          <p:cTn id="483" fill="hold">
                            <p:stCondLst>
                              <p:cond delay="0"/>
                            </p:stCondLst>
                            <p:childTnLst>
                              <p:par>
                                <p:cTn id="484" nodeType="clickEffect" fill="hold" presetClass="entr" presetID="2" presetSubtype="2">
                                  <p:stCondLst>
                                    <p:cond delay="0"/>
                                  </p:stCondLst>
                                  <p:childTnLst>
                                    <p:set>
                                      <p:cBhvr>
                                        <p:cTn id="485" dur="1" fill="hold">
                                          <p:stCondLst>
                                            <p:cond delay="0"/>
                                          </p:stCondLst>
                                        </p:cTn>
                                        <p:tgtEl>
                                          <p:spTgt spid="258">
                                            <p:txEl>
                                              <p:pRg st="2" end="2"/>
                                            </p:txEl>
                                          </p:spTgt>
                                        </p:tgtEl>
                                        <p:attrNameLst>
                                          <p:attrName>style.visibility</p:attrName>
                                        </p:attrNameLst>
                                      </p:cBhvr>
                                      <p:to>
                                        <p:strVal val="visible"/>
                                      </p:to>
                                    </p:set>
                                    <p:anim calcmode="lin" valueType="num">
                                      <p:cBhvr additive="repl">
                                        <p:cTn id="486" dur="500" fill="hold"/>
                                        <p:tgtEl>
                                          <p:spTgt spid="258">
                                            <p:txEl>
                                              <p:pRg st="2" end="2"/>
                                            </p:txEl>
                                          </p:spTgt>
                                        </p:tgtEl>
                                        <p:attrNameLst>
                                          <p:attrName>ppt_x</p:attrName>
                                        </p:attrNameLst>
                                      </p:cBhvr>
                                      <p:tavLst>
                                        <p:tav tm="0">
                                          <p:val>
                                            <p:strVal val="1+#ppt_w/2"/>
                                          </p:val>
                                        </p:tav>
                                        <p:tav tm="100000">
                                          <p:val>
                                            <p:strVal val="#ppt_x"/>
                                          </p:val>
                                        </p:tav>
                                      </p:tavLst>
                                    </p:anim>
                                    <p:anim calcmode="lin" valueType="num">
                                      <p:cBhvr additive="repl">
                                        <p:cTn id="487" dur="500" fill="hold"/>
                                        <p:tgtEl>
                                          <p:spTgt spid="258">
                                            <p:txEl>
                                              <p:pRg st="2" end="2"/>
                                            </p:txEl>
                                          </p:spTgt>
                                        </p:tgtEl>
                                        <p:attrNameLst>
                                          <p:attrName>ppt_y</p:attrName>
                                        </p:attrNameLst>
                                      </p:cBhvr>
                                      <p:tavLst>
                                        <p:tav tm="0">
                                          <p:val>
                                            <p:strVal val="#ppt_y"/>
                                          </p:val>
                                        </p:tav>
                                        <p:tav tm="100000">
                                          <p:val>
                                            <p:strVal val="#ppt_y"/>
                                          </p:val>
                                        </p:tav>
                                      </p:tavLst>
                                    </p:anim>
                                  </p:childTnLst>
                                </p:cTn>
                              </p:par>
                              <p:par>
                                <p:cTn id="488" nodeType="withEffect" fill="hold" presetClass="entr" presetID="2" presetSubtype="2">
                                  <p:stCondLst>
                                    <p:cond delay="0"/>
                                  </p:stCondLst>
                                  <p:childTnLst>
                                    <p:set>
                                      <p:cBhvr>
                                        <p:cTn id="489" dur="1" fill="hold">
                                          <p:stCondLst>
                                            <p:cond delay="0"/>
                                          </p:stCondLst>
                                        </p:cTn>
                                        <p:tgtEl>
                                          <p:spTgt spid="258">
                                            <p:txEl>
                                              <p:pRg st="3" end="3"/>
                                            </p:txEl>
                                          </p:spTgt>
                                        </p:tgtEl>
                                        <p:attrNameLst>
                                          <p:attrName>style.visibility</p:attrName>
                                        </p:attrNameLst>
                                      </p:cBhvr>
                                      <p:to>
                                        <p:strVal val="visible"/>
                                      </p:to>
                                    </p:set>
                                    <p:anim calcmode="lin" valueType="num">
                                      <p:cBhvr additive="repl">
                                        <p:cTn id="490" dur="500" fill="hold"/>
                                        <p:tgtEl>
                                          <p:spTgt spid="258">
                                            <p:txEl>
                                              <p:pRg st="3" end="3"/>
                                            </p:txEl>
                                          </p:spTgt>
                                        </p:tgtEl>
                                        <p:attrNameLst>
                                          <p:attrName>ppt_x</p:attrName>
                                        </p:attrNameLst>
                                      </p:cBhvr>
                                      <p:tavLst>
                                        <p:tav tm="0">
                                          <p:val>
                                            <p:strVal val="1+#ppt_w/2"/>
                                          </p:val>
                                        </p:tav>
                                        <p:tav tm="100000">
                                          <p:val>
                                            <p:strVal val="#ppt_x"/>
                                          </p:val>
                                        </p:tav>
                                      </p:tavLst>
                                    </p:anim>
                                    <p:anim calcmode="lin" valueType="num">
                                      <p:cBhvr additive="repl">
                                        <p:cTn id="491" dur="500" fill="hold"/>
                                        <p:tgtEl>
                                          <p:spTgt spid="258">
                                            <p:txEl>
                                              <p:pRg st="3" end="3"/>
                                            </p:txEl>
                                          </p:spTgt>
                                        </p:tgtEl>
                                        <p:attrNameLst>
                                          <p:attrName>ppt_y</p:attrName>
                                        </p:attrNameLst>
                                      </p:cBhvr>
                                      <p:tavLst>
                                        <p:tav tm="0">
                                          <p:val>
                                            <p:strVal val="#ppt_y"/>
                                          </p:val>
                                        </p:tav>
                                        <p:tav tm="100000">
                                          <p:val>
                                            <p:strVal val="#ppt_y"/>
                                          </p:val>
                                        </p:tav>
                                      </p:tavLst>
                                    </p:anim>
                                  </p:childTnLst>
                                </p:cTn>
                              </p:par>
                              <p:par>
                                <p:cTn id="492" nodeType="withEffect" fill="hold" presetClass="entr" presetID="2" presetSubtype="2">
                                  <p:stCondLst>
                                    <p:cond delay="0"/>
                                  </p:stCondLst>
                                  <p:childTnLst>
                                    <p:set>
                                      <p:cBhvr>
                                        <p:cTn id="493" dur="1" fill="hold">
                                          <p:stCondLst>
                                            <p:cond delay="0"/>
                                          </p:stCondLst>
                                        </p:cTn>
                                        <p:tgtEl>
                                          <p:spTgt spid="258">
                                            <p:txEl>
                                              <p:pRg st="4" end="4"/>
                                            </p:txEl>
                                          </p:spTgt>
                                        </p:tgtEl>
                                        <p:attrNameLst>
                                          <p:attrName>style.visibility</p:attrName>
                                        </p:attrNameLst>
                                      </p:cBhvr>
                                      <p:to>
                                        <p:strVal val="visible"/>
                                      </p:to>
                                    </p:set>
                                    <p:anim calcmode="lin" valueType="num">
                                      <p:cBhvr additive="repl">
                                        <p:cTn id="494" dur="500" fill="hold"/>
                                        <p:tgtEl>
                                          <p:spTgt spid="258">
                                            <p:txEl>
                                              <p:pRg st="4" end="4"/>
                                            </p:txEl>
                                          </p:spTgt>
                                        </p:tgtEl>
                                        <p:attrNameLst>
                                          <p:attrName>ppt_x</p:attrName>
                                        </p:attrNameLst>
                                      </p:cBhvr>
                                      <p:tavLst>
                                        <p:tav tm="0">
                                          <p:val>
                                            <p:strVal val="1+#ppt_w/2"/>
                                          </p:val>
                                        </p:tav>
                                        <p:tav tm="100000">
                                          <p:val>
                                            <p:strVal val="#ppt_x"/>
                                          </p:val>
                                        </p:tav>
                                      </p:tavLst>
                                    </p:anim>
                                    <p:anim calcmode="lin" valueType="num">
                                      <p:cBhvr additive="repl">
                                        <p:cTn id="495" dur="500" fill="hold"/>
                                        <p:tgtEl>
                                          <p:spTgt spid="258">
                                            <p:txEl>
                                              <p:pRg st="4" end="4"/>
                                            </p:txEl>
                                          </p:spTgt>
                                        </p:tgtEl>
                                        <p:attrNameLst>
                                          <p:attrName>ppt_y</p:attrName>
                                        </p:attrNameLst>
                                      </p:cBhvr>
                                      <p:tavLst>
                                        <p:tav tm="0">
                                          <p:val>
                                            <p:strVal val="#ppt_y"/>
                                          </p:val>
                                        </p:tav>
                                        <p:tav tm="100000">
                                          <p:val>
                                            <p:strVal val="#ppt_y"/>
                                          </p:val>
                                        </p:tav>
                                      </p:tavLst>
                                    </p:anim>
                                  </p:childTnLst>
                                </p:cTn>
                              </p:par>
                              <p:par>
                                <p:cTn id="496" nodeType="withEffect" fill="hold" presetClass="entr" presetID="2" presetSubtype="2">
                                  <p:stCondLst>
                                    <p:cond delay="0"/>
                                  </p:stCondLst>
                                  <p:childTnLst>
                                    <p:set>
                                      <p:cBhvr>
                                        <p:cTn id="497" dur="1" fill="hold">
                                          <p:stCondLst>
                                            <p:cond delay="0"/>
                                          </p:stCondLst>
                                        </p:cTn>
                                        <p:tgtEl>
                                          <p:spTgt spid="258">
                                            <p:txEl>
                                              <p:pRg st="5" end="5"/>
                                            </p:txEl>
                                          </p:spTgt>
                                        </p:tgtEl>
                                        <p:attrNameLst>
                                          <p:attrName>style.visibility</p:attrName>
                                        </p:attrNameLst>
                                      </p:cBhvr>
                                      <p:to>
                                        <p:strVal val="visible"/>
                                      </p:to>
                                    </p:set>
                                    <p:anim calcmode="lin" valueType="num">
                                      <p:cBhvr additive="repl">
                                        <p:cTn id="498" dur="500" fill="hold"/>
                                        <p:tgtEl>
                                          <p:spTgt spid="258">
                                            <p:txEl>
                                              <p:pRg st="5" end="5"/>
                                            </p:txEl>
                                          </p:spTgt>
                                        </p:tgtEl>
                                        <p:attrNameLst>
                                          <p:attrName>ppt_x</p:attrName>
                                        </p:attrNameLst>
                                      </p:cBhvr>
                                      <p:tavLst>
                                        <p:tav tm="0">
                                          <p:val>
                                            <p:strVal val="1+#ppt_w/2"/>
                                          </p:val>
                                        </p:tav>
                                        <p:tav tm="100000">
                                          <p:val>
                                            <p:strVal val="#ppt_x"/>
                                          </p:val>
                                        </p:tav>
                                      </p:tavLst>
                                    </p:anim>
                                    <p:anim calcmode="lin" valueType="num">
                                      <p:cBhvr additive="repl">
                                        <p:cTn id="499" dur="500" fill="hold"/>
                                        <p:tgtEl>
                                          <p:spTgt spid="258">
                                            <p:txEl>
                                              <p:pRg st="5" end="5"/>
                                            </p:txEl>
                                          </p:spTgt>
                                        </p:tgtEl>
                                        <p:attrNameLst>
                                          <p:attrName>ppt_y</p:attrName>
                                        </p:attrNameLst>
                                      </p:cBhvr>
                                      <p:tavLst>
                                        <p:tav tm="0">
                                          <p:val>
                                            <p:strVal val="#ppt_y"/>
                                          </p:val>
                                        </p:tav>
                                        <p:tav tm="100000">
                                          <p:val>
                                            <p:strVal val="#ppt_y"/>
                                          </p:val>
                                        </p:tav>
                                      </p:tavLst>
                                    </p:anim>
                                  </p:childTnLst>
                                </p:cTn>
                              </p:par>
                              <p:par>
                                <p:cTn id="500" nodeType="withEffect" fill="hold" presetClass="entr" presetID="2" presetSubtype="2">
                                  <p:stCondLst>
                                    <p:cond delay="0"/>
                                  </p:stCondLst>
                                  <p:childTnLst>
                                    <p:set>
                                      <p:cBhvr>
                                        <p:cTn id="501" dur="1" fill="hold">
                                          <p:stCondLst>
                                            <p:cond delay="0"/>
                                          </p:stCondLst>
                                        </p:cTn>
                                        <p:tgtEl>
                                          <p:spTgt spid="258">
                                            <p:txEl>
                                              <p:pRg st="6" end="6"/>
                                            </p:txEl>
                                          </p:spTgt>
                                        </p:tgtEl>
                                        <p:attrNameLst>
                                          <p:attrName>style.visibility</p:attrName>
                                        </p:attrNameLst>
                                      </p:cBhvr>
                                      <p:to>
                                        <p:strVal val="visible"/>
                                      </p:to>
                                    </p:set>
                                    <p:anim calcmode="lin" valueType="num">
                                      <p:cBhvr additive="repl">
                                        <p:cTn id="502" dur="500" fill="hold"/>
                                        <p:tgtEl>
                                          <p:spTgt spid="258">
                                            <p:txEl>
                                              <p:pRg st="6" end="6"/>
                                            </p:txEl>
                                          </p:spTgt>
                                        </p:tgtEl>
                                        <p:attrNameLst>
                                          <p:attrName>ppt_x</p:attrName>
                                        </p:attrNameLst>
                                      </p:cBhvr>
                                      <p:tavLst>
                                        <p:tav tm="0">
                                          <p:val>
                                            <p:strVal val="1+#ppt_w/2"/>
                                          </p:val>
                                        </p:tav>
                                        <p:tav tm="100000">
                                          <p:val>
                                            <p:strVal val="#ppt_x"/>
                                          </p:val>
                                        </p:tav>
                                      </p:tavLst>
                                    </p:anim>
                                    <p:anim calcmode="lin" valueType="num">
                                      <p:cBhvr additive="repl">
                                        <p:cTn id="503" dur="500" fill="hold"/>
                                        <p:tgtEl>
                                          <p:spTgt spid="258">
                                            <p:txEl>
                                              <p:pRg st="6" end="6"/>
                                            </p:txEl>
                                          </p:spTgt>
                                        </p:tgtEl>
                                        <p:attrNameLst>
                                          <p:attrName>ppt_y</p:attrName>
                                        </p:attrNameLst>
                                      </p:cBhvr>
                                      <p:tavLst>
                                        <p:tav tm="0">
                                          <p:val>
                                            <p:strVal val="#ppt_y"/>
                                          </p:val>
                                        </p:tav>
                                        <p:tav tm="100000">
                                          <p:val>
                                            <p:strVal val="#ppt_y"/>
                                          </p:val>
                                        </p:tav>
                                      </p:tavLst>
                                    </p:anim>
                                  </p:childTnLst>
                                </p:cTn>
                              </p:par>
                            </p:childTnLst>
                          </p:cTn>
                        </p:par>
                        <p:par>
                          <p:cTn id="504" fill="hold">
                            <p:stCondLst>
                              <p:cond delay="500"/>
                            </p:stCondLst>
                            <p:childTnLst>
                              <p:par>
                                <p:cTn id="505" nodeType="afterEffect" fill="hold" presetClass="entr" presetID="5" presetSubtype="10">
                                  <p:stCondLst>
                                    <p:cond delay="0"/>
                                  </p:stCondLst>
                                  <p:childTnLst>
                                    <p:set>
                                      <p:cBhvr>
                                        <p:cTn id="506" dur="1" fill="hold">
                                          <p:stCondLst>
                                            <p:cond delay="0"/>
                                          </p:stCondLst>
                                        </p:cTn>
                                        <p:tgtEl>
                                          <p:spTgt spid="260"/>
                                        </p:tgtEl>
                                        <p:attrNameLst>
                                          <p:attrName>style.visibility</p:attrName>
                                        </p:attrNameLst>
                                      </p:cBhvr>
                                      <p:to>
                                        <p:strVal val="visible"/>
                                      </p:to>
                                    </p:set>
                                    <p:animEffect filter="checkerboard(across)" transition="in">
                                      <p:cBhvr additive="repl">
                                        <p:cTn id="507" dur="500"/>
                                        <p:tgtEl>
                                          <p:spTgt spid="260"/>
                                        </p:tgtEl>
                                      </p:cBhvr>
                                    </p:animEffect>
                                  </p:childTnLst>
                                </p:cTn>
                              </p:par>
                            </p:childTnLst>
                          </p:cTn>
                        </p:par>
                      </p:childTnLst>
                    </p:cTn>
                  </p:par>
                  <p:par>
                    <p:cTn id="508" fill="hold">
                      <p:stCondLst>
                        <p:cond delay="indefinite"/>
                      </p:stCondLst>
                      <p:childTnLst>
                        <p:par>
                          <p:cTn id="509" fill="hold">
                            <p:stCondLst>
                              <p:cond delay="0"/>
                            </p:stCondLst>
                            <p:childTnLst>
                              <p:par>
                                <p:cTn id="510" nodeType="clickEffect" fill="hold" presetClass="entr" presetID="2" presetSubtype="2">
                                  <p:stCondLst>
                                    <p:cond delay="0"/>
                                  </p:stCondLst>
                                  <p:childTnLst>
                                    <p:set>
                                      <p:cBhvr>
                                        <p:cTn id="511" dur="1" fill="hold">
                                          <p:stCondLst>
                                            <p:cond delay="0"/>
                                          </p:stCondLst>
                                        </p:cTn>
                                        <p:tgtEl>
                                          <p:spTgt spid="258">
                                            <p:txEl>
                                              <p:pRg st="8" end="8"/>
                                            </p:txEl>
                                          </p:spTgt>
                                        </p:tgtEl>
                                        <p:attrNameLst>
                                          <p:attrName>style.visibility</p:attrName>
                                        </p:attrNameLst>
                                      </p:cBhvr>
                                      <p:to>
                                        <p:strVal val="visible"/>
                                      </p:to>
                                    </p:set>
                                    <p:anim calcmode="lin" valueType="num">
                                      <p:cBhvr additive="repl">
                                        <p:cTn id="512" dur="500" fill="hold"/>
                                        <p:tgtEl>
                                          <p:spTgt spid="258">
                                            <p:txEl>
                                              <p:pRg st="8" end="8"/>
                                            </p:txEl>
                                          </p:spTgt>
                                        </p:tgtEl>
                                        <p:attrNameLst>
                                          <p:attrName>ppt_x</p:attrName>
                                        </p:attrNameLst>
                                      </p:cBhvr>
                                      <p:tavLst>
                                        <p:tav tm="0">
                                          <p:val>
                                            <p:strVal val="1+#ppt_w/2"/>
                                          </p:val>
                                        </p:tav>
                                        <p:tav tm="100000">
                                          <p:val>
                                            <p:strVal val="#ppt_x"/>
                                          </p:val>
                                        </p:tav>
                                      </p:tavLst>
                                    </p:anim>
                                    <p:anim calcmode="lin" valueType="num">
                                      <p:cBhvr additive="repl">
                                        <p:cTn id="513" dur="500" fill="hold"/>
                                        <p:tgtEl>
                                          <p:spTgt spid="258">
                                            <p:txEl>
                                              <p:pRg st="8" end="8"/>
                                            </p:txEl>
                                          </p:spTgt>
                                        </p:tgtEl>
                                        <p:attrNameLst>
                                          <p:attrName>ppt_y</p:attrName>
                                        </p:attrNameLst>
                                      </p:cBhvr>
                                      <p:tavLst>
                                        <p:tav tm="0">
                                          <p:val>
                                            <p:strVal val="#ppt_y"/>
                                          </p:val>
                                        </p:tav>
                                        <p:tav tm="100000">
                                          <p:val>
                                            <p:strVal val="#ppt_y"/>
                                          </p:val>
                                        </p:tav>
                                      </p:tavLst>
                                    </p:anim>
                                  </p:childTnLst>
                                </p:cTn>
                              </p:par>
                              <p:par>
                                <p:cTn id="514" nodeType="withEffect" fill="hold" presetClass="entr" presetID="2" presetSubtype="2">
                                  <p:stCondLst>
                                    <p:cond delay="0"/>
                                  </p:stCondLst>
                                  <p:childTnLst>
                                    <p:set>
                                      <p:cBhvr>
                                        <p:cTn id="515" dur="1" fill="hold">
                                          <p:stCondLst>
                                            <p:cond delay="0"/>
                                          </p:stCondLst>
                                        </p:cTn>
                                        <p:tgtEl>
                                          <p:spTgt spid="258">
                                            <p:txEl>
                                              <p:pRg st="9" end="9"/>
                                            </p:txEl>
                                          </p:spTgt>
                                        </p:tgtEl>
                                        <p:attrNameLst>
                                          <p:attrName>style.visibility</p:attrName>
                                        </p:attrNameLst>
                                      </p:cBhvr>
                                      <p:to>
                                        <p:strVal val="visible"/>
                                      </p:to>
                                    </p:set>
                                    <p:anim calcmode="lin" valueType="num">
                                      <p:cBhvr additive="repl">
                                        <p:cTn id="516" dur="500" fill="hold"/>
                                        <p:tgtEl>
                                          <p:spTgt spid="258">
                                            <p:txEl>
                                              <p:pRg st="9" end="9"/>
                                            </p:txEl>
                                          </p:spTgt>
                                        </p:tgtEl>
                                        <p:attrNameLst>
                                          <p:attrName>ppt_x</p:attrName>
                                        </p:attrNameLst>
                                      </p:cBhvr>
                                      <p:tavLst>
                                        <p:tav tm="0">
                                          <p:val>
                                            <p:strVal val="1+#ppt_w/2"/>
                                          </p:val>
                                        </p:tav>
                                        <p:tav tm="100000">
                                          <p:val>
                                            <p:strVal val="#ppt_x"/>
                                          </p:val>
                                        </p:tav>
                                      </p:tavLst>
                                    </p:anim>
                                    <p:anim calcmode="lin" valueType="num">
                                      <p:cBhvr additive="repl">
                                        <p:cTn id="517" dur="500" fill="hold"/>
                                        <p:tgtEl>
                                          <p:spTgt spid="258">
                                            <p:txEl>
                                              <p:pRg st="9" end="9"/>
                                            </p:txEl>
                                          </p:spTgt>
                                        </p:tgtEl>
                                        <p:attrNameLst>
                                          <p:attrName>ppt_y</p:attrName>
                                        </p:attrNameLst>
                                      </p:cBhvr>
                                      <p:tavLst>
                                        <p:tav tm="0">
                                          <p:val>
                                            <p:strVal val="#ppt_y"/>
                                          </p:val>
                                        </p:tav>
                                        <p:tav tm="100000">
                                          <p:val>
                                            <p:strVal val="#ppt_y"/>
                                          </p:val>
                                        </p:tav>
                                      </p:tavLst>
                                    </p:anim>
                                  </p:childTnLst>
                                </p:cTn>
                              </p:par>
                              <p:par>
                                <p:cTn id="518" nodeType="withEffect" fill="hold" presetClass="entr" presetID="2" presetSubtype="2">
                                  <p:stCondLst>
                                    <p:cond delay="0"/>
                                  </p:stCondLst>
                                  <p:childTnLst>
                                    <p:set>
                                      <p:cBhvr>
                                        <p:cTn id="519" dur="1" fill="hold">
                                          <p:stCondLst>
                                            <p:cond delay="0"/>
                                          </p:stCondLst>
                                        </p:cTn>
                                        <p:tgtEl>
                                          <p:spTgt spid="258">
                                            <p:txEl>
                                              <p:pRg st="10" end="10"/>
                                            </p:txEl>
                                          </p:spTgt>
                                        </p:tgtEl>
                                        <p:attrNameLst>
                                          <p:attrName>style.visibility</p:attrName>
                                        </p:attrNameLst>
                                      </p:cBhvr>
                                      <p:to>
                                        <p:strVal val="visible"/>
                                      </p:to>
                                    </p:set>
                                    <p:anim calcmode="lin" valueType="num">
                                      <p:cBhvr additive="repl">
                                        <p:cTn id="520" dur="500" fill="hold"/>
                                        <p:tgtEl>
                                          <p:spTgt spid="258">
                                            <p:txEl>
                                              <p:pRg st="10" end="10"/>
                                            </p:txEl>
                                          </p:spTgt>
                                        </p:tgtEl>
                                        <p:attrNameLst>
                                          <p:attrName>ppt_x</p:attrName>
                                        </p:attrNameLst>
                                      </p:cBhvr>
                                      <p:tavLst>
                                        <p:tav tm="0">
                                          <p:val>
                                            <p:strVal val="1+#ppt_w/2"/>
                                          </p:val>
                                        </p:tav>
                                        <p:tav tm="100000">
                                          <p:val>
                                            <p:strVal val="#ppt_x"/>
                                          </p:val>
                                        </p:tav>
                                      </p:tavLst>
                                    </p:anim>
                                    <p:anim calcmode="lin" valueType="num">
                                      <p:cBhvr additive="repl">
                                        <p:cTn id="521" dur="500" fill="hold"/>
                                        <p:tgtEl>
                                          <p:spTgt spid="258">
                                            <p:txEl>
                                              <p:pRg st="10" end="10"/>
                                            </p:txEl>
                                          </p:spTgt>
                                        </p:tgtEl>
                                        <p:attrNameLst>
                                          <p:attrName>ppt_y</p:attrName>
                                        </p:attrNameLst>
                                      </p:cBhvr>
                                      <p:tavLst>
                                        <p:tav tm="0">
                                          <p:val>
                                            <p:strVal val="#ppt_y"/>
                                          </p:val>
                                        </p:tav>
                                        <p:tav tm="100000">
                                          <p:val>
                                            <p:strVal val="#ppt_y"/>
                                          </p:val>
                                        </p:tav>
                                      </p:tavLst>
                                    </p:anim>
                                  </p:childTnLst>
                                </p:cTn>
                              </p:par>
                              <p:par>
                                <p:cTn id="522" nodeType="withEffect" fill="hold" presetClass="entr" presetID="2" presetSubtype="2">
                                  <p:stCondLst>
                                    <p:cond delay="0"/>
                                  </p:stCondLst>
                                  <p:childTnLst>
                                    <p:set>
                                      <p:cBhvr>
                                        <p:cTn id="523" dur="1" fill="hold">
                                          <p:stCondLst>
                                            <p:cond delay="0"/>
                                          </p:stCondLst>
                                        </p:cTn>
                                        <p:tgtEl>
                                          <p:spTgt spid="258">
                                            <p:txEl>
                                              <p:pRg st="11" end="11"/>
                                            </p:txEl>
                                          </p:spTgt>
                                        </p:tgtEl>
                                        <p:attrNameLst>
                                          <p:attrName>style.visibility</p:attrName>
                                        </p:attrNameLst>
                                      </p:cBhvr>
                                      <p:to>
                                        <p:strVal val="visible"/>
                                      </p:to>
                                    </p:set>
                                    <p:anim calcmode="lin" valueType="num">
                                      <p:cBhvr additive="repl">
                                        <p:cTn id="524" dur="500" fill="hold"/>
                                        <p:tgtEl>
                                          <p:spTgt spid="258">
                                            <p:txEl>
                                              <p:pRg st="11" end="11"/>
                                            </p:txEl>
                                          </p:spTgt>
                                        </p:tgtEl>
                                        <p:attrNameLst>
                                          <p:attrName>ppt_x</p:attrName>
                                        </p:attrNameLst>
                                      </p:cBhvr>
                                      <p:tavLst>
                                        <p:tav tm="0">
                                          <p:val>
                                            <p:strVal val="1+#ppt_w/2"/>
                                          </p:val>
                                        </p:tav>
                                        <p:tav tm="100000">
                                          <p:val>
                                            <p:strVal val="#ppt_x"/>
                                          </p:val>
                                        </p:tav>
                                      </p:tavLst>
                                    </p:anim>
                                    <p:anim calcmode="lin" valueType="num">
                                      <p:cBhvr additive="repl">
                                        <p:cTn id="525" dur="500" fill="hold"/>
                                        <p:tgtEl>
                                          <p:spTgt spid="258">
                                            <p:txEl>
                                              <p:pRg st="11" end="11"/>
                                            </p:txEl>
                                          </p:spTgt>
                                        </p:tgtEl>
                                        <p:attrNameLst>
                                          <p:attrName>ppt_y</p:attrName>
                                        </p:attrNameLst>
                                      </p:cBhvr>
                                      <p:tavLst>
                                        <p:tav tm="0">
                                          <p:val>
                                            <p:strVal val="#ppt_y"/>
                                          </p:val>
                                        </p:tav>
                                        <p:tav tm="100000">
                                          <p:val>
                                            <p:strVal val="#ppt_y"/>
                                          </p:val>
                                        </p:tav>
                                      </p:tavLst>
                                    </p:anim>
                                  </p:childTnLst>
                                </p:cTn>
                              </p:par>
                            </p:childTnLst>
                          </p:cTn>
                        </p:par>
                        <p:par>
                          <p:cTn id="526" fill="hold">
                            <p:stCondLst>
                              <p:cond delay="500"/>
                            </p:stCondLst>
                            <p:childTnLst>
                              <p:par>
                                <p:cTn id="527" nodeType="afterEffect" fill="hold" presetClass="entr" presetID="5" presetSubtype="10">
                                  <p:stCondLst>
                                    <p:cond delay="0"/>
                                  </p:stCondLst>
                                  <p:childTnLst>
                                    <p:set>
                                      <p:cBhvr>
                                        <p:cTn id="528" dur="1" fill="hold">
                                          <p:stCondLst>
                                            <p:cond delay="0"/>
                                          </p:stCondLst>
                                        </p:cTn>
                                        <p:tgtEl>
                                          <p:spTgt spid="259"/>
                                        </p:tgtEl>
                                        <p:attrNameLst>
                                          <p:attrName>style.visibility</p:attrName>
                                        </p:attrNameLst>
                                      </p:cBhvr>
                                      <p:to>
                                        <p:strVal val="visible"/>
                                      </p:to>
                                    </p:set>
                                    <p:animEffect filter="checkerboard(across)" transition="in">
                                      <p:cBhvr additive="repl">
                                        <p:cTn id="529" dur="5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262" name="5 - TextBox"/>
          <p:cNvSpPr/>
          <p:nvPr/>
        </p:nvSpPr>
        <p:spPr>
          <a:xfrm>
            <a:off x="323640" y="4227840"/>
            <a:ext cx="3312000" cy="48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300" spc="-1" strike="noStrike">
                <a:solidFill>
                  <a:srgbClr val="000000"/>
                </a:solidFill>
                <a:latin typeface="Calibri"/>
              </a:rPr>
              <a:t>Κυκλικό διάγραμμα λειτουργίας δίχρονου βενζινοκινητήρα.</a:t>
            </a:r>
            <a:endParaRPr b="0" lang="en-US" sz="1300" spc="-1" strike="noStrike">
              <a:solidFill>
                <a:srgbClr val="000000"/>
              </a:solidFill>
              <a:latin typeface="Arial"/>
            </a:endParaRPr>
          </a:p>
        </p:txBody>
      </p:sp>
      <p:pic>
        <p:nvPicPr>
          <p:cNvPr id="263" name="Picture 2" descr=""/>
          <p:cNvPicPr/>
          <p:nvPr/>
        </p:nvPicPr>
        <p:blipFill>
          <a:blip r:embed="rId1"/>
          <a:stretch/>
        </p:blipFill>
        <p:spPr>
          <a:xfrm>
            <a:off x="611640" y="987480"/>
            <a:ext cx="2673720" cy="3206160"/>
          </a:xfrm>
          <a:prstGeom prst="rect">
            <a:avLst/>
          </a:prstGeom>
          <a:ln w="9525">
            <a:noFill/>
          </a:ln>
        </p:spPr>
      </p:pic>
      <p:sp>
        <p:nvSpPr>
          <p:cNvPr id="264" name="6 - TextBox"/>
          <p:cNvSpPr/>
          <p:nvPr/>
        </p:nvSpPr>
        <p:spPr>
          <a:xfrm>
            <a:off x="539640" y="483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1</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l-GR" sz="1800" spc="-1" strike="noStrike">
                <a:solidFill>
                  <a:srgbClr val="ff0000"/>
                </a:solidFill>
                <a:latin typeface="Arial"/>
              </a:rPr>
              <a:t>το έμβολο κατεβαίνει:</a:t>
            </a:r>
            <a:endParaRPr b="0" lang="en-US" sz="1800" spc="-1" strike="noStrike">
              <a:solidFill>
                <a:srgbClr val="000000"/>
              </a:solidFill>
              <a:latin typeface="Arial"/>
            </a:endParaRPr>
          </a:p>
        </p:txBody>
      </p:sp>
      <p:sp>
        <p:nvSpPr>
          <p:cNvPr id="265" name="7 - TextBox"/>
          <p:cNvSpPr/>
          <p:nvPr/>
        </p:nvSpPr>
        <p:spPr>
          <a:xfrm>
            <a:off x="3564000" y="915480"/>
            <a:ext cx="5184360" cy="3381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chemeClr val="accent1">
                    <a:lumMod val="75000"/>
                  </a:schemeClr>
                </a:solidFill>
                <a:latin typeface="Arial"/>
              </a:rPr>
              <a:t>Αρχή της εισαγωγής στον κύλινδρο</a:t>
            </a:r>
            <a:r>
              <a:rPr b="0" lang="el-GR" sz="1800" spc="-1" strike="noStrike">
                <a:solidFill>
                  <a:srgbClr val="000000"/>
                </a:solidFill>
                <a:latin typeface="Arial"/>
              </a:rPr>
              <a:t>: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το πρώτο τμήμα του τόξου ΑΒ από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50° μέχρι 70° πριν από το Κ.Ν.Σ.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Καθώς το έμβολο συνεχίζει να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κατεβαίνει, και μόλις αποκαλυφθεί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η θυρίδα εισαγωγής (Α) του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κυλίνδρου που συνδέεται με έναν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αγωγό με τον στροφαλοθάλαμο, το μίγμα που βρίσκεται προσυμπιεσμένο, εισέρχεται από τον στροφαλοθάλαμο στον κύλινδρο, με μια πίεση 20% περίπου μεγαλύτερη από την ατμοσφαιρική</a:t>
            </a:r>
            <a:endParaRPr b="0" lang="en-US" sz="1800" spc="-1" strike="noStrike">
              <a:solidFill>
                <a:srgbClr val="000000"/>
              </a:solidFill>
              <a:latin typeface="Arial"/>
            </a:endParaRPr>
          </a:p>
        </p:txBody>
      </p:sp>
      <p:pic>
        <p:nvPicPr>
          <p:cNvPr id="266" name="Picture 2" descr=""/>
          <p:cNvPicPr/>
          <p:nvPr/>
        </p:nvPicPr>
        <p:blipFill>
          <a:blip r:embed="rId2"/>
          <a:srcRect l="21879" t="0" r="56700" b="10135"/>
          <a:stretch/>
        </p:blipFill>
        <p:spPr>
          <a:xfrm>
            <a:off x="7596360" y="1499400"/>
            <a:ext cx="1007640" cy="1576080"/>
          </a:xfrm>
          <a:prstGeom prst="rect">
            <a:avLst/>
          </a:prstGeom>
          <a:ln w="9525">
            <a:noFill/>
          </a:ln>
        </p:spPr>
      </p:pic>
    </p:spTree>
  </p:cSld>
  <p:transition>
    <p:pull dir="rd"/>
  </p:transition>
  <p:timing>
    <p:tnLst>
      <p:par>
        <p:cTn id="530" dur="indefinite" restart="never" nodeType="tmRoot">
          <p:childTnLst>
            <p:seq>
              <p:cTn id="531" dur="indefinite" nodeType="mainSeq">
                <p:childTnLst>
                  <p:par>
                    <p:cTn id="532" fill="hold">
                      <p:stCondLst>
                        <p:cond delay="indefinite"/>
                      </p:stCondLst>
                      <p:childTnLst>
                        <p:par>
                          <p:cTn id="533" fill="hold">
                            <p:stCondLst>
                              <p:cond delay="0"/>
                            </p:stCondLst>
                            <p:childTnLst>
                              <p:par>
                                <p:cTn id="534" nodeType="clickEffect" fill="hold" presetClass="entr" presetID="2" presetSubtype="2">
                                  <p:stCondLst>
                                    <p:cond delay="0"/>
                                  </p:stCondLst>
                                  <p:childTnLst>
                                    <p:set>
                                      <p:cBhvr>
                                        <p:cTn id="535" dur="1" fill="hold">
                                          <p:stCondLst>
                                            <p:cond delay="0"/>
                                          </p:stCondLst>
                                        </p:cTn>
                                        <p:tgtEl>
                                          <p:spTgt spid="265">
                                            <p:txEl>
                                              <p:pRg st="2" end="2"/>
                                            </p:txEl>
                                          </p:spTgt>
                                        </p:tgtEl>
                                        <p:attrNameLst>
                                          <p:attrName>style.visibility</p:attrName>
                                        </p:attrNameLst>
                                      </p:cBhvr>
                                      <p:to>
                                        <p:strVal val="visible"/>
                                      </p:to>
                                    </p:set>
                                    <p:anim calcmode="lin" valueType="num">
                                      <p:cBhvr additive="repl">
                                        <p:cTn id="536" dur="500" fill="hold"/>
                                        <p:tgtEl>
                                          <p:spTgt spid="265">
                                            <p:txEl>
                                              <p:pRg st="2" end="2"/>
                                            </p:txEl>
                                          </p:spTgt>
                                        </p:tgtEl>
                                        <p:attrNameLst>
                                          <p:attrName>ppt_x</p:attrName>
                                        </p:attrNameLst>
                                      </p:cBhvr>
                                      <p:tavLst>
                                        <p:tav tm="0">
                                          <p:val>
                                            <p:strVal val="1+#ppt_w/2"/>
                                          </p:val>
                                        </p:tav>
                                        <p:tav tm="100000">
                                          <p:val>
                                            <p:strVal val="#ppt_x"/>
                                          </p:val>
                                        </p:tav>
                                      </p:tavLst>
                                    </p:anim>
                                    <p:anim calcmode="lin" valueType="num">
                                      <p:cBhvr additive="repl">
                                        <p:cTn id="537" dur="500" fill="hold"/>
                                        <p:tgtEl>
                                          <p:spTgt spid="265">
                                            <p:txEl>
                                              <p:pRg st="2" end="2"/>
                                            </p:txEl>
                                          </p:spTgt>
                                        </p:tgtEl>
                                        <p:attrNameLst>
                                          <p:attrName>ppt_y</p:attrName>
                                        </p:attrNameLst>
                                      </p:cBhvr>
                                      <p:tavLst>
                                        <p:tav tm="0">
                                          <p:val>
                                            <p:strVal val="#ppt_y"/>
                                          </p:val>
                                        </p:tav>
                                        <p:tav tm="100000">
                                          <p:val>
                                            <p:strVal val="#ppt_y"/>
                                          </p:val>
                                        </p:tav>
                                      </p:tavLst>
                                    </p:anim>
                                  </p:childTnLst>
                                </p:cTn>
                              </p:par>
                              <p:par>
                                <p:cTn id="538" nodeType="withEffect" fill="hold" presetClass="entr" presetID="2" presetSubtype="2">
                                  <p:stCondLst>
                                    <p:cond delay="0"/>
                                  </p:stCondLst>
                                  <p:childTnLst>
                                    <p:set>
                                      <p:cBhvr>
                                        <p:cTn id="539" dur="1" fill="hold">
                                          <p:stCondLst>
                                            <p:cond delay="0"/>
                                          </p:stCondLst>
                                        </p:cTn>
                                        <p:tgtEl>
                                          <p:spTgt spid="265">
                                            <p:txEl>
                                              <p:pRg st="3" end="3"/>
                                            </p:txEl>
                                          </p:spTgt>
                                        </p:tgtEl>
                                        <p:attrNameLst>
                                          <p:attrName>style.visibility</p:attrName>
                                        </p:attrNameLst>
                                      </p:cBhvr>
                                      <p:to>
                                        <p:strVal val="visible"/>
                                      </p:to>
                                    </p:set>
                                    <p:anim calcmode="lin" valueType="num">
                                      <p:cBhvr additive="repl">
                                        <p:cTn id="540" dur="500" fill="hold"/>
                                        <p:tgtEl>
                                          <p:spTgt spid="265">
                                            <p:txEl>
                                              <p:pRg st="3" end="3"/>
                                            </p:txEl>
                                          </p:spTgt>
                                        </p:tgtEl>
                                        <p:attrNameLst>
                                          <p:attrName>ppt_x</p:attrName>
                                        </p:attrNameLst>
                                      </p:cBhvr>
                                      <p:tavLst>
                                        <p:tav tm="0">
                                          <p:val>
                                            <p:strVal val="1+#ppt_w/2"/>
                                          </p:val>
                                        </p:tav>
                                        <p:tav tm="100000">
                                          <p:val>
                                            <p:strVal val="#ppt_x"/>
                                          </p:val>
                                        </p:tav>
                                      </p:tavLst>
                                    </p:anim>
                                    <p:anim calcmode="lin" valueType="num">
                                      <p:cBhvr additive="repl">
                                        <p:cTn id="541" dur="500" fill="hold"/>
                                        <p:tgtEl>
                                          <p:spTgt spid="265">
                                            <p:txEl>
                                              <p:pRg st="3" end="3"/>
                                            </p:txEl>
                                          </p:spTgt>
                                        </p:tgtEl>
                                        <p:attrNameLst>
                                          <p:attrName>ppt_y</p:attrName>
                                        </p:attrNameLst>
                                      </p:cBhvr>
                                      <p:tavLst>
                                        <p:tav tm="0">
                                          <p:val>
                                            <p:strVal val="#ppt_y"/>
                                          </p:val>
                                        </p:tav>
                                        <p:tav tm="100000">
                                          <p:val>
                                            <p:strVal val="#ppt_y"/>
                                          </p:val>
                                        </p:tav>
                                      </p:tavLst>
                                    </p:anim>
                                  </p:childTnLst>
                                </p:cTn>
                              </p:par>
                              <p:par>
                                <p:cTn id="542" nodeType="withEffect" fill="hold" presetClass="entr" presetID="2" presetSubtype="2">
                                  <p:stCondLst>
                                    <p:cond delay="0"/>
                                  </p:stCondLst>
                                  <p:childTnLst>
                                    <p:set>
                                      <p:cBhvr>
                                        <p:cTn id="543" dur="1" fill="hold">
                                          <p:stCondLst>
                                            <p:cond delay="0"/>
                                          </p:stCondLst>
                                        </p:cTn>
                                        <p:tgtEl>
                                          <p:spTgt spid="265">
                                            <p:txEl>
                                              <p:pRg st="4" end="4"/>
                                            </p:txEl>
                                          </p:spTgt>
                                        </p:tgtEl>
                                        <p:attrNameLst>
                                          <p:attrName>style.visibility</p:attrName>
                                        </p:attrNameLst>
                                      </p:cBhvr>
                                      <p:to>
                                        <p:strVal val="visible"/>
                                      </p:to>
                                    </p:set>
                                    <p:anim calcmode="lin" valueType="num">
                                      <p:cBhvr additive="repl">
                                        <p:cTn id="544" dur="500" fill="hold"/>
                                        <p:tgtEl>
                                          <p:spTgt spid="265">
                                            <p:txEl>
                                              <p:pRg st="4" end="4"/>
                                            </p:txEl>
                                          </p:spTgt>
                                        </p:tgtEl>
                                        <p:attrNameLst>
                                          <p:attrName>ppt_x</p:attrName>
                                        </p:attrNameLst>
                                      </p:cBhvr>
                                      <p:tavLst>
                                        <p:tav tm="0">
                                          <p:val>
                                            <p:strVal val="1+#ppt_w/2"/>
                                          </p:val>
                                        </p:tav>
                                        <p:tav tm="100000">
                                          <p:val>
                                            <p:strVal val="#ppt_x"/>
                                          </p:val>
                                        </p:tav>
                                      </p:tavLst>
                                    </p:anim>
                                    <p:anim calcmode="lin" valueType="num">
                                      <p:cBhvr additive="repl">
                                        <p:cTn id="545" dur="500" fill="hold"/>
                                        <p:tgtEl>
                                          <p:spTgt spid="265">
                                            <p:txEl>
                                              <p:pRg st="4" end="4"/>
                                            </p:txEl>
                                          </p:spTgt>
                                        </p:tgtEl>
                                        <p:attrNameLst>
                                          <p:attrName>ppt_y</p:attrName>
                                        </p:attrNameLst>
                                      </p:cBhvr>
                                      <p:tavLst>
                                        <p:tav tm="0">
                                          <p:val>
                                            <p:strVal val="#ppt_y"/>
                                          </p:val>
                                        </p:tav>
                                        <p:tav tm="100000">
                                          <p:val>
                                            <p:strVal val="#ppt_y"/>
                                          </p:val>
                                        </p:tav>
                                      </p:tavLst>
                                    </p:anim>
                                  </p:childTnLst>
                                </p:cTn>
                              </p:par>
                              <p:par>
                                <p:cTn id="546" nodeType="withEffect" fill="hold" presetClass="entr" presetID="2" presetSubtype="2">
                                  <p:stCondLst>
                                    <p:cond delay="0"/>
                                  </p:stCondLst>
                                  <p:childTnLst>
                                    <p:set>
                                      <p:cBhvr>
                                        <p:cTn id="547" dur="1" fill="hold">
                                          <p:stCondLst>
                                            <p:cond delay="0"/>
                                          </p:stCondLst>
                                        </p:cTn>
                                        <p:tgtEl>
                                          <p:spTgt spid="265">
                                            <p:txEl>
                                              <p:pRg st="5" end="5"/>
                                            </p:txEl>
                                          </p:spTgt>
                                        </p:tgtEl>
                                        <p:attrNameLst>
                                          <p:attrName>style.visibility</p:attrName>
                                        </p:attrNameLst>
                                      </p:cBhvr>
                                      <p:to>
                                        <p:strVal val="visible"/>
                                      </p:to>
                                    </p:set>
                                    <p:anim calcmode="lin" valueType="num">
                                      <p:cBhvr additive="repl">
                                        <p:cTn id="548" dur="500" fill="hold"/>
                                        <p:tgtEl>
                                          <p:spTgt spid="265">
                                            <p:txEl>
                                              <p:pRg st="5" end="5"/>
                                            </p:txEl>
                                          </p:spTgt>
                                        </p:tgtEl>
                                        <p:attrNameLst>
                                          <p:attrName>ppt_x</p:attrName>
                                        </p:attrNameLst>
                                      </p:cBhvr>
                                      <p:tavLst>
                                        <p:tav tm="0">
                                          <p:val>
                                            <p:strVal val="1+#ppt_w/2"/>
                                          </p:val>
                                        </p:tav>
                                        <p:tav tm="100000">
                                          <p:val>
                                            <p:strVal val="#ppt_x"/>
                                          </p:val>
                                        </p:tav>
                                      </p:tavLst>
                                    </p:anim>
                                    <p:anim calcmode="lin" valueType="num">
                                      <p:cBhvr additive="repl">
                                        <p:cTn id="549" dur="500" fill="hold"/>
                                        <p:tgtEl>
                                          <p:spTgt spid="265">
                                            <p:txEl>
                                              <p:pRg st="5" end="5"/>
                                            </p:txEl>
                                          </p:spTgt>
                                        </p:tgtEl>
                                        <p:attrNameLst>
                                          <p:attrName>ppt_y</p:attrName>
                                        </p:attrNameLst>
                                      </p:cBhvr>
                                      <p:tavLst>
                                        <p:tav tm="0">
                                          <p:val>
                                            <p:strVal val="#ppt_y"/>
                                          </p:val>
                                        </p:tav>
                                        <p:tav tm="100000">
                                          <p:val>
                                            <p:strVal val="#ppt_y"/>
                                          </p:val>
                                        </p:tav>
                                      </p:tavLst>
                                    </p:anim>
                                  </p:childTnLst>
                                </p:cTn>
                              </p:par>
                              <p:par>
                                <p:cTn id="550" nodeType="withEffect" fill="hold" presetClass="entr" presetID="2" presetSubtype="2">
                                  <p:stCondLst>
                                    <p:cond delay="0"/>
                                  </p:stCondLst>
                                  <p:childTnLst>
                                    <p:set>
                                      <p:cBhvr>
                                        <p:cTn id="551" dur="1" fill="hold">
                                          <p:stCondLst>
                                            <p:cond delay="0"/>
                                          </p:stCondLst>
                                        </p:cTn>
                                        <p:tgtEl>
                                          <p:spTgt spid="265">
                                            <p:txEl>
                                              <p:pRg st="6" end="6"/>
                                            </p:txEl>
                                          </p:spTgt>
                                        </p:tgtEl>
                                        <p:attrNameLst>
                                          <p:attrName>style.visibility</p:attrName>
                                        </p:attrNameLst>
                                      </p:cBhvr>
                                      <p:to>
                                        <p:strVal val="visible"/>
                                      </p:to>
                                    </p:set>
                                    <p:anim calcmode="lin" valueType="num">
                                      <p:cBhvr additive="repl">
                                        <p:cTn id="552" dur="500" fill="hold"/>
                                        <p:tgtEl>
                                          <p:spTgt spid="265">
                                            <p:txEl>
                                              <p:pRg st="6" end="6"/>
                                            </p:txEl>
                                          </p:spTgt>
                                        </p:tgtEl>
                                        <p:attrNameLst>
                                          <p:attrName>ppt_x</p:attrName>
                                        </p:attrNameLst>
                                      </p:cBhvr>
                                      <p:tavLst>
                                        <p:tav tm="0">
                                          <p:val>
                                            <p:strVal val="1+#ppt_w/2"/>
                                          </p:val>
                                        </p:tav>
                                        <p:tav tm="100000">
                                          <p:val>
                                            <p:strVal val="#ppt_x"/>
                                          </p:val>
                                        </p:tav>
                                      </p:tavLst>
                                    </p:anim>
                                    <p:anim calcmode="lin" valueType="num">
                                      <p:cBhvr additive="repl">
                                        <p:cTn id="553" dur="500" fill="hold"/>
                                        <p:tgtEl>
                                          <p:spTgt spid="265">
                                            <p:txEl>
                                              <p:pRg st="6" end="6"/>
                                            </p:txEl>
                                          </p:spTgt>
                                        </p:tgtEl>
                                        <p:attrNameLst>
                                          <p:attrName>ppt_y</p:attrName>
                                        </p:attrNameLst>
                                      </p:cBhvr>
                                      <p:tavLst>
                                        <p:tav tm="0">
                                          <p:val>
                                            <p:strVal val="#ppt_y"/>
                                          </p:val>
                                        </p:tav>
                                        <p:tav tm="100000">
                                          <p:val>
                                            <p:strVal val="#ppt_y"/>
                                          </p:val>
                                        </p:tav>
                                      </p:tavLst>
                                    </p:anim>
                                  </p:childTnLst>
                                </p:cTn>
                              </p:par>
                              <p:par>
                                <p:cTn id="554" nodeType="withEffect" fill="hold" presetClass="entr" presetID="2" presetSubtype="2">
                                  <p:stCondLst>
                                    <p:cond delay="0"/>
                                  </p:stCondLst>
                                  <p:childTnLst>
                                    <p:set>
                                      <p:cBhvr>
                                        <p:cTn id="555" dur="1" fill="hold">
                                          <p:stCondLst>
                                            <p:cond delay="0"/>
                                          </p:stCondLst>
                                        </p:cTn>
                                        <p:tgtEl>
                                          <p:spTgt spid="265">
                                            <p:txEl>
                                              <p:pRg st="7" end="7"/>
                                            </p:txEl>
                                          </p:spTgt>
                                        </p:tgtEl>
                                        <p:attrNameLst>
                                          <p:attrName>style.visibility</p:attrName>
                                        </p:attrNameLst>
                                      </p:cBhvr>
                                      <p:to>
                                        <p:strVal val="visible"/>
                                      </p:to>
                                    </p:set>
                                    <p:anim calcmode="lin" valueType="num">
                                      <p:cBhvr additive="repl">
                                        <p:cTn id="556" dur="500" fill="hold"/>
                                        <p:tgtEl>
                                          <p:spTgt spid="265">
                                            <p:txEl>
                                              <p:pRg st="7" end="7"/>
                                            </p:txEl>
                                          </p:spTgt>
                                        </p:tgtEl>
                                        <p:attrNameLst>
                                          <p:attrName>ppt_x</p:attrName>
                                        </p:attrNameLst>
                                      </p:cBhvr>
                                      <p:tavLst>
                                        <p:tav tm="0">
                                          <p:val>
                                            <p:strVal val="1+#ppt_w/2"/>
                                          </p:val>
                                        </p:tav>
                                        <p:tav tm="100000">
                                          <p:val>
                                            <p:strVal val="#ppt_x"/>
                                          </p:val>
                                        </p:tav>
                                      </p:tavLst>
                                    </p:anim>
                                    <p:anim calcmode="lin" valueType="num">
                                      <p:cBhvr additive="repl">
                                        <p:cTn id="557" dur="500" fill="hold"/>
                                        <p:tgtEl>
                                          <p:spTgt spid="265">
                                            <p:txEl>
                                              <p:pRg st="7" end="7"/>
                                            </p:txEl>
                                          </p:spTgt>
                                        </p:tgtEl>
                                        <p:attrNameLst>
                                          <p:attrName>ppt_y</p:attrName>
                                        </p:attrNameLst>
                                      </p:cBhvr>
                                      <p:tavLst>
                                        <p:tav tm="0">
                                          <p:val>
                                            <p:strVal val="#ppt_y"/>
                                          </p:val>
                                        </p:tav>
                                        <p:tav tm="100000">
                                          <p:val>
                                            <p:strVal val="#ppt_y"/>
                                          </p:val>
                                        </p:tav>
                                      </p:tavLst>
                                    </p:anim>
                                  </p:childTnLst>
                                </p:cTn>
                              </p:par>
                              <p:par>
                                <p:cTn id="558" nodeType="withEffect" fill="hold" presetClass="entr" presetID="2" presetSubtype="2">
                                  <p:stCondLst>
                                    <p:cond delay="0"/>
                                  </p:stCondLst>
                                  <p:childTnLst>
                                    <p:set>
                                      <p:cBhvr>
                                        <p:cTn id="559" dur="1" fill="hold">
                                          <p:stCondLst>
                                            <p:cond delay="0"/>
                                          </p:stCondLst>
                                        </p:cTn>
                                        <p:tgtEl>
                                          <p:spTgt spid="265">
                                            <p:txEl>
                                              <p:pRg st="8" end="8"/>
                                            </p:txEl>
                                          </p:spTgt>
                                        </p:tgtEl>
                                        <p:attrNameLst>
                                          <p:attrName>style.visibility</p:attrName>
                                        </p:attrNameLst>
                                      </p:cBhvr>
                                      <p:to>
                                        <p:strVal val="visible"/>
                                      </p:to>
                                    </p:set>
                                    <p:anim calcmode="lin" valueType="num">
                                      <p:cBhvr additive="repl">
                                        <p:cTn id="560" dur="500" fill="hold"/>
                                        <p:tgtEl>
                                          <p:spTgt spid="265">
                                            <p:txEl>
                                              <p:pRg st="8" end="8"/>
                                            </p:txEl>
                                          </p:spTgt>
                                        </p:tgtEl>
                                        <p:attrNameLst>
                                          <p:attrName>ppt_x</p:attrName>
                                        </p:attrNameLst>
                                      </p:cBhvr>
                                      <p:tavLst>
                                        <p:tav tm="0">
                                          <p:val>
                                            <p:strVal val="1+#ppt_w/2"/>
                                          </p:val>
                                        </p:tav>
                                        <p:tav tm="100000">
                                          <p:val>
                                            <p:strVal val="#ppt_x"/>
                                          </p:val>
                                        </p:tav>
                                      </p:tavLst>
                                    </p:anim>
                                    <p:anim calcmode="lin" valueType="num">
                                      <p:cBhvr additive="repl">
                                        <p:cTn id="561" dur="500" fill="hold"/>
                                        <p:tgtEl>
                                          <p:spTgt spid="265">
                                            <p:txEl>
                                              <p:pRg st="8" end="8"/>
                                            </p:txEl>
                                          </p:spTgt>
                                        </p:tgtEl>
                                        <p:attrNameLst>
                                          <p:attrName>ppt_y</p:attrName>
                                        </p:attrNameLst>
                                      </p:cBhvr>
                                      <p:tavLst>
                                        <p:tav tm="0">
                                          <p:val>
                                            <p:strVal val="#ppt_y"/>
                                          </p:val>
                                        </p:tav>
                                        <p:tav tm="100000">
                                          <p:val>
                                            <p:strVal val="#ppt_y"/>
                                          </p:val>
                                        </p:tav>
                                      </p:tavLst>
                                    </p:anim>
                                  </p:childTnLst>
                                </p:cTn>
                              </p:par>
                            </p:childTnLst>
                          </p:cTn>
                        </p:par>
                        <p:par>
                          <p:cTn id="562" fill="hold">
                            <p:stCondLst>
                              <p:cond delay="500"/>
                            </p:stCondLst>
                            <p:childTnLst>
                              <p:par>
                                <p:cTn id="563" nodeType="afterEffect" fill="hold" presetClass="entr" presetID="3" presetSubtype="10">
                                  <p:stCondLst>
                                    <p:cond delay="0"/>
                                  </p:stCondLst>
                                  <p:childTnLst>
                                    <p:set>
                                      <p:cBhvr>
                                        <p:cTn id="564" dur="1" fill="hold">
                                          <p:stCondLst>
                                            <p:cond delay="0"/>
                                          </p:stCondLst>
                                        </p:cTn>
                                        <p:tgtEl>
                                          <p:spTgt spid="266"/>
                                        </p:tgtEl>
                                        <p:attrNameLst>
                                          <p:attrName>style.visibility</p:attrName>
                                        </p:attrNameLst>
                                      </p:cBhvr>
                                      <p:to>
                                        <p:strVal val="visible"/>
                                      </p:to>
                                    </p:set>
                                    <p:animEffect filter="blinds(horizontal)" transition="in">
                                      <p:cBhvr additive="repl">
                                        <p:cTn id="565"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268" name="5 - TextBox"/>
          <p:cNvSpPr/>
          <p:nvPr/>
        </p:nvSpPr>
        <p:spPr>
          <a:xfrm>
            <a:off x="323640" y="4227840"/>
            <a:ext cx="3312000" cy="48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300" spc="-1" strike="noStrike">
                <a:solidFill>
                  <a:srgbClr val="000000"/>
                </a:solidFill>
                <a:latin typeface="Calibri"/>
              </a:rPr>
              <a:t>Κυκλικό διάγραμμα λειτουργίας δίχρονου βενζινοκινητήρα.</a:t>
            </a:r>
            <a:endParaRPr b="0" lang="en-US" sz="1300" spc="-1" strike="noStrike">
              <a:solidFill>
                <a:srgbClr val="000000"/>
              </a:solidFill>
              <a:latin typeface="Arial"/>
            </a:endParaRPr>
          </a:p>
        </p:txBody>
      </p:sp>
      <p:pic>
        <p:nvPicPr>
          <p:cNvPr id="269" name="Picture 2" descr=""/>
          <p:cNvPicPr/>
          <p:nvPr/>
        </p:nvPicPr>
        <p:blipFill>
          <a:blip r:embed="rId1"/>
          <a:stretch/>
        </p:blipFill>
        <p:spPr>
          <a:xfrm>
            <a:off x="611640" y="987480"/>
            <a:ext cx="2673720" cy="3206160"/>
          </a:xfrm>
          <a:prstGeom prst="rect">
            <a:avLst/>
          </a:prstGeom>
          <a:ln w="9525">
            <a:noFill/>
          </a:ln>
        </p:spPr>
      </p:pic>
      <p:sp>
        <p:nvSpPr>
          <p:cNvPr id="270" name="6 - TextBox"/>
          <p:cNvSpPr/>
          <p:nvPr/>
        </p:nvSpPr>
        <p:spPr>
          <a:xfrm>
            <a:off x="539640" y="483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1</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l-GR" sz="1800" spc="-1" strike="noStrike">
                <a:solidFill>
                  <a:srgbClr val="ff0000"/>
                </a:solidFill>
                <a:latin typeface="Arial"/>
              </a:rPr>
              <a:t>το έμβολο κατεβαίνει:</a:t>
            </a:r>
            <a:endParaRPr b="0" lang="en-US" sz="1800" spc="-1" strike="noStrike">
              <a:solidFill>
                <a:srgbClr val="000000"/>
              </a:solidFill>
              <a:latin typeface="Arial"/>
            </a:endParaRPr>
          </a:p>
        </p:txBody>
      </p:sp>
      <p:sp>
        <p:nvSpPr>
          <p:cNvPr id="271" name="7 - TextBox"/>
          <p:cNvSpPr/>
          <p:nvPr/>
        </p:nvSpPr>
        <p:spPr>
          <a:xfrm>
            <a:off x="3492000" y="915480"/>
            <a:ext cx="5256360" cy="36558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Ταυτόχρονα, όμως, ανοικτή είναι και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η θυρίδα εξαγωγής (Β). Η πίεση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του προσυμπιεσμένου στο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στροφαλοθάλαμο μίγματος είναι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αρκετή για να μπορέσει αυτό,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εισερχόμενο μέσα στον κύλινδρο, </a:t>
            </a:r>
            <a:endParaRPr b="0" lang="en-US" sz="1800" spc="-1" strike="noStrike">
              <a:solidFill>
                <a:srgbClr val="000000"/>
              </a:solidFill>
              <a:latin typeface="Arial"/>
            </a:endParaRPr>
          </a:p>
          <a:p>
            <a:pPr>
              <a:lnSpc>
                <a:spcPct val="100000"/>
              </a:lnSpc>
            </a:pPr>
            <a:r>
              <a:rPr b="0" lang="el-GR" sz="1800" spc="-1" strike="noStrike">
                <a:solidFill>
                  <a:srgbClr val="000000"/>
                </a:solidFill>
                <a:latin typeface="Arial"/>
              </a:rPr>
              <a:t>να υπερνικήσει την αντίσταση των καυσαερίων, που έχουν απομείνει από το προηγούμενο κύκλο λειτουργίας, και να καθαρίσει έτσι τον κύλινδρο. Η κεφαλή του εμβόλου έχει κατάλληλο σχήμα, ώστε, όταν το μίγμα κατευθύνεται προς το άνω μέρος του κυλίνδρου, να δημιουργείται ένας στροβιλισμός και να φεύγουν τα καυσαέρια.</a:t>
            </a:r>
            <a:endParaRPr b="0" lang="en-US" sz="1800" spc="-1" strike="noStrike">
              <a:solidFill>
                <a:srgbClr val="000000"/>
              </a:solidFill>
              <a:latin typeface="Arial"/>
            </a:endParaRPr>
          </a:p>
        </p:txBody>
      </p:sp>
      <p:pic>
        <p:nvPicPr>
          <p:cNvPr id="272" name="Picture 2" descr=""/>
          <p:cNvPicPr/>
          <p:nvPr/>
        </p:nvPicPr>
        <p:blipFill>
          <a:blip r:embed="rId2"/>
          <a:srcRect l="21879" t="0" r="56700" b="10135"/>
          <a:stretch/>
        </p:blipFill>
        <p:spPr>
          <a:xfrm>
            <a:off x="7596360" y="987480"/>
            <a:ext cx="1007640" cy="1576080"/>
          </a:xfrm>
          <a:prstGeom prst="rect">
            <a:avLst/>
          </a:prstGeom>
          <a:ln w="9525">
            <a:noFill/>
          </a:ln>
        </p:spPr>
      </p:pic>
    </p:spTree>
  </p:cSld>
  <p:transition>
    <p:pull dir="rd"/>
  </p:transition>
  <p:timing>
    <p:tnLst>
      <p:par>
        <p:cTn id="566" dur="indefinite" restart="never" nodeType="tmRoot">
          <p:childTnLst>
            <p:seq>
              <p:cTn id="567" dur="indefinite" nodeType="mainSeq">
                <p:childTnLst>
                  <p:par>
                    <p:cTn id="568" fill="hold">
                      <p:stCondLst>
                        <p:cond delay="indefinite"/>
                      </p:stCondLst>
                      <p:childTnLst>
                        <p:par>
                          <p:cTn id="569" fill="hold">
                            <p:stCondLst>
                              <p:cond delay="0"/>
                            </p:stCondLst>
                            <p:childTnLst>
                              <p:par>
                                <p:cTn id="570" nodeType="clickEffect" fill="hold" presetClass="entr" presetID="2" presetSubtype="2">
                                  <p:stCondLst>
                                    <p:cond delay="0"/>
                                  </p:stCondLst>
                                  <p:childTnLst>
                                    <p:set>
                                      <p:cBhvr>
                                        <p:cTn id="571" dur="1" fill="hold">
                                          <p:stCondLst>
                                            <p:cond delay="0"/>
                                          </p:stCondLst>
                                        </p:cTn>
                                        <p:tgtEl>
                                          <p:spTgt spid="271">
                                            <p:txEl>
                                              <p:pRg st="0" end="0"/>
                                            </p:txEl>
                                          </p:spTgt>
                                        </p:tgtEl>
                                        <p:attrNameLst>
                                          <p:attrName>style.visibility</p:attrName>
                                        </p:attrNameLst>
                                      </p:cBhvr>
                                      <p:to>
                                        <p:strVal val="visible"/>
                                      </p:to>
                                    </p:set>
                                    <p:anim calcmode="lin" valueType="num">
                                      <p:cBhvr additive="repl">
                                        <p:cTn id="572" dur="500" fill="hold"/>
                                        <p:tgtEl>
                                          <p:spTgt spid="271">
                                            <p:txEl>
                                              <p:pRg st="0" end="0"/>
                                            </p:txEl>
                                          </p:spTgt>
                                        </p:tgtEl>
                                        <p:attrNameLst>
                                          <p:attrName>ppt_x</p:attrName>
                                        </p:attrNameLst>
                                      </p:cBhvr>
                                      <p:tavLst>
                                        <p:tav tm="0">
                                          <p:val>
                                            <p:strVal val="1+#ppt_w/2"/>
                                          </p:val>
                                        </p:tav>
                                        <p:tav tm="100000">
                                          <p:val>
                                            <p:strVal val="#ppt_x"/>
                                          </p:val>
                                        </p:tav>
                                      </p:tavLst>
                                    </p:anim>
                                    <p:anim calcmode="lin" valueType="num">
                                      <p:cBhvr additive="repl">
                                        <p:cTn id="573" dur="500" fill="hold"/>
                                        <p:tgtEl>
                                          <p:spTgt spid="271">
                                            <p:txEl>
                                              <p:pRg st="0" end="0"/>
                                            </p:txEl>
                                          </p:spTgt>
                                        </p:tgtEl>
                                        <p:attrNameLst>
                                          <p:attrName>ppt_y</p:attrName>
                                        </p:attrNameLst>
                                      </p:cBhvr>
                                      <p:tavLst>
                                        <p:tav tm="0">
                                          <p:val>
                                            <p:strVal val="#ppt_y"/>
                                          </p:val>
                                        </p:tav>
                                        <p:tav tm="100000">
                                          <p:val>
                                            <p:strVal val="#ppt_y"/>
                                          </p:val>
                                        </p:tav>
                                      </p:tavLst>
                                    </p:anim>
                                  </p:childTnLst>
                                </p:cTn>
                              </p:par>
                              <p:par>
                                <p:cTn id="574" nodeType="withEffect" fill="hold" presetClass="entr" presetID="2" presetSubtype="2">
                                  <p:stCondLst>
                                    <p:cond delay="0"/>
                                  </p:stCondLst>
                                  <p:childTnLst>
                                    <p:set>
                                      <p:cBhvr>
                                        <p:cTn id="575" dur="1" fill="hold">
                                          <p:stCondLst>
                                            <p:cond delay="0"/>
                                          </p:stCondLst>
                                        </p:cTn>
                                        <p:tgtEl>
                                          <p:spTgt spid="271">
                                            <p:txEl>
                                              <p:pRg st="1" end="1"/>
                                            </p:txEl>
                                          </p:spTgt>
                                        </p:tgtEl>
                                        <p:attrNameLst>
                                          <p:attrName>style.visibility</p:attrName>
                                        </p:attrNameLst>
                                      </p:cBhvr>
                                      <p:to>
                                        <p:strVal val="visible"/>
                                      </p:to>
                                    </p:set>
                                    <p:anim calcmode="lin" valueType="num">
                                      <p:cBhvr additive="repl">
                                        <p:cTn id="576" dur="500" fill="hold"/>
                                        <p:tgtEl>
                                          <p:spTgt spid="271">
                                            <p:txEl>
                                              <p:pRg st="1" end="1"/>
                                            </p:txEl>
                                          </p:spTgt>
                                        </p:tgtEl>
                                        <p:attrNameLst>
                                          <p:attrName>ppt_x</p:attrName>
                                        </p:attrNameLst>
                                      </p:cBhvr>
                                      <p:tavLst>
                                        <p:tav tm="0">
                                          <p:val>
                                            <p:strVal val="1+#ppt_w/2"/>
                                          </p:val>
                                        </p:tav>
                                        <p:tav tm="100000">
                                          <p:val>
                                            <p:strVal val="#ppt_x"/>
                                          </p:val>
                                        </p:tav>
                                      </p:tavLst>
                                    </p:anim>
                                    <p:anim calcmode="lin" valueType="num">
                                      <p:cBhvr additive="repl">
                                        <p:cTn id="577" dur="500" fill="hold"/>
                                        <p:tgtEl>
                                          <p:spTgt spid="271">
                                            <p:txEl>
                                              <p:pRg st="1" end="1"/>
                                            </p:txEl>
                                          </p:spTgt>
                                        </p:tgtEl>
                                        <p:attrNameLst>
                                          <p:attrName>ppt_y</p:attrName>
                                        </p:attrNameLst>
                                      </p:cBhvr>
                                      <p:tavLst>
                                        <p:tav tm="0">
                                          <p:val>
                                            <p:strVal val="#ppt_y"/>
                                          </p:val>
                                        </p:tav>
                                        <p:tav tm="100000">
                                          <p:val>
                                            <p:strVal val="#ppt_y"/>
                                          </p:val>
                                        </p:tav>
                                      </p:tavLst>
                                    </p:anim>
                                  </p:childTnLst>
                                </p:cTn>
                              </p:par>
                              <p:par>
                                <p:cTn id="578" nodeType="withEffect" fill="hold" presetClass="entr" presetID="2" presetSubtype="2">
                                  <p:stCondLst>
                                    <p:cond delay="0"/>
                                  </p:stCondLst>
                                  <p:childTnLst>
                                    <p:set>
                                      <p:cBhvr>
                                        <p:cTn id="579" dur="1" fill="hold">
                                          <p:stCondLst>
                                            <p:cond delay="0"/>
                                          </p:stCondLst>
                                        </p:cTn>
                                        <p:tgtEl>
                                          <p:spTgt spid="271">
                                            <p:txEl>
                                              <p:pRg st="2" end="2"/>
                                            </p:txEl>
                                          </p:spTgt>
                                        </p:tgtEl>
                                        <p:attrNameLst>
                                          <p:attrName>style.visibility</p:attrName>
                                        </p:attrNameLst>
                                      </p:cBhvr>
                                      <p:to>
                                        <p:strVal val="visible"/>
                                      </p:to>
                                    </p:set>
                                    <p:anim calcmode="lin" valueType="num">
                                      <p:cBhvr additive="repl">
                                        <p:cTn id="580" dur="500" fill="hold"/>
                                        <p:tgtEl>
                                          <p:spTgt spid="271">
                                            <p:txEl>
                                              <p:pRg st="2" end="2"/>
                                            </p:txEl>
                                          </p:spTgt>
                                        </p:tgtEl>
                                        <p:attrNameLst>
                                          <p:attrName>ppt_x</p:attrName>
                                        </p:attrNameLst>
                                      </p:cBhvr>
                                      <p:tavLst>
                                        <p:tav tm="0">
                                          <p:val>
                                            <p:strVal val="1+#ppt_w/2"/>
                                          </p:val>
                                        </p:tav>
                                        <p:tav tm="100000">
                                          <p:val>
                                            <p:strVal val="#ppt_x"/>
                                          </p:val>
                                        </p:tav>
                                      </p:tavLst>
                                    </p:anim>
                                    <p:anim calcmode="lin" valueType="num">
                                      <p:cBhvr additive="repl">
                                        <p:cTn id="581" dur="500" fill="hold"/>
                                        <p:tgtEl>
                                          <p:spTgt spid="271">
                                            <p:txEl>
                                              <p:pRg st="2" end="2"/>
                                            </p:txEl>
                                          </p:spTgt>
                                        </p:tgtEl>
                                        <p:attrNameLst>
                                          <p:attrName>ppt_y</p:attrName>
                                        </p:attrNameLst>
                                      </p:cBhvr>
                                      <p:tavLst>
                                        <p:tav tm="0">
                                          <p:val>
                                            <p:strVal val="#ppt_y"/>
                                          </p:val>
                                        </p:tav>
                                        <p:tav tm="100000">
                                          <p:val>
                                            <p:strVal val="#ppt_y"/>
                                          </p:val>
                                        </p:tav>
                                      </p:tavLst>
                                    </p:anim>
                                  </p:childTnLst>
                                </p:cTn>
                              </p:par>
                              <p:par>
                                <p:cTn id="582" nodeType="withEffect" fill="hold" presetClass="entr" presetID="2" presetSubtype="2">
                                  <p:stCondLst>
                                    <p:cond delay="0"/>
                                  </p:stCondLst>
                                  <p:childTnLst>
                                    <p:set>
                                      <p:cBhvr>
                                        <p:cTn id="583" dur="1" fill="hold">
                                          <p:stCondLst>
                                            <p:cond delay="0"/>
                                          </p:stCondLst>
                                        </p:cTn>
                                        <p:tgtEl>
                                          <p:spTgt spid="271">
                                            <p:txEl>
                                              <p:pRg st="3" end="3"/>
                                            </p:txEl>
                                          </p:spTgt>
                                        </p:tgtEl>
                                        <p:attrNameLst>
                                          <p:attrName>style.visibility</p:attrName>
                                        </p:attrNameLst>
                                      </p:cBhvr>
                                      <p:to>
                                        <p:strVal val="visible"/>
                                      </p:to>
                                    </p:set>
                                    <p:anim calcmode="lin" valueType="num">
                                      <p:cBhvr additive="repl">
                                        <p:cTn id="584" dur="500" fill="hold"/>
                                        <p:tgtEl>
                                          <p:spTgt spid="271">
                                            <p:txEl>
                                              <p:pRg st="3" end="3"/>
                                            </p:txEl>
                                          </p:spTgt>
                                        </p:tgtEl>
                                        <p:attrNameLst>
                                          <p:attrName>ppt_x</p:attrName>
                                        </p:attrNameLst>
                                      </p:cBhvr>
                                      <p:tavLst>
                                        <p:tav tm="0">
                                          <p:val>
                                            <p:strVal val="1+#ppt_w/2"/>
                                          </p:val>
                                        </p:tav>
                                        <p:tav tm="100000">
                                          <p:val>
                                            <p:strVal val="#ppt_x"/>
                                          </p:val>
                                        </p:tav>
                                      </p:tavLst>
                                    </p:anim>
                                    <p:anim calcmode="lin" valueType="num">
                                      <p:cBhvr additive="repl">
                                        <p:cTn id="585" dur="500" fill="hold"/>
                                        <p:tgtEl>
                                          <p:spTgt spid="271">
                                            <p:txEl>
                                              <p:pRg st="3" end="3"/>
                                            </p:txEl>
                                          </p:spTgt>
                                        </p:tgtEl>
                                        <p:attrNameLst>
                                          <p:attrName>ppt_y</p:attrName>
                                        </p:attrNameLst>
                                      </p:cBhvr>
                                      <p:tavLst>
                                        <p:tav tm="0">
                                          <p:val>
                                            <p:strVal val="#ppt_y"/>
                                          </p:val>
                                        </p:tav>
                                        <p:tav tm="100000">
                                          <p:val>
                                            <p:strVal val="#ppt_y"/>
                                          </p:val>
                                        </p:tav>
                                      </p:tavLst>
                                    </p:anim>
                                  </p:childTnLst>
                                </p:cTn>
                              </p:par>
                              <p:par>
                                <p:cTn id="586" nodeType="withEffect" fill="hold" presetClass="entr" presetID="2" presetSubtype="2">
                                  <p:stCondLst>
                                    <p:cond delay="0"/>
                                  </p:stCondLst>
                                  <p:childTnLst>
                                    <p:set>
                                      <p:cBhvr>
                                        <p:cTn id="587" dur="1" fill="hold">
                                          <p:stCondLst>
                                            <p:cond delay="0"/>
                                          </p:stCondLst>
                                        </p:cTn>
                                        <p:tgtEl>
                                          <p:spTgt spid="271">
                                            <p:txEl>
                                              <p:pRg st="4" end="4"/>
                                            </p:txEl>
                                          </p:spTgt>
                                        </p:tgtEl>
                                        <p:attrNameLst>
                                          <p:attrName>style.visibility</p:attrName>
                                        </p:attrNameLst>
                                      </p:cBhvr>
                                      <p:to>
                                        <p:strVal val="visible"/>
                                      </p:to>
                                    </p:set>
                                    <p:anim calcmode="lin" valueType="num">
                                      <p:cBhvr additive="repl">
                                        <p:cTn id="588" dur="500" fill="hold"/>
                                        <p:tgtEl>
                                          <p:spTgt spid="271">
                                            <p:txEl>
                                              <p:pRg st="4" end="4"/>
                                            </p:txEl>
                                          </p:spTgt>
                                        </p:tgtEl>
                                        <p:attrNameLst>
                                          <p:attrName>ppt_x</p:attrName>
                                        </p:attrNameLst>
                                      </p:cBhvr>
                                      <p:tavLst>
                                        <p:tav tm="0">
                                          <p:val>
                                            <p:strVal val="1+#ppt_w/2"/>
                                          </p:val>
                                        </p:tav>
                                        <p:tav tm="100000">
                                          <p:val>
                                            <p:strVal val="#ppt_x"/>
                                          </p:val>
                                        </p:tav>
                                      </p:tavLst>
                                    </p:anim>
                                    <p:anim calcmode="lin" valueType="num">
                                      <p:cBhvr additive="repl">
                                        <p:cTn id="589" dur="500" fill="hold"/>
                                        <p:tgtEl>
                                          <p:spTgt spid="271">
                                            <p:txEl>
                                              <p:pRg st="4" end="4"/>
                                            </p:txEl>
                                          </p:spTgt>
                                        </p:tgtEl>
                                        <p:attrNameLst>
                                          <p:attrName>ppt_y</p:attrName>
                                        </p:attrNameLst>
                                      </p:cBhvr>
                                      <p:tavLst>
                                        <p:tav tm="0">
                                          <p:val>
                                            <p:strVal val="#ppt_y"/>
                                          </p:val>
                                        </p:tav>
                                        <p:tav tm="100000">
                                          <p:val>
                                            <p:strVal val="#ppt_y"/>
                                          </p:val>
                                        </p:tav>
                                      </p:tavLst>
                                    </p:anim>
                                  </p:childTnLst>
                                </p:cTn>
                              </p:par>
                              <p:par>
                                <p:cTn id="590" nodeType="withEffect" fill="hold" presetClass="entr" presetID="2" presetSubtype="2">
                                  <p:stCondLst>
                                    <p:cond delay="0"/>
                                  </p:stCondLst>
                                  <p:childTnLst>
                                    <p:set>
                                      <p:cBhvr>
                                        <p:cTn id="591" dur="1" fill="hold">
                                          <p:stCondLst>
                                            <p:cond delay="0"/>
                                          </p:stCondLst>
                                        </p:cTn>
                                        <p:tgtEl>
                                          <p:spTgt spid="271">
                                            <p:txEl>
                                              <p:pRg st="5" end="5"/>
                                            </p:txEl>
                                          </p:spTgt>
                                        </p:tgtEl>
                                        <p:attrNameLst>
                                          <p:attrName>style.visibility</p:attrName>
                                        </p:attrNameLst>
                                      </p:cBhvr>
                                      <p:to>
                                        <p:strVal val="visible"/>
                                      </p:to>
                                    </p:set>
                                    <p:anim calcmode="lin" valueType="num">
                                      <p:cBhvr additive="repl">
                                        <p:cTn id="592" dur="500" fill="hold"/>
                                        <p:tgtEl>
                                          <p:spTgt spid="271">
                                            <p:txEl>
                                              <p:pRg st="5" end="5"/>
                                            </p:txEl>
                                          </p:spTgt>
                                        </p:tgtEl>
                                        <p:attrNameLst>
                                          <p:attrName>ppt_x</p:attrName>
                                        </p:attrNameLst>
                                      </p:cBhvr>
                                      <p:tavLst>
                                        <p:tav tm="0">
                                          <p:val>
                                            <p:strVal val="1+#ppt_w/2"/>
                                          </p:val>
                                        </p:tav>
                                        <p:tav tm="100000">
                                          <p:val>
                                            <p:strVal val="#ppt_x"/>
                                          </p:val>
                                        </p:tav>
                                      </p:tavLst>
                                    </p:anim>
                                    <p:anim calcmode="lin" valueType="num">
                                      <p:cBhvr additive="repl">
                                        <p:cTn id="593" dur="500" fill="hold"/>
                                        <p:tgtEl>
                                          <p:spTgt spid="271">
                                            <p:txEl>
                                              <p:pRg st="5" end="5"/>
                                            </p:txEl>
                                          </p:spTgt>
                                        </p:tgtEl>
                                        <p:attrNameLst>
                                          <p:attrName>ppt_y</p:attrName>
                                        </p:attrNameLst>
                                      </p:cBhvr>
                                      <p:tavLst>
                                        <p:tav tm="0">
                                          <p:val>
                                            <p:strVal val="#ppt_y"/>
                                          </p:val>
                                        </p:tav>
                                        <p:tav tm="100000">
                                          <p:val>
                                            <p:strVal val="#ppt_y"/>
                                          </p:val>
                                        </p:tav>
                                      </p:tavLst>
                                    </p:anim>
                                  </p:childTnLst>
                                </p:cTn>
                              </p:par>
                              <p:par>
                                <p:cTn id="594" nodeType="withEffect" fill="hold" presetClass="entr" presetID="2" presetSubtype="2">
                                  <p:stCondLst>
                                    <p:cond delay="0"/>
                                  </p:stCondLst>
                                  <p:childTnLst>
                                    <p:set>
                                      <p:cBhvr>
                                        <p:cTn id="595" dur="1" fill="hold">
                                          <p:stCondLst>
                                            <p:cond delay="0"/>
                                          </p:stCondLst>
                                        </p:cTn>
                                        <p:tgtEl>
                                          <p:spTgt spid="271">
                                            <p:txEl>
                                              <p:pRg st="6" end="6"/>
                                            </p:txEl>
                                          </p:spTgt>
                                        </p:tgtEl>
                                        <p:attrNameLst>
                                          <p:attrName>style.visibility</p:attrName>
                                        </p:attrNameLst>
                                      </p:cBhvr>
                                      <p:to>
                                        <p:strVal val="visible"/>
                                      </p:to>
                                    </p:set>
                                    <p:anim calcmode="lin" valueType="num">
                                      <p:cBhvr additive="repl">
                                        <p:cTn id="596" dur="500" fill="hold"/>
                                        <p:tgtEl>
                                          <p:spTgt spid="271">
                                            <p:txEl>
                                              <p:pRg st="6" end="6"/>
                                            </p:txEl>
                                          </p:spTgt>
                                        </p:tgtEl>
                                        <p:attrNameLst>
                                          <p:attrName>ppt_x</p:attrName>
                                        </p:attrNameLst>
                                      </p:cBhvr>
                                      <p:tavLst>
                                        <p:tav tm="0">
                                          <p:val>
                                            <p:strVal val="1+#ppt_w/2"/>
                                          </p:val>
                                        </p:tav>
                                        <p:tav tm="100000">
                                          <p:val>
                                            <p:strVal val="#ppt_x"/>
                                          </p:val>
                                        </p:tav>
                                      </p:tavLst>
                                    </p:anim>
                                    <p:anim calcmode="lin" valueType="num">
                                      <p:cBhvr additive="repl">
                                        <p:cTn id="597" dur="500" fill="hold"/>
                                        <p:tgtEl>
                                          <p:spTgt spid="271">
                                            <p:txEl>
                                              <p:pRg st="6" end="6"/>
                                            </p:txEl>
                                          </p:spTgt>
                                        </p:tgtEl>
                                        <p:attrNameLst>
                                          <p:attrName>ppt_y</p:attrName>
                                        </p:attrNameLst>
                                      </p:cBhvr>
                                      <p:tavLst>
                                        <p:tav tm="0">
                                          <p:val>
                                            <p:strVal val="#ppt_y"/>
                                          </p:val>
                                        </p:tav>
                                        <p:tav tm="100000">
                                          <p:val>
                                            <p:strVal val="#ppt_y"/>
                                          </p:val>
                                        </p:tav>
                                      </p:tavLst>
                                    </p:anim>
                                  </p:childTnLst>
                                </p:cTn>
                              </p:par>
                            </p:childTnLst>
                          </p:cTn>
                        </p:par>
                        <p:par>
                          <p:cTn id="598" fill="hold">
                            <p:stCondLst>
                              <p:cond delay="500"/>
                            </p:stCondLst>
                            <p:childTnLst>
                              <p:par>
                                <p:cTn id="599" nodeType="afterEffect" fill="hold" presetClass="entr" presetID="5" presetSubtype="10">
                                  <p:stCondLst>
                                    <p:cond delay="0"/>
                                  </p:stCondLst>
                                  <p:childTnLst>
                                    <p:set>
                                      <p:cBhvr>
                                        <p:cTn id="600" dur="1" fill="hold">
                                          <p:stCondLst>
                                            <p:cond delay="0"/>
                                          </p:stCondLst>
                                        </p:cTn>
                                        <p:tgtEl>
                                          <p:spTgt spid="272"/>
                                        </p:tgtEl>
                                        <p:attrNameLst>
                                          <p:attrName>style.visibility</p:attrName>
                                        </p:attrNameLst>
                                      </p:cBhvr>
                                      <p:to>
                                        <p:strVal val="visible"/>
                                      </p:to>
                                    </p:set>
                                    <p:animEffect filter="checkerboard(across)" transition="in">
                                      <p:cBhvr additive="repl">
                                        <p:cTn id="601" dur="5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274" name="5 - TextBox"/>
          <p:cNvSpPr/>
          <p:nvPr/>
        </p:nvSpPr>
        <p:spPr>
          <a:xfrm>
            <a:off x="5652000" y="4227840"/>
            <a:ext cx="3312000" cy="48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300" spc="-1" strike="noStrike">
                <a:solidFill>
                  <a:srgbClr val="000000"/>
                </a:solidFill>
                <a:latin typeface="Calibri"/>
              </a:rPr>
              <a:t>Κυκλικό διάγραμμα λειτουργίας δίχρονου βενζινοκινητήρα.</a:t>
            </a:r>
            <a:endParaRPr b="0" lang="en-US" sz="1300" spc="-1" strike="noStrike">
              <a:solidFill>
                <a:srgbClr val="000000"/>
              </a:solidFill>
              <a:latin typeface="Arial"/>
            </a:endParaRPr>
          </a:p>
        </p:txBody>
      </p:sp>
      <p:pic>
        <p:nvPicPr>
          <p:cNvPr id="275" name="Picture 2" descr=""/>
          <p:cNvPicPr/>
          <p:nvPr/>
        </p:nvPicPr>
        <p:blipFill>
          <a:blip r:embed="rId1"/>
          <a:stretch/>
        </p:blipFill>
        <p:spPr>
          <a:xfrm>
            <a:off x="5940000" y="987480"/>
            <a:ext cx="2673720" cy="3206160"/>
          </a:xfrm>
          <a:prstGeom prst="rect">
            <a:avLst/>
          </a:prstGeom>
          <a:ln w="9525">
            <a:noFill/>
          </a:ln>
        </p:spPr>
      </p:pic>
      <p:sp>
        <p:nvSpPr>
          <p:cNvPr id="276" name="6 - TextBox"/>
          <p:cNvSpPr/>
          <p:nvPr/>
        </p:nvSpPr>
        <p:spPr>
          <a:xfrm>
            <a:off x="539640" y="483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2</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l-GR" sz="1800" spc="-1" strike="noStrike">
                <a:solidFill>
                  <a:srgbClr val="ff0000"/>
                </a:solidFill>
                <a:latin typeface="Arial"/>
              </a:rPr>
              <a:t>το έμβολο ανεβαίνει:</a:t>
            </a:r>
            <a:endParaRPr b="0" lang="en-US" sz="1800" spc="-1" strike="noStrike">
              <a:solidFill>
                <a:srgbClr val="000000"/>
              </a:solidFill>
              <a:latin typeface="Arial"/>
            </a:endParaRPr>
          </a:p>
        </p:txBody>
      </p:sp>
      <p:sp>
        <p:nvSpPr>
          <p:cNvPr id="277" name="8 - TextBox"/>
          <p:cNvSpPr/>
          <p:nvPr/>
        </p:nvSpPr>
        <p:spPr>
          <a:xfrm>
            <a:off x="467640" y="915480"/>
            <a:ext cx="5256360" cy="3107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chemeClr val="accent5">
                    <a:lumMod val="50000"/>
                  </a:schemeClr>
                </a:solidFill>
                <a:latin typeface="Arial"/>
              </a:rPr>
              <a:t>Ολοκλήρωση της εισαγωγής στον κύλινδρο</a:t>
            </a:r>
            <a:r>
              <a:rPr b="0" lang="el-GR" sz="1800" spc="-1" strike="noStrike">
                <a:solidFill>
                  <a:srgbClr val="000000"/>
                </a:solidFill>
                <a:latin typeface="Arial"/>
              </a:rPr>
              <a:t>: </a:t>
            </a:r>
            <a:endParaRPr b="0" lang="en-US" sz="1800" spc="-1" strike="noStrike">
              <a:solidFill>
                <a:srgbClr val="000000"/>
              </a:solidFill>
              <a:latin typeface="Arial"/>
            </a:endParaRPr>
          </a:p>
          <a:p>
            <a:pPr algn="r">
              <a:lnSpc>
                <a:spcPct val="100000"/>
              </a:lnSpc>
            </a:pPr>
            <a:endParaRPr b="0" lang="en-US" sz="1800" spc="-1" strike="noStrike">
              <a:solidFill>
                <a:srgbClr val="000000"/>
              </a:solidFill>
              <a:latin typeface="Arial"/>
            </a:endParaRPr>
          </a:p>
          <a:p>
            <a:pPr algn="r">
              <a:lnSpc>
                <a:spcPct val="100000"/>
              </a:lnSpc>
            </a:pPr>
            <a:r>
              <a:rPr b="0" lang="el-GR" sz="1800" spc="-1" strike="noStrike">
                <a:solidFill>
                  <a:srgbClr val="000000"/>
                </a:solidFill>
                <a:latin typeface="Arial"/>
              </a:rPr>
              <a:t>το δεύτερο τμήμα του τόξου ΑΒ </a:t>
            </a:r>
            <a:endParaRPr b="0" lang="en-US" sz="1800" spc="-1" strike="noStrike">
              <a:solidFill>
                <a:srgbClr val="000000"/>
              </a:solidFill>
              <a:latin typeface="Arial"/>
            </a:endParaRPr>
          </a:p>
          <a:p>
            <a:pPr algn="r">
              <a:lnSpc>
                <a:spcPct val="100000"/>
              </a:lnSpc>
            </a:pPr>
            <a:r>
              <a:rPr b="0" lang="el-GR" sz="1800" spc="-1" strike="noStrike">
                <a:solidFill>
                  <a:srgbClr val="000000"/>
                </a:solidFill>
                <a:latin typeface="Arial"/>
              </a:rPr>
              <a:t>από 50° μέχρι 70° μετά το Κ.Ν.Σ.</a:t>
            </a:r>
            <a:endParaRPr b="0" lang="en-US" sz="1800" spc="-1" strike="noStrike">
              <a:solidFill>
                <a:srgbClr val="000000"/>
              </a:solidFill>
              <a:latin typeface="Arial"/>
            </a:endParaRPr>
          </a:p>
          <a:p>
            <a:pPr algn="r">
              <a:lnSpc>
                <a:spcPct val="100000"/>
              </a:lnSpc>
            </a:pPr>
            <a:r>
              <a:rPr b="0" lang="el-GR" sz="1800" spc="-1" strike="noStrike">
                <a:solidFill>
                  <a:srgbClr val="000000"/>
                </a:solidFill>
                <a:latin typeface="Arial"/>
              </a:rPr>
              <a:t> </a:t>
            </a:r>
            <a:endParaRPr b="0" lang="en-US" sz="1800" spc="-1" strike="noStrike">
              <a:solidFill>
                <a:srgbClr val="000000"/>
              </a:solidFill>
              <a:latin typeface="Arial"/>
            </a:endParaRPr>
          </a:p>
          <a:p>
            <a:pPr algn="r">
              <a:lnSpc>
                <a:spcPct val="100000"/>
              </a:lnSpc>
            </a:pPr>
            <a:r>
              <a:rPr b="0" lang="el-GR" sz="1800" spc="-1" strike="noStrike">
                <a:solidFill>
                  <a:srgbClr val="000000"/>
                </a:solidFill>
                <a:latin typeface="Arial"/>
              </a:rPr>
              <a:t>Το έμβολο μετά το Κ.Ν.Σ. αρχίζει να </a:t>
            </a:r>
            <a:endParaRPr b="0" lang="en-US" sz="1800" spc="-1" strike="noStrike">
              <a:solidFill>
                <a:srgbClr val="000000"/>
              </a:solidFill>
              <a:latin typeface="Arial"/>
            </a:endParaRPr>
          </a:p>
          <a:p>
            <a:pPr algn="r">
              <a:lnSpc>
                <a:spcPct val="100000"/>
              </a:lnSpc>
            </a:pPr>
            <a:r>
              <a:rPr b="0" lang="el-GR" sz="1800" spc="-1" strike="noStrike">
                <a:solidFill>
                  <a:srgbClr val="000000"/>
                </a:solidFill>
                <a:latin typeface="Arial"/>
              </a:rPr>
              <a:t>αναβαίνει προς το Α.Ν.Σ.</a:t>
            </a:r>
            <a:endParaRPr b="0" lang="en-US" sz="1800" spc="-1" strike="noStrike">
              <a:solidFill>
                <a:srgbClr val="000000"/>
              </a:solidFill>
              <a:latin typeface="Arial"/>
            </a:endParaRPr>
          </a:p>
          <a:p>
            <a:pPr algn="r">
              <a:lnSpc>
                <a:spcPct val="100000"/>
              </a:lnSpc>
            </a:pPr>
            <a:r>
              <a:rPr b="0" lang="el-GR" sz="1800" spc="-1" strike="noStrike">
                <a:solidFill>
                  <a:srgbClr val="000000"/>
                </a:solidFill>
                <a:latin typeface="Arial"/>
              </a:rPr>
              <a:t> </a:t>
            </a: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Με την άνοδό του, και αφού έχει ολοκληρωθεί η εισαγωγή του μίγματος στον κύλινδρο, καλύπτεται πρώτα η θυρίδα εισαγωγής (Α).</a:t>
            </a:r>
            <a:endParaRPr b="0" lang="en-US" sz="1800" spc="-1" strike="noStrike">
              <a:solidFill>
                <a:srgbClr val="000000"/>
              </a:solidFill>
              <a:latin typeface="Arial"/>
            </a:endParaRPr>
          </a:p>
        </p:txBody>
      </p:sp>
      <p:pic>
        <p:nvPicPr>
          <p:cNvPr id="278" name="Picture 2" descr=""/>
          <p:cNvPicPr/>
          <p:nvPr/>
        </p:nvPicPr>
        <p:blipFill>
          <a:blip r:embed="rId2"/>
          <a:srcRect l="50862" t="0" r="31501" b="10135"/>
          <a:stretch/>
        </p:blipFill>
        <p:spPr>
          <a:xfrm>
            <a:off x="827640" y="1419480"/>
            <a:ext cx="833760" cy="1583640"/>
          </a:xfrm>
          <a:prstGeom prst="rect">
            <a:avLst/>
          </a:prstGeom>
          <a:ln w="9525">
            <a:noFill/>
          </a:ln>
        </p:spPr>
      </p:pic>
    </p:spTree>
  </p:cSld>
  <p:transition>
    <p:pull dir="rd"/>
  </p:transition>
  <p:timing>
    <p:tnLst>
      <p:par>
        <p:cTn id="602" dur="indefinite" restart="never" nodeType="tmRoot">
          <p:childTnLst>
            <p:seq>
              <p:cTn id="603" dur="indefinite" nodeType="mainSeq">
                <p:childTnLst>
                  <p:par>
                    <p:cTn id="604" fill="hold">
                      <p:stCondLst>
                        <p:cond delay="indefinite"/>
                      </p:stCondLst>
                      <p:childTnLst>
                        <p:par>
                          <p:cTn id="605" fill="hold">
                            <p:stCondLst>
                              <p:cond delay="0"/>
                            </p:stCondLst>
                            <p:childTnLst>
                              <p:par>
                                <p:cTn id="606" nodeType="clickEffect" fill="hold" presetClass="entr" presetID="29">
                                  <p:stCondLst>
                                    <p:cond delay="0"/>
                                  </p:stCondLst>
                                  <p:childTnLst>
                                    <p:set>
                                      <p:cBhvr>
                                        <p:cTn id="607" dur="1" fill="hold">
                                          <p:stCondLst>
                                            <p:cond delay="0"/>
                                          </p:stCondLst>
                                        </p:cTn>
                                        <p:tgtEl>
                                          <p:spTgt spid="277">
                                            <p:txEl>
                                              <p:pRg st="2" end="2"/>
                                            </p:txEl>
                                          </p:spTgt>
                                        </p:tgtEl>
                                        <p:attrNameLst>
                                          <p:attrName>style.visibility</p:attrName>
                                        </p:attrNameLst>
                                      </p:cBhvr>
                                      <p:to>
                                        <p:strVal val="visible"/>
                                      </p:to>
                                    </p:set>
                                    <p:anim calcmode="lin" valueType="num">
                                      <p:cBhvr additive="repl">
                                        <p:cTn id="608" dur="500" fill="hold"/>
                                        <p:tgtEl>
                                          <p:spTgt spid="277">
                                            <p:txEl>
                                              <p:pRg st="2" end="2"/>
                                            </p:txEl>
                                          </p:spTgt>
                                        </p:tgtEl>
                                        <p:attrNameLst>
                                          <p:attrName>ppt_x</p:attrName>
                                        </p:attrNameLst>
                                      </p:cBhvr>
                                      <p:tavLst>
                                        <p:tav tm="0">
                                          <p:val>
                                            <p:strVal val="#ppt_x-.2"/>
                                          </p:val>
                                        </p:tav>
                                        <p:tav tm="100000">
                                          <p:val>
                                            <p:strVal val="#ppt_x"/>
                                          </p:val>
                                        </p:tav>
                                      </p:tavLst>
                                    </p:anim>
                                    <p:anim calcmode="lin" valueType="num">
                                      <p:cBhvr additive="repl">
                                        <p:cTn id="609" dur="500" fill="hold"/>
                                        <p:tgtEl>
                                          <p:spTgt spid="277">
                                            <p:txEl>
                                              <p:pRg st="2" end="2"/>
                                            </p:txEl>
                                          </p:spTgt>
                                        </p:tgtEl>
                                        <p:attrNameLst>
                                          <p:attrName>ppt_y</p:attrName>
                                        </p:attrNameLst>
                                      </p:cBhvr>
                                      <p:tavLst>
                                        <p:tav tm="0">
                                          <p:val>
                                            <p:strVal val="#ppt_y"/>
                                          </p:val>
                                        </p:tav>
                                        <p:tav tm="100000">
                                          <p:val>
                                            <p:strVal val="#ppt_y"/>
                                          </p:val>
                                        </p:tav>
                                      </p:tavLst>
                                    </p:anim>
                                    <p:animEffect filter="wipe(right)" transition="in">
                                      <p:cBhvr additive="repl">
                                        <p:cTn id="610" dur="500"/>
                                        <p:tgtEl>
                                          <p:spTgt spid="277">
                                            <p:txEl>
                                              <p:pRg st="2" end="2"/>
                                            </p:txEl>
                                          </p:spTgt>
                                        </p:tgtEl>
                                      </p:cBhvr>
                                    </p:animEffect>
                                  </p:childTnLst>
                                </p:cTn>
                              </p:par>
                              <p:par>
                                <p:cTn id="611" nodeType="withEffect" fill="hold" presetClass="entr" presetID="29">
                                  <p:stCondLst>
                                    <p:cond delay="0"/>
                                  </p:stCondLst>
                                  <p:childTnLst>
                                    <p:set>
                                      <p:cBhvr>
                                        <p:cTn id="612" dur="1" fill="hold">
                                          <p:stCondLst>
                                            <p:cond delay="0"/>
                                          </p:stCondLst>
                                        </p:cTn>
                                        <p:tgtEl>
                                          <p:spTgt spid="277">
                                            <p:txEl>
                                              <p:pRg st="3" end="3"/>
                                            </p:txEl>
                                          </p:spTgt>
                                        </p:tgtEl>
                                        <p:attrNameLst>
                                          <p:attrName>style.visibility</p:attrName>
                                        </p:attrNameLst>
                                      </p:cBhvr>
                                      <p:to>
                                        <p:strVal val="visible"/>
                                      </p:to>
                                    </p:set>
                                    <p:anim calcmode="lin" valueType="num">
                                      <p:cBhvr additive="repl">
                                        <p:cTn id="613" dur="500" fill="hold"/>
                                        <p:tgtEl>
                                          <p:spTgt spid="277">
                                            <p:txEl>
                                              <p:pRg st="3" end="3"/>
                                            </p:txEl>
                                          </p:spTgt>
                                        </p:tgtEl>
                                        <p:attrNameLst>
                                          <p:attrName>ppt_x</p:attrName>
                                        </p:attrNameLst>
                                      </p:cBhvr>
                                      <p:tavLst>
                                        <p:tav tm="0">
                                          <p:val>
                                            <p:strVal val="#ppt_x-.2"/>
                                          </p:val>
                                        </p:tav>
                                        <p:tav tm="100000">
                                          <p:val>
                                            <p:strVal val="#ppt_x"/>
                                          </p:val>
                                        </p:tav>
                                      </p:tavLst>
                                    </p:anim>
                                    <p:anim calcmode="lin" valueType="num">
                                      <p:cBhvr additive="repl">
                                        <p:cTn id="614" dur="500" fill="hold"/>
                                        <p:tgtEl>
                                          <p:spTgt spid="277">
                                            <p:txEl>
                                              <p:pRg st="3" end="3"/>
                                            </p:txEl>
                                          </p:spTgt>
                                        </p:tgtEl>
                                        <p:attrNameLst>
                                          <p:attrName>ppt_y</p:attrName>
                                        </p:attrNameLst>
                                      </p:cBhvr>
                                      <p:tavLst>
                                        <p:tav tm="0">
                                          <p:val>
                                            <p:strVal val="#ppt_y"/>
                                          </p:val>
                                        </p:tav>
                                        <p:tav tm="100000">
                                          <p:val>
                                            <p:strVal val="#ppt_y"/>
                                          </p:val>
                                        </p:tav>
                                      </p:tavLst>
                                    </p:anim>
                                    <p:animEffect filter="wipe(right)" transition="in">
                                      <p:cBhvr additive="repl">
                                        <p:cTn id="615" dur="500"/>
                                        <p:tgtEl>
                                          <p:spTgt spid="277">
                                            <p:txEl>
                                              <p:pRg st="3" end="3"/>
                                            </p:txEl>
                                          </p:spTgt>
                                        </p:tgtEl>
                                      </p:cBhvr>
                                    </p:animEffect>
                                  </p:childTnLst>
                                </p:cTn>
                              </p:par>
                            </p:childTnLst>
                          </p:cTn>
                        </p:par>
                      </p:childTnLst>
                    </p:cTn>
                  </p:par>
                  <p:par>
                    <p:cTn id="616" fill="hold">
                      <p:stCondLst>
                        <p:cond delay="indefinite"/>
                      </p:stCondLst>
                      <p:childTnLst>
                        <p:par>
                          <p:cTn id="617" fill="hold">
                            <p:stCondLst>
                              <p:cond delay="0"/>
                            </p:stCondLst>
                            <p:childTnLst>
                              <p:par>
                                <p:cTn id="618" nodeType="clickEffect" fill="hold" presetClass="entr" presetID="29">
                                  <p:stCondLst>
                                    <p:cond delay="0"/>
                                  </p:stCondLst>
                                  <p:childTnLst>
                                    <p:set>
                                      <p:cBhvr>
                                        <p:cTn id="619" dur="1" fill="hold">
                                          <p:stCondLst>
                                            <p:cond delay="0"/>
                                          </p:stCondLst>
                                        </p:cTn>
                                        <p:tgtEl>
                                          <p:spTgt spid="277">
                                            <p:txEl>
                                              <p:pRg st="5" end="5"/>
                                            </p:txEl>
                                          </p:spTgt>
                                        </p:tgtEl>
                                        <p:attrNameLst>
                                          <p:attrName>style.visibility</p:attrName>
                                        </p:attrNameLst>
                                      </p:cBhvr>
                                      <p:to>
                                        <p:strVal val="visible"/>
                                      </p:to>
                                    </p:set>
                                    <p:anim calcmode="lin" valueType="num">
                                      <p:cBhvr additive="repl">
                                        <p:cTn id="620" dur="500" fill="hold"/>
                                        <p:tgtEl>
                                          <p:spTgt spid="277">
                                            <p:txEl>
                                              <p:pRg st="5" end="5"/>
                                            </p:txEl>
                                          </p:spTgt>
                                        </p:tgtEl>
                                        <p:attrNameLst>
                                          <p:attrName>ppt_x</p:attrName>
                                        </p:attrNameLst>
                                      </p:cBhvr>
                                      <p:tavLst>
                                        <p:tav tm="0">
                                          <p:val>
                                            <p:strVal val="#ppt_x-.2"/>
                                          </p:val>
                                        </p:tav>
                                        <p:tav tm="100000">
                                          <p:val>
                                            <p:strVal val="#ppt_x"/>
                                          </p:val>
                                        </p:tav>
                                      </p:tavLst>
                                    </p:anim>
                                    <p:anim calcmode="lin" valueType="num">
                                      <p:cBhvr additive="repl">
                                        <p:cTn id="621" dur="500" fill="hold"/>
                                        <p:tgtEl>
                                          <p:spTgt spid="277">
                                            <p:txEl>
                                              <p:pRg st="5" end="5"/>
                                            </p:txEl>
                                          </p:spTgt>
                                        </p:tgtEl>
                                        <p:attrNameLst>
                                          <p:attrName>ppt_y</p:attrName>
                                        </p:attrNameLst>
                                      </p:cBhvr>
                                      <p:tavLst>
                                        <p:tav tm="0">
                                          <p:val>
                                            <p:strVal val="#ppt_y"/>
                                          </p:val>
                                        </p:tav>
                                        <p:tav tm="100000">
                                          <p:val>
                                            <p:strVal val="#ppt_y"/>
                                          </p:val>
                                        </p:tav>
                                      </p:tavLst>
                                    </p:anim>
                                    <p:animEffect filter="wipe(right)" transition="in">
                                      <p:cBhvr additive="repl">
                                        <p:cTn id="622" dur="500"/>
                                        <p:tgtEl>
                                          <p:spTgt spid="277">
                                            <p:txEl>
                                              <p:pRg st="5" end="5"/>
                                            </p:txEl>
                                          </p:spTgt>
                                        </p:tgtEl>
                                      </p:cBhvr>
                                    </p:animEffect>
                                  </p:childTnLst>
                                </p:cTn>
                              </p:par>
                              <p:par>
                                <p:cTn id="623" nodeType="withEffect" fill="hold" presetClass="entr" presetID="29">
                                  <p:stCondLst>
                                    <p:cond delay="0"/>
                                  </p:stCondLst>
                                  <p:childTnLst>
                                    <p:set>
                                      <p:cBhvr>
                                        <p:cTn id="624" dur="1" fill="hold">
                                          <p:stCondLst>
                                            <p:cond delay="0"/>
                                          </p:stCondLst>
                                        </p:cTn>
                                        <p:tgtEl>
                                          <p:spTgt spid="277">
                                            <p:txEl>
                                              <p:pRg st="6" end="6"/>
                                            </p:txEl>
                                          </p:spTgt>
                                        </p:tgtEl>
                                        <p:attrNameLst>
                                          <p:attrName>style.visibility</p:attrName>
                                        </p:attrNameLst>
                                      </p:cBhvr>
                                      <p:to>
                                        <p:strVal val="visible"/>
                                      </p:to>
                                    </p:set>
                                    <p:anim calcmode="lin" valueType="num">
                                      <p:cBhvr additive="repl">
                                        <p:cTn id="625" dur="500" fill="hold"/>
                                        <p:tgtEl>
                                          <p:spTgt spid="277">
                                            <p:txEl>
                                              <p:pRg st="6" end="6"/>
                                            </p:txEl>
                                          </p:spTgt>
                                        </p:tgtEl>
                                        <p:attrNameLst>
                                          <p:attrName>ppt_x</p:attrName>
                                        </p:attrNameLst>
                                      </p:cBhvr>
                                      <p:tavLst>
                                        <p:tav tm="0">
                                          <p:val>
                                            <p:strVal val="#ppt_x-.2"/>
                                          </p:val>
                                        </p:tav>
                                        <p:tav tm="100000">
                                          <p:val>
                                            <p:strVal val="#ppt_x"/>
                                          </p:val>
                                        </p:tav>
                                      </p:tavLst>
                                    </p:anim>
                                    <p:anim calcmode="lin" valueType="num">
                                      <p:cBhvr additive="repl">
                                        <p:cTn id="626" dur="500" fill="hold"/>
                                        <p:tgtEl>
                                          <p:spTgt spid="277">
                                            <p:txEl>
                                              <p:pRg st="6" end="6"/>
                                            </p:txEl>
                                          </p:spTgt>
                                        </p:tgtEl>
                                        <p:attrNameLst>
                                          <p:attrName>ppt_y</p:attrName>
                                        </p:attrNameLst>
                                      </p:cBhvr>
                                      <p:tavLst>
                                        <p:tav tm="0">
                                          <p:val>
                                            <p:strVal val="#ppt_y"/>
                                          </p:val>
                                        </p:tav>
                                        <p:tav tm="100000">
                                          <p:val>
                                            <p:strVal val="#ppt_y"/>
                                          </p:val>
                                        </p:tav>
                                      </p:tavLst>
                                    </p:anim>
                                    <p:animEffect filter="wipe(right)" transition="in">
                                      <p:cBhvr additive="repl">
                                        <p:cTn id="627" dur="500"/>
                                        <p:tgtEl>
                                          <p:spTgt spid="277">
                                            <p:txEl>
                                              <p:pRg st="6" end="6"/>
                                            </p:txEl>
                                          </p:spTgt>
                                        </p:tgtEl>
                                      </p:cBhvr>
                                    </p:animEffect>
                                  </p:childTnLst>
                                </p:cTn>
                              </p:par>
                            </p:childTnLst>
                          </p:cTn>
                        </p:par>
                        <p:par>
                          <p:cTn id="628" fill="hold">
                            <p:stCondLst>
                              <p:cond delay="500"/>
                            </p:stCondLst>
                            <p:childTnLst>
                              <p:par>
                                <p:cTn id="629" nodeType="afterEffect" fill="hold" presetClass="entr" presetID="5" presetSubtype="10">
                                  <p:stCondLst>
                                    <p:cond delay="0"/>
                                  </p:stCondLst>
                                  <p:childTnLst>
                                    <p:set>
                                      <p:cBhvr>
                                        <p:cTn id="630" dur="1" fill="hold">
                                          <p:stCondLst>
                                            <p:cond delay="0"/>
                                          </p:stCondLst>
                                        </p:cTn>
                                        <p:tgtEl>
                                          <p:spTgt spid="278"/>
                                        </p:tgtEl>
                                        <p:attrNameLst>
                                          <p:attrName>style.visibility</p:attrName>
                                        </p:attrNameLst>
                                      </p:cBhvr>
                                      <p:to>
                                        <p:strVal val="visible"/>
                                      </p:to>
                                    </p:set>
                                    <p:animEffect filter="checkerboard(across)" transition="in">
                                      <p:cBhvr additive="repl">
                                        <p:cTn id="631" dur="500"/>
                                        <p:tgtEl>
                                          <p:spTgt spid="278"/>
                                        </p:tgtEl>
                                      </p:cBhvr>
                                    </p:animEffect>
                                  </p:childTnLst>
                                </p:cTn>
                              </p:par>
                            </p:childTnLst>
                          </p:cTn>
                        </p:par>
                      </p:childTnLst>
                    </p:cTn>
                  </p:par>
                  <p:par>
                    <p:cTn id="632" fill="hold">
                      <p:stCondLst>
                        <p:cond delay="indefinite"/>
                      </p:stCondLst>
                      <p:childTnLst>
                        <p:par>
                          <p:cTn id="633" fill="hold">
                            <p:stCondLst>
                              <p:cond delay="0"/>
                            </p:stCondLst>
                            <p:childTnLst>
                              <p:par>
                                <p:cTn id="634" nodeType="clickEffect" fill="hold" presetClass="entr" presetID="2" presetSubtype="4">
                                  <p:stCondLst>
                                    <p:cond delay="0"/>
                                  </p:stCondLst>
                                  <p:childTnLst>
                                    <p:set>
                                      <p:cBhvr>
                                        <p:cTn id="635" dur="1" fill="hold">
                                          <p:stCondLst>
                                            <p:cond delay="0"/>
                                          </p:stCondLst>
                                        </p:cTn>
                                        <p:tgtEl>
                                          <p:spTgt spid="277">
                                            <p:txEl>
                                              <p:pRg st="8" end="8"/>
                                            </p:txEl>
                                          </p:spTgt>
                                        </p:tgtEl>
                                        <p:attrNameLst>
                                          <p:attrName>style.visibility</p:attrName>
                                        </p:attrNameLst>
                                      </p:cBhvr>
                                      <p:to>
                                        <p:strVal val="visible"/>
                                      </p:to>
                                    </p:set>
                                    <p:anim calcmode="lin" valueType="num">
                                      <p:cBhvr additive="repl">
                                        <p:cTn id="636" dur="500" fill="hold"/>
                                        <p:tgtEl>
                                          <p:spTgt spid="277">
                                            <p:txEl>
                                              <p:pRg st="8" end="8"/>
                                            </p:txEl>
                                          </p:spTgt>
                                        </p:tgtEl>
                                        <p:attrNameLst>
                                          <p:attrName>ppt_x</p:attrName>
                                        </p:attrNameLst>
                                      </p:cBhvr>
                                      <p:tavLst>
                                        <p:tav tm="0">
                                          <p:val>
                                            <p:strVal val="#ppt_x"/>
                                          </p:val>
                                        </p:tav>
                                        <p:tav tm="100000">
                                          <p:val>
                                            <p:strVal val="#ppt_x"/>
                                          </p:val>
                                        </p:tav>
                                      </p:tavLst>
                                    </p:anim>
                                    <p:anim calcmode="lin" valueType="num">
                                      <p:cBhvr additive="repl">
                                        <p:cTn id="637" dur="500" fill="hold"/>
                                        <p:tgtEl>
                                          <p:spTgt spid="27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280" name="5 - TextBox"/>
          <p:cNvSpPr/>
          <p:nvPr/>
        </p:nvSpPr>
        <p:spPr>
          <a:xfrm>
            <a:off x="5652000" y="4227840"/>
            <a:ext cx="3312000" cy="48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300" spc="-1" strike="noStrike">
                <a:solidFill>
                  <a:srgbClr val="000000"/>
                </a:solidFill>
                <a:latin typeface="Calibri"/>
              </a:rPr>
              <a:t>Κυκλικό διάγραμμα λειτουργίας δίχρονου βενζινοκινητήρα.</a:t>
            </a:r>
            <a:endParaRPr b="0" lang="en-US" sz="1300" spc="-1" strike="noStrike">
              <a:solidFill>
                <a:srgbClr val="000000"/>
              </a:solidFill>
              <a:latin typeface="Arial"/>
            </a:endParaRPr>
          </a:p>
        </p:txBody>
      </p:sp>
      <p:pic>
        <p:nvPicPr>
          <p:cNvPr id="281" name="Picture 2" descr=""/>
          <p:cNvPicPr/>
          <p:nvPr/>
        </p:nvPicPr>
        <p:blipFill>
          <a:blip r:embed="rId1"/>
          <a:stretch/>
        </p:blipFill>
        <p:spPr>
          <a:xfrm>
            <a:off x="5940000" y="987480"/>
            <a:ext cx="2673720" cy="3206160"/>
          </a:xfrm>
          <a:prstGeom prst="rect">
            <a:avLst/>
          </a:prstGeom>
          <a:ln w="9525">
            <a:noFill/>
          </a:ln>
        </p:spPr>
      </p:pic>
      <p:sp>
        <p:nvSpPr>
          <p:cNvPr id="282" name="6 - TextBox"/>
          <p:cNvSpPr/>
          <p:nvPr/>
        </p:nvSpPr>
        <p:spPr>
          <a:xfrm>
            <a:off x="539640" y="483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2</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l-GR" sz="1800" spc="-1" strike="noStrike">
                <a:solidFill>
                  <a:srgbClr val="ff0000"/>
                </a:solidFill>
                <a:latin typeface="Arial"/>
              </a:rPr>
              <a:t>το έμβολο ανεβαίνει:</a:t>
            </a:r>
            <a:endParaRPr b="0" lang="en-US" sz="1800" spc="-1" strike="noStrike">
              <a:solidFill>
                <a:srgbClr val="000000"/>
              </a:solidFill>
              <a:latin typeface="Arial"/>
            </a:endParaRPr>
          </a:p>
        </p:txBody>
      </p:sp>
      <p:sp>
        <p:nvSpPr>
          <p:cNvPr id="283" name="8 - TextBox"/>
          <p:cNvSpPr/>
          <p:nvPr/>
        </p:nvSpPr>
        <p:spPr>
          <a:xfrm>
            <a:off x="467640" y="915480"/>
            <a:ext cx="5256360" cy="28328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chemeClr val="accent5">
                    <a:lumMod val="50000"/>
                  </a:schemeClr>
                </a:solidFill>
                <a:latin typeface="Arial"/>
              </a:rPr>
              <a:t>Ολοκλήρωση της σάρωσης</a:t>
            </a:r>
            <a:r>
              <a:rPr b="0" lang="el-GR" sz="1800" spc="-1" strike="noStrike">
                <a:solidFill>
                  <a:srgbClr val="000000"/>
                </a:solidFill>
                <a:latin typeface="Arial"/>
              </a:rPr>
              <a:t>: </a:t>
            </a:r>
            <a:endParaRPr b="0" lang="en-US" sz="1800" spc="-1" strike="noStrike">
              <a:solidFill>
                <a:srgbClr val="000000"/>
              </a:solidFill>
              <a:latin typeface="Arial"/>
            </a:endParaRPr>
          </a:p>
          <a:p>
            <a:pPr algn="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το δεύτερο τμήμα του τόξου ΓΔ, δηλαδή από 60° μέχρι 80° μετά το Κ.Ν.Σ.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Ταυτόχρονα, με την άνοδο του εμβόλου αρχίζει να μειώνεται ο χώρος του κυλίνδρου, με συνέπεια να επιταχυνθεί και να ολοκληρωθεί η διαδικασία εξαγωγής των καυσαερίων του προηγούμενου κύκλου.</a:t>
            </a:r>
            <a:endParaRPr b="0" lang="en-US" sz="1800" spc="-1" strike="noStrike">
              <a:solidFill>
                <a:srgbClr val="000000"/>
              </a:solidFill>
              <a:latin typeface="Arial"/>
            </a:endParaRPr>
          </a:p>
        </p:txBody>
      </p:sp>
    </p:spTree>
  </p:cSld>
  <p:transition>
    <p:pull dir="rd"/>
  </p:transition>
  <p:timing>
    <p:tnLst>
      <p:par>
        <p:cTn id="638" dur="indefinite" restart="never" nodeType="tmRoot">
          <p:childTnLst>
            <p:seq>
              <p:cTn id="639" dur="indefinite" nodeType="mainSeq">
                <p:childTnLst>
                  <p:par>
                    <p:cTn id="640" fill="hold">
                      <p:stCondLst>
                        <p:cond delay="indefinite"/>
                      </p:stCondLst>
                      <p:childTnLst>
                        <p:par>
                          <p:cTn id="641" fill="hold">
                            <p:stCondLst>
                              <p:cond delay="0"/>
                            </p:stCondLst>
                            <p:childTnLst>
                              <p:par>
                                <p:cTn id="642" nodeType="clickEffect" fill="hold" presetClass="entr" presetID="29">
                                  <p:stCondLst>
                                    <p:cond delay="0"/>
                                  </p:stCondLst>
                                  <p:childTnLst>
                                    <p:set>
                                      <p:cBhvr>
                                        <p:cTn id="643" dur="1" fill="hold">
                                          <p:stCondLst>
                                            <p:cond delay="0"/>
                                          </p:stCondLst>
                                        </p:cTn>
                                        <p:tgtEl>
                                          <p:spTgt spid="283">
                                            <p:txEl>
                                              <p:pRg st="2" end="2"/>
                                            </p:txEl>
                                          </p:spTgt>
                                        </p:tgtEl>
                                        <p:attrNameLst>
                                          <p:attrName>style.visibility</p:attrName>
                                        </p:attrNameLst>
                                      </p:cBhvr>
                                      <p:to>
                                        <p:strVal val="visible"/>
                                      </p:to>
                                    </p:set>
                                    <p:anim calcmode="lin" valueType="num">
                                      <p:cBhvr additive="repl">
                                        <p:cTn id="644" dur="500" fill="hold"/>
                                        <p:tgtEl>
                                          <p:spTgt spid="283">
                                            <p:txEl>
                                              <p:pRg st="2" end="2"/>
                                            </p:txEl>
                                          </p:spTgt>
                                        </p:tgtEl>
                                        <p:attrNameLst>
                                          <p:attrName>ppt_x</p:attrName>
                                        </p:attrNameLst>
                                      </p:cBhvr>
                                      <p:tavLst>
                                        <p:tav tm="0">
                                          <p:val>
                                            <p:strVal val="#ppt_x-.2"/>
                                          </p:val>
                                        </p:tav>
                                        <p:tav tm="100000">
                                          <p:val>
                                            <p:strVal val="#ppt_x"/>
                                          </p:val>
                                        </p:tav>
                                      </p:tavLst>
                                    </p:anim>
                                    <p:anim calcmode="lin" valueType="num">
                                      <p:cBhvr additive="repl">
                                        <p:cTn id="645" dur="500" fill="hold"/>
                                        <p:tgtEl>
                                          <p:spTgt spid="283">
                                            <p:txEl>
                                              <p:pRg st="2" end="2"/>
                                            </p:txEl>
                                          </p:spTgt>
                                        </p:tgtEl>
                                        <p:attrNameLst>
                                          <p:attrName>ppt_y</p:attrName>
                                        </p:attrNameLst>
                                      </p:cBhvr>
                                      <p:tavLst>
                                        <p:tav tm="0">
                                          <p:val>
                                            <p:strVal val="#ppt_y"/>
                                          </p:val>
                                        </p:tav>
                                        <p:tav tm="100000">
                                          <p:val>
                                            <p:strVal val="#ppt_y"/>
                                          </p:val>
                                        </p:tav>
                                      </p:tavLst>
                                    </p:anim>
                                    <p:animEffect filter="wipe(right)" transition="in">
                                      <p:cBhvr additive="repl">
                                        <p:cTn id="646" dur="500"/>
                                        <p:tgtEl>
                                          <p:spTgt spid="283">
                                            <p:txEl>
                                              <p:pRg st="2" end="2"/>
                                            </p:txEl>
                                          </p:spTgt>
                                        </p:tgtEl>
                                      </p:cBhvr>
                                    </p:animEffect>
                                  </p:childTnLst>
                                </p:cTn>
                              </p:par>
                            </p:childTnLst>
                          </p:cTn>
                        </p:par>
                      </p:childTnLst>
                    </p:cTn>
                  </p:par>
                  <p:par>
                    <p:cTn id="647" fill="hold">
                      <p:stCondLst>
                        <p:cond delay="indefinite"/>
                      </p:stCondLst>
                      <p:childTnLst>
                        <p:par>
                          <p:cTn id="648" fill="hold">
                            <p:stCondLst>
                              <p:cond delay="0"/>
                            </p:stCondLst>
                            <p:childTnLst>
                              <p:par>
                                <p:cTn id="649" nodeType="clickEffect" fill="hold" presetClass="entr" presetID="2" presetSubtype="4">
                                  <p:stCondLst>
                                    <p:cond delay="0"/>
                                  </p:stCondLst>
                                  <p:childTnLst>
                                    <p:set>
                                      <p:cBhvr>
                                        <p:cTn id="650" dur="1" fill="hold">
                                          <p:stCondLst>
                                            <p:cond delay="0"/>
                                          </p:stCondLst>
                                        </p:cTn>
                                        <p:tgtEl>
                                          <p:spTgt spid="283">
                                            <p:txEl>
                                              <p:pRg st="4" end="4"/>
                                            </p:txEl>
                                          </p:spTgt>
                                        </p:tgtEl>
                                        <p:attrNameLst>
                                          <p:attrName>style.visibility</p:attrName>
                                        </p:attrNameLst>
                                      </p:cBhvr>
                                      <p:to>
                                        <p:strVal val="visible"/>
                                      </p:to>
                                    </p:set>
                                    <p:anim calcmode="lin" valueType="num">
                                      <p:cBhvr additive="repl">
                                        <p:cTn id="651" dur="500" fill="hold"/>
                                        <p:tgtEl>
                                          <p:spTgt spid="283">
                                            <p:txEl>
                                              <p:pRg st="4" end="4"/>
                                            </p:txEl>
                                          </p:spTgt>
                                        </p:tgtEl>
                                        <p:attrNameLst>
                                          <p:attrName>ppt_x</p:attrName>
                                        </p:attrNameLst>
                                      </p:cBhvr>
                                      <p:tavLst>
                                        <p:tav tm="0">
                                          <p:val>
                                            <p:strVal val="#ppt_x"/>
                                          </p:val>
                                        </p:tav>
                                        <p:tav tm="100000">
                                          <p:val>
                                            <p:strVal val="#ppt_x"/>
                                          </p:val>
                                        </p:tav>
                                      </p:tavLst>
                                    </p:anim>
                                    <p:anim calcmode="lin" valueType="num">
                                      <p:cBhvr additive="repl">
                                        <p:cTn id="652" dur="500" fill="hold"/>
                                        <p:tgtEl>
                                          <p:spTgt spid="2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285" name="5 - TextBox"/>
          <p:cNvSpPr/>
          <p:nvPr/>
        </p:nvSpPr>
        <p:spPr>
          <a:xfrm>
            <a:off x="5652000" y="4227840"/>
            <a:ext cx="3312000" cy="48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300" spc="-1" strike="noStrike">
                <a:solidFill>
                  <a:srgbClr val="000000"/>
                </a:solidFill>
                <a:latin typeface="Calibri"/>
              </a:rPr>
              <a:t>Κυκλικό διάγραμμα λειτουργίας δίχρονου βενζινοκινητήρα.</a:t>
            </a:r>
            <a:endParaRPr b="0" lang="en-US" sz="1300" spc="-1" strike="noStrike">
              <a:solidFill>
                <a:srgbClr val="000000"/>
              </a:solidFill>
              <a:latin typeface="Arial"/>
            </a:endParaRPr>
          </a:p>
        </p:txBody>
      </p:sp>
      <p:pic>
        <p:nvPicPr>
          <p:cNvPr id="286" name="Picture 2" descr=""/>
          <p:cNvPicPr/>
          <p:nvPr/>
        </p:nvPicPr>
        <p:blipFill>
          <a:blip r:embed="rId1"/>
          <a:stretch/>
        </p:blipFill>
        <p:spPr>
          <a:xfrm>
            <a:off x="5940000" y="987480"/>
            <a:ext cx="2673720" cy="3206160"/>
          </a:xfrm>
          <a:prstGeom prst="rect">
            <a:avLst/>
          </a:prstGeom>
          <a:ln w="9525">
            <a:noFill/>
          </a:ln>
        </p:spPr>
      </p:pic>
      <p:sp>
        <p:nvSpPr>
          <p:cNvPr id="287" name="6 - TextBox"/>
          <p:cNvSpPr/>
          <p:nvPr/>
        </p:nvSpPr>
        <p:spPr>
          <a:xfrm>
            <a:off x="539640" y="483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2</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l-GR" sz="1800" spc="-1" strike="noStrike">
                <a:solidFill>
                  <a:srgbClr val="ff0000"/>
                </a:solidFill>
                <a:latin typeface="Arial"/>
              </a:rPr>
              <a:t>το έμβολο ανεβαίνει:</a:t>
            </a:r>
            <a:endParaRPr b="0" lang="en-US" sz="1800" spc="-1" strike="noStrike">
              <a:solidFill>
                <a:srgbClr val="000000"/>
              </a:solidFill>
              <a:latin typeface="Arial"/>
            </a:endParaRPr>
          </a:p>
        </p:txBody>
      </p:sp>
      <p:sp>
        <p:nvSpPr>
          <p:cNvPr id="288" name="8 - TextBox"/>
          <p:cNvSpPr/>
          <p:nvPr/>
        </p:nvSpPr>
        <p:spPr>
          <a:xfrm>
            <a:off x="467640" y="915480"/>
            <a:ext cx="5256360" cy="3381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chemeClr val="accent5">
                    <a:lumMod val="50000"/>
                  </a:schemeClr>
                </a:solidFill>
                <a:latin typeface="Arial"/>
              </a:rPr>
              <a:t>Συμπίεση στον κύλινδρο</a:t>
            </a:r>
            <a:r>
              <a:rPr b="0" lang="el-GR" sz="1800" spc="-1" strike="noStrike">
                <a:solidFill>
                  <a:srgbClr val="000000"/>
                </a:solidFill>
                <a:latin typeface="Arial"/>
              </a:rPr>
              <a:t>: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gn="r">
              <a:lnSpc>
                <a:spcPct val="100000"/>
              </a:lnSpc>
            </a:pPr>
            <a:r>
              <a:rPr b="0" lang="el-GR" sz="1800" spc="-1" strike="noStrike">
                <a:solidFill>
                  <a:srgbClr val="000000"/>
                </a:solidFill>
                <a:latin typeface="Arial"/>
              </a:rPr>
              <a:t>τόξο ΔΕ. Καθώς το έμβολο συνεχίζει </a:t>
            </a:r>
            <a:endParaRPr b="0" lang="en-US" sz="1800" spc="-1" strike="noStrike">
              <a:solidFill>
                <a:srgbClr val="000000"/>
              </a:solidFill>
              <a:latin typeface="Arial"/>
            </a:endParaRPr>
          </a:p>
          <a:p>
            <a:pPr algn="r">
              <a:lnSpc>
                <a:spcPct val="100000"/>
              </a:lnSpc>
            </a:pPr>
            <a:r>
              <a:rPr b="0" lang="el-GR" sz="1800" spc="-1" strike="noStrike">
                <a:solidFill>
                  <a:srgbClr val="000000"/>
                </a:solidFill>
                <a:latin typeface="Arial"/>
              </a:rPr>
              <a:t>την άνοδό του, καλύπτεται και η </a:t>
            </a:r>
            <a:endParaRPr b="0" lang="en-US" sz="1800" spc="-1" strike="noStrike">
              <a:solidFill>
                <a:srgbClr val="000000"/>
              </a:solidFill>
              <a:latin typeface="Arial"/>
            </a:endParaRPr>
          </a:p>
          <a:p>
            <a:pPr algn="r">
              <a:lnSpc>
                <a:spcPct val="100000"/>
              </a:lnSpc>
            </a:pPr>
            <a:r>
              <a:rPr b="0" lang="el-GR" sz="1800" spc="-1" strike="noStrike">
                <a:solidFill>
                  <a:srgbClr val="000000"/>
                </a:solidFill>
                <a:latin typeface="Arial"/>
              </a:rPr>
              <a:t>θυρίδα εξαγωγής (Β). </a:t>
            </a:r>
            <a:endParaRPr b="0" lang="en-US" sz="1800" spc="-1" strike="noStrike">
              <a:solidFill>
                <a:srgbClr val="000000"/>
              </a:solidFill>
              <a:latin typeface="Arial"/>
            </a:endParaRPr>
          </a:p>
          <a:p>
            <a:pPr algn="r">
              <a:lnSpc>
                <a:spcPct val="100000"/>
              </a:lnSpc>
            </a:pPr>
            <a:endParaRPr b="0" lang="en-US" sz="1800" spc="-1" strike="noStrike">
              <a:solidFill>
                <a:srgbClr val="000000"/>
              </a:solidFill>
              <a:latin typeface="Arial"/>
            </a:endParaRPr>
          </a:p>
          <a:p>
            <a:pPr algn="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Από το σημείο αυτό ο κύλινδρος είναι πλέον κλειστός και έτσι γίνεται η συμπίεση. Ο όγκος μικραίνει και η πίεση μεγαλώνει, μέχρι που το έμβολο φθάνει λίγο πριν από το Α.Ν.Σ., οπότε δίνεται ο σπινθήρας και αρχίζει ο πρώτος χρόνος.</a:t>
            </a:r>
            <a:endParaRPr b="0" lang="en-US" sz="1800" spc="-1" strike="noStrike">
              <a:solidFill>
                <a:srgbClr val="000000"/>
              </a:solidFill>
              <a:latin typeface="Arial"/>
            </a:endParaRPr>
          </a:p>
        </p:txBody>
      </p:sp>
      <p:pic>
        <p:nvPicPr>
          <p:cNvPr id="289" name="Picture 2" descr=""/>
          <p:cNvPicPr/>
          <p:nvPr/>
        </p:nvPicPr>
        <p:blipFill>
          <a:blip r:embed="rId2"/>
          <a:srcRect l="74800" t="0" r="0" b="10135"/>
          <a:stretch/>
        </p:blipFill>
        <p:spPr>
          <a:xfrm>
            <a:off x="467640" y="1419480"/>
            <a:ext cx="1028880" cy="1367640"/>
          </a:xfrm>
          <a:prstGeom prst="rect">
            <a:avLst/>
          </a:prstGeom>
          <a:ln w="9525">
            <a:noFill/>
          </a:ln>
        </p:spPr>
      </p:pic>
    </p:spTree>
  </p:cSld>
  <p:transition>
    <p:pull dir="rd"/>
  </p:transition>
  <p:timing>
    <p:tnLst>
      <p:par>
        <p:cTn id="653" dur="indefinite" restart="never" nodeType="tmRoot">
          <p:childTnLst>
            <p:seq>
              <p:cTn id="654" dur="indefinite" nodeType="mainSeq">
                <p:childTnLst>
                  <p:par>
                    <p:cTn id="655" fill="hold">
                      <p:stCondLst>
                        <p:cond delay="indefinite"/>
                      </p:stCondLst>
                      <p:childTnLst>
                        <p:par>
                          <p:cTn id="656" fill="hold">
                            <p:stCondLst>
                              <p:cond delay="0"/>
                            </p:stCondLst>
                            <p:childTnLst>
                              <p:par>
                                <p:cTn id="657" nodeType="clickEffect" fill="hold" presetClass="entr" presetID="29">
                                  <p:stCondLst>
                                    <p:cond delay="0"/>
                                  </p:stCondLst>
                                  <p:childTnLst>
                                    <p:set>
                                      <p:cBhvr>
                                        <p:cTn id="658" dur="1" fill="hold">
                                          <p:stCondLst>
                                            <p:cond delay="0"/>
                                          </p:stCondLst>
                                        </p:cTn>
                                        <p:tgtEl>
                                          <p:spTgt spid="288">
                                            <p:txEl>
                                              <p:pRg st="2" end="2"/>
                                            </p:txEl>
                                          </p:spTgt>
                                        </p:tgtEl>
                                        <p:attrNameLst>
                                          <p:attrName>style.visibility</p:attrName>
                                        </p:attrNameLst>
                                      </p:cBhvr>
                                      <p:to>
                                        <p:strVal val="visible"/>
                                      </p:to>
                                    </p:set>
                                    <p:anim calcmode="lin" valueType="num">
                                      <p:cBhvr additive="repl">
                                        <p:cTn id="659" dur="500" fill="hold"/>
                                        <p:tgtEl>
                                          <p:spTgt spid="288">
                                            <p:txEl>
                                              <p:pRg st="2" end="2"/>
                                            </p:txEl>
                                          </p:spTgt>
                                        </p:tgtEl>
                                        <p:attrNameLst>
                                          <p:attrName>ppt_x</p:attrName>
                                        </p:attrNameLst>
                                      </p:cBhvr>
                                      <p:tavLst>
                                        <p:tav tm="0">
                                          <p:val>
                                            <p:strVal val="#ppt_x-.2"/>
                                          </p:val>
                                        </p:tav>
                                        <p:tav tm="100000">
                                          <p:val>
                                            <p:strVal val="#ppt_x"/>
                                          </p:val>
                                        </p:tav>
                                      </p:tavLst>
                                    </p:anim>
                                    <p:anim calcmode="lin" valueType="num">
                                      <p:cBhvr additive="repl">
                                        <p:cTn id="660" dur="500" fill="hold"/>
                                        <p:tgtEl>
                                          <p:spTgt spid="288">
                                            <p:txEl>
                                              <p:pRg st="2" end="2"/>
                                            </p:txEl>
                                          </p:spTgt>
                                        </p:tgtEl>
                                        <p:attrNameLst>
                                          <p:attrName>ppt_y</p:attrName>
                                        </p:attrNameLst>
                                      </p:cBhvr>
                                      <p:tavLst>
                                        <p:tav tm="0">
                                          <p:val>
                                            <p:strVal val="#ppt_y"/>
                                          </p:val>
                                        </p:tav>
                                        <p:tav tm="100000">
                                          <p:val>
                                            <p:strVal val="#ppt_y"/>
                                          </p:val>
                                        </p:tav>
                                      </p:tavLst>
                                    </p:anim>
                                    <p:animEffect filter="wipe(right)" transition="in">
                                      <p:cBhvr additive="repl">
                                        <p:cTn id="661" dur="500"/>
                                        <p:tgtEl>
                                          <p:spTgt spid="288">
                                            <p:txEl>
                                              <p:pRg st="2" end="2"/>
                                            </p:txEl>
                                          </p:spTgt>
                                        </p:tgtEl>
                                      </p:cBhvr>
                                    </p:animEffect>
                                  </p:childTnLst>
                                </p:cTn>
                              </p:par>
                              <p:par>
                                <p:cTn id="662" nodeType="withEffect" fill="hold" presetClass="entr" presetID="29">
                                  <p:stCondLst>
                                    <p:cond delay="0"/>
                                  </p:stCondLst>
                                  <p:childTnLst>
                                    <p:set>
                                      <p:cBhvr>
                                        <p:cTn id="663" dur="1" fill="hold">
                                          <p:stCondLst>
                                            <p:cond delay="0"/>
                                          </p:stCondLst>
                                        </p:cTn>
                                        <p:tgtEl>
                                          <p:spTgt spid="288">
                                            <p:txEl>
                                              <p:pRg st="3" end="3"/>
                                            </p:txEl>
                                          </p:spTgt>
                                        </p:tgtEl>
                                        <p:attrNameLst>
                                          <p:attrName>style.visibility</p:attrName>
                                        </p:attrNameLst>
                                      </p:cBhvr>
                                      <p:to>
                                        <p:strVal val="visible"/>
                                      </p:to>
                                    </p:set>
                                    <p:anim calcmode="lin" valueType="num">
                                      <p:cBhvr additive="repl">
                                        <p:cTn id="664" dur="500" fill="hold"/>
                                        <p:tgtEl>
                                          <p:spTgt spid="288">
                                            <p:txEl>
                                              <p:pRg st="3" end="3"/>
                                            </p:txEl>
                                          </p:spTgt>
                                        </p:tgtEl>
                                        <p:attrNameLst>
                                          <p:attrName>ppt_x</p:attrName>
                                        </p:attrNameLst>
                                      </p:cBhvr>
                                      <p:tavLst>
                                        <p:tav tm="0">
                                          <p:val>
                                            <p:strVal val="#ppt_x-.2"/>
                                          </p:val>
                                        </p:tav>
                                        <p:tav tm="100000">
                                          <p:val>
                                            <p:strVal val="#ppt_x"/>
                                          </p:val>
                                        </p:tav>
                                      </p:tavLst>
                                    </p:anim>
                                    <p:anim calcmode="lin" valueType="num">
                                      <p:cBhvr additive="repl">
                                        <p:cTn id="665" dur="500" fill="hold"/>
                                        <p:tgtEl>
                                          <p:spTgt spid="288">
                                            <p:txEl>
                                              <p:pRg st="3" end="3"/>
                                            </p:txEl>
                                          </p:spTgt>
                                        </p:tgtEl>
                                        <p:attrNameLst>
                                          <p:attrName>ppt_y</p:attrName>
                                        </p:attrNameLst>
                                      </p:cBhvr>
                                      <p:tavLst>
                                        <p:tav tm="0">
                                          <p:val>
                                            <p:strVal val="#ppt_y"/>
                                          </p:val>
                                        </p:tav>
                                        <p:tav tm="100000">
                                          <p:val>
                                            <p:strVal val="#ppt_y"/>
                                          </p:val>
                                        </p:tav>
                                      </p:tavLst>
                                    </p:anim>
                                    <p:animEffect filter="wipe(right)" transition="in">
                                      <p:cBhvr additive="repl">
                                        <p:cTn id="666" dur="500"/>
                                        <p:tgtEl>
                                          <p:spTgt spid="288">
                                            <p:txEl>
                                              <p:pRg st="3" end="3"/>
                                            </p:txEl>
                                          </p:spTgt>
                                        </p:tgtEl>
                                      </p:cBhvr>
                                    </p:animEffect>
                                  </p:childTnLst>
                                </p:cTn>
                              </p:par>
                              <p:par>
                                <p:cTn id="667" nodeType="withEffect" fill="hold" presetClass="entr" presetID="29">
                                  <p:stCondLst>
                                    <p:cond delay="0"/>
                                  </p:stCondLst>
                                  <p:childTnLst>
                                    <p:set>
                                      <p:cBhvr>
                                        <p:cTn id="668" dur="1" fill="hold">
                                          <p:stCondLst>
                                            <p:cond delay="0"/>
                                          </p:stCondLst>
                                        </p:cTn>
                                        <p:tgtEl>
                                          <p:spTgt spid="288">
                                            <p:txEl>
                                              <p:pRg st="4" end="4"/>
                                            </p:txEl>
                                          </p:spTgt>
                                        </p:tgtEl>
                                        <p:attrNameLst>
                                          <p:attrName>style.visibility</p:attrName>
                                        </p:attrNameLst>
                                      </p:cBhvr>
                                      <p:to>
                                        <p:strVal val="visible"/>
                                      </p:to>
                                    </p:set>
                                    <p:anim calcmode="lin" valueType="num">
                                      <p:cBhvr additive="repl">
                                        <p:cTn id="669" dur="500" fill="hold"/>
                                        <p:tgtEl>
                                          <p:spTgt spid="288">
                                            <p:txEl>
                                              <p:pRg st="4" end="4"/>
                                            </p:txEl>
                                          </p:spTgt>
                                        </p:tgtEl>
                                        <p:attrNameLst>
                                          <p:attrName>ppt_x</p:attrName>
                                        </p:attrNameLst>
                                      </p:cBhvr>
                                      <p:tavLst>
                                        <p:tav tm="0">
                                          <p:val>
                                            <p:strVal val="#ppt_x-.2"/>
                                          </p:val>
                                        </p:tav>
                                        <p:tav tm="100000">
                                          <p:val>
                                            <p:strVal val="#ppt_x"/>
                                          </p:val>
                                        </p:tav>
                                      </p:tavLst>
                                    </p:anim>
                                    <p:anim calcmode="lin" valueType="num">
                                      <p:cBhvr additive="repl">
                                        <p:cTn id="670" dur="500" fill="hold"/>
                                        <p:tgtEl>
                                          <p:spTgt spid="288">
                                            <p:txEl>
                                              <p:pRg st="4" end="4"/>
                                            </p:txEl>
                                          </p:spTgt>
                                        </p:tgtEl>
                                        <p:attrNameLst>
                                          <p:attrName>ppt_y</p:attrName>
                                        </p:attrNameLst>
                                      </p:cBhvr>
                                      <p:tavLst>
                                        <p:tav tm="0">
                                          <p:val>
                                            <p:strVal val="#ppt_y"/>
                                          </p:val>
                                        </p:tav>
                                        <p:tav tm="100000">
                                          <p:val>
                                            <p:strVal val="#ppt_y"/>
                                          </p:val>
                                        </p:tav>
                                      </p:tavLst>
                                    </p:anim>
                                    <p:animEffect filter="wipe(right)" transition="in">
                                      <p:cBhvr additive="repl">
                                        <p:cTn id="671" dur="500"/>
                                        <p:tgtEl>
                                          <p:spTgt spid="288">
                                            <p:txEl>
                                              <p:pRg st="4" end="4"/>
                                            </p:txEl>
                                          </p:spTgt>
                                        </p:tgtEl>
                                      </p:cBhvr>
                                    </p:animEffect>
                                  </p:childTnLst>
                                </p:cTn>
                              </p:par>
                            </p:childTnLst>
                          </p:cTn>
                        </p:par>
                        <p:par>
                          <p:cTn id="672" fill="hold">
                            <p:stCondLst>
                              <p:cond delay="500"/>
                            </p:stCondLst>
                            <p:childTnLst>
                              <p:par>
                                <p:cTn id="673" nodeType="afterEffect" fill="hold" presetClass="entr" presetID="5" presetSubtype="10">
                                  <p:stCondLst>
                                    <p:cond delay="0"/>
                                  </p:stCondLst>
                                  <p:childTnLst>
                                    <p:set>
                                      <p:cBhvr>
                                        <p:cTn id="674" dur="1" fill="hold">
                                          <p:stCondLst>
                                            <p:cond delay="0"/>
                                          </p:stCondLst>
                                        </p:cTn>
                                        <p:tgtEl>
                                          <p:spTgt spid="289"/>
                                        </p:tgtEl>
                                        <p:attrNameLst>
                                          <p:attrName>style.visibility</p:attrName>
                                        </p:attrNameLst>
                                      </p:cBhvr>
                                      <p:to>
                                        <p:strVal val="visible"/>
                                      </p:to>
                                    </p:set>
                                    <p:animEffect filter="checkerboard(across)" transition="in">
                                      <p:cBhvr additive="repl">
                                        <p:cTn id="675" dur="500"/>
                                        <p:tgtEl>
                                          <p:spTgt spid="289"/>
                                        </p:tgtEl>
                                      </p:cBhvr>
                                    </p:animEffect>
                                  </p:childTnLst>
                                </p:cTn>
                              </p:par>
                            </p:childTnLst>
                          </p:cTn>
                        </p:par>
                      </p:childTnLst>
                    </p:cTn>
                  </p:par>
                  <p:par>
                    <p:cTn id="676" fill="hold">
                      <p:stCondLst>
                        <p:cond delay="indefinite"/>
                      </p:stCondLst>
                      <p:childTnLst>
                        <p:par>
                          <p:cTn id="677" fill="hold">
                            <p:stCondLst>
                              <p:cond delay="0"/>
                            </p:stCondLst>
                            <p:childTnLst>
                              <p:par>
                                <p:cTn id="678" nodeType="clickEffect" fill="hold" presetClass="entr" presetID="2" presetSubtype="4">
                                  <p:stCondLst>
                                    <p:cond delay="0"/>
                                  </p:stCondLst>
                                  <p:childTnLst>
                                    <p:set>
                                      <p:cBhvr>
                                        <p:cTn id="679" dur="1" fill="hold">
                                          <p:stCondLst>
                                            <p:cond delay="0"/>
                                          </p:stCondLst>
                                        </p:cTn>
                                        <p:tgtEl>
                                          <p:spTgt spid="288">
                                            <p:txEl>
                                              <p:pRg st="7" end="7"/>
                                            </p:txEl>
                                          </p:spTgt>
                                        </p:tgtEl>
                                        <p:attrNameLst>
                                          <p:attrName>style.visibility</p:attrName>
                                        </p:attrNameLst>
                                      </p:cBhvr>
                                      <p:to>
                                        <p:strVal val="visible"/>
                                      </p:to>
                                    </p:set>
                                    <p:anim calcmode="lin" valueType="num">
                                      <p:cBhvr additive="repl">
                                        <p:cTn id="680" dur="500" fill="hold"/>
                                        <p:tgtEl>
                                          <p:spTgt spid="288">
                                            <p:txEl>
                                              <p:pRg st="7" end="7"/>
                                            </p:txEl>
                                          </p:spTgt>
                                        </p:tgtEl>
                                        <p:attrNameLst>
                                          <p:attrName>ppt_x</p:attrName>
                                        </p:attrNameLst>
                                      </p:cBhvr>
                                      <p:tavLst>
                                        <p:tav tm="0">
                                          <p:val>
                                            <p:strVal val="#ppt_x"/>
                                          </p:val>
                                        </p:tav>
                                        <p:tav tm="100000">
                                          <p:val>
                                            <p:strVal val="#ppt_x"/>
                                          </p:val>
                                        </p:tav>
                                      </p:tavLst>
                                    </p:anim>
                                    <p:anim calcmode="lin" valueType="num">
                                      <p:cBhvr additive="repl">
                                        <p:cTn id="681" dur="500" fill="hold"/>
                                        <p:tgtEl>
                                          <p:spTgt spid="28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291" name="5 - TextBox"/>
          <p:cNvSpPr/>
          <p:nvPr/>
        </p:nvSpPr>
        <p:spPr>
          <a:xfrm>
            <a:off x="5652000" y="4227840"/>
            <a:ext cx="3312000" cy="48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300" spc="-1" strike="noStrike">
                <a:solidFill>
                  <a:srgbClr val="000000"/>
                </a:solidFill>
                <a:latin typeface="Calibri"/>
              </a:rPr>
              <a:t>Κυκλικό διάγραμμα λειτουργίας δίχρονου βενζινοκινητήρα.</a:t>
            </a:r>
            <a:endParaRPr b="0" lang="en-US" sz="1300" spc="-1" strike="noStrike">
              <a:solidFill>
                <a:srgbClr val="000000"/>
              </a:solidFill>
              <a:latin typeface="Arial"/>
            </a:endParaRPr>
          </a:p>
        </p:txBody>
      </p:sp>
      <p:pic>
        <p:nvPicPr>
          <p:cNvPr id="292" name="Picture 2" descr=""/>
          <p:cNvPicPr/>
          <p:nvPr/>
        </p:nvPicPr>
        <p:blipFill>
          <a:blip r:embed="rId1"/>
          <a:stretch/>
        </p:blipFill>
        <p:spPr>
          <a:xfrm>
            <a:off x="5940000" y="987480"/>
            <a:ext cx="2673720" cy="3206160"/>
          </a:xfrm>
          <a:prstGeom prst="rect">
            <a:avLst/>
          </a:prstGeom>
          <a:ln w="9525">
            <a:noFill/>
          </a:ln>
        </p:spPr>
      </p:pic>
      <p:sp>
        <p:nvSpPr>
          <p:cNvPr id="293" name="6 - TextBox"/>
          <p:cNvSpPr/>
          <p:nvPr/>
        </p:nvSpPr>
        <p:spPr>
          <a:xfrm>
            <a:off x="539640" y="483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2</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l-GR" sz="1800" spc="-1" strike="noStrike">
                <a:solidFill>
                  <a:srgbClr val="ff0000"/>
                </a:solidFill>
                <a:latin typeface="Arial"/>
              </a:rPr>
              <a:t>το έμβολο ανεβαίνει:</a:t>
            </a:r>
            <a:endParaRPr b="0" lang="en-US" sz="1800" spc="-1" strike="noStrike">
              <a:solidFill>
                <a:srgbClr val="000000"/>
              </a:solidFill>
              <a:latin typeface="Arial"/>
            </a:endParaRPr>
          </a:p>
        </p:txBody>
      </p:sp>
      <p:sp>
        <p:nvSpPr>
          <p:cNvPr id="294" name="8 - TextBox"/>
          <p:cNvSpPr/>
          <p:nvPr/>
        </p:nvSpPr>
        <p:spPr>
          <a:xfrm>
            <a:off x="467640" y="915480"/>
            <a:ext cx="5256360" cy="38383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chemeClr val="accent5">
                    <a:lumMod val="50000"/>
                  </a:schemeClr>
                </a:solidFill>
                <a:latin typeface="Arial"/>
              </a:rPr>
              <a:t>Εισαγωγή στο στροφαλοθάλαμο</a:t>
            </a:r>
            <a:r>
              <a:rPr b="0" lang="el-GR" sz="1800" spc="-1" strike="noStrike">
                <a:solidFill>
                  <a:srgbClr val="000000"/>
                </a:solidFill>
                <a:latin typeface="Arial"/>
              </a:rPr>
              <a:t>: </a:t>
            </a:r>
            <a:endParaRPr b="0" lang="en-US" sz="1800" spc="-1" strike="noStrike">
              <a:solidFill>
                <a:srgbClr val="000000"/>
              </a:solidFill>
              <a:latin typeface="Arial"/>
            </a:endParaRPr>
          </a:p>
          <a:p>
            <a:pPr>
              <a:lnSpc>
                <a:spcPct val="100000"/>
              </a:lnSpc>
            </a:pPr>
            <a:endParaRPr b="0" lang="en-US" sz="1200" spc="-1" strike="noStrike">
              <a:solidFill>
                <a:srgbClr val="000000"/>
              </a:solidFill>
              <a:latin typeface="Arial"/>
            </a:endParaRPr>
          </a:p>
          <a:p>
            <a:pPr>
              <a:lnSpc>
                <a:spcPct val="100000"/>
              </a:lnSpc>
            </a:pPr>
            <a:r>
              <a:rPr b="0" lang="el-GR" sz="1800" spc="-1" strike="noStrike">
                <a:solidFill>
                  <a:srgbClr val="000000"/>
                </a:solidFill>
                <a:latin typeface="Arial"/>
              </a:rPr>
              <a:t>Κατά την κίνησή του το έμβολο από το Κ.Ν.Σ. προς το Α.Ν.Σ., δημιουργείται υποπίεση μέσα στο στροφαλοθάλαμο του κινητήρα, τόξο ΒΗ 75° έως 80°. Ο στροφαλοθάλαμος επικοινωνεί με το καρμπυρατέρ και η υποπίεση που δημιουργείται στη φάση αυτή, αναγκάζει το μίγμα </a:t>
            </a:r>
            <a:endParaRPr b="0" lang="en-US" sz="1800" spc="-1" strike="noStrike">
              <a:solidFill>
                <a:srgbClr val="000000"/>
              </a:solidFill>
              <a:latin typeface="Arial"/>
            </a:endParaRPr>
          </a:p>
          <a:p>
            <a:pPr algn="r">
              <a:lnSpc>
                <a:spcPct val="100000"/>
              </a:lnSpc>
            </a:pPr>
            <a:r>
              <a:rPr b="0" lang="el-GR" sz="1800" spc="-1" strike="noStrike">
                <a:solidFill>
                  <a:srgbClr val="000000"/>
                </a:solidFill>
                <a:latin typeface="Arial"/>
              </a:rPr>
              <a:t>(αέρας-βενζίνη-λάδι) να γεμίσει το </a:t>
            </a:r>
            <a:endParaRPr b="0" lang="en-US" sz="1800" spc="-1" strike="noStrike">
              <a:solidFill>
                <a:srgbClr val="000000"/>
              </a:solidFill>
              <a:latin typeface="Arial"/>
            </a:endParaRPr>
          </a:p>
          <a:p>
            <a:pPr algn="r">
              <a:lnSpc>
                <a:spcPct val="100000"/>
              </a:lnSpc>
            </a:pPr>
            <a:r>
              <a:rPr b="0" lang="el-GR" sz="1800" spc="-1" strike="noStrike">
                <a:solidFill>
                  <a:srgbClr val="000000"/>
                </a:solidFill>
                <a:latin typeface="Arial"/>
              </a:rPr>
              <a:t>στροφαλοθάλαμο, τόξο ΗΘ 90° έως </a:t>
            </a:r>
            <a:endParaRPr b="0" lang="en-US" sz="1800" spc="-1" strike="noStrike">
              <a:solidFill>
                <a:srgbClr val="000000"/>
              </a:solidFill>
              <a:latin typeface="Arial"/>
            </a:endParaRPr>
          </a:p>
          <a:p>
            <a:pPr algn="r">
              <a:lnSpc>
                <a:spcPct val="100000"/>
              </a:lnSpc>
            </a:pPr>
            <a:r>
              <a:rPr b="0" lang="el-GR" sz="1800" spc="-1" strike="noStrike">
                <a:solidFill>
                  <a:srgbClr val="000000"/>
                </a:solidFill>
                <a:latin typeface="Arial"/>
              </a:rPr>
              <a:t>95°. Η θυρίδα αυτή (Γ) του </a:t>
            </a:r>
            <a:endParaRPr b="0" lang="en-US" sz="1800" spc="-1" strike="noStrike">
              <a:solidFill>
                <a:srgbClr val="000000"/>
              </a:solidFill>
              <a:latin typeface="Arial"/>
            </a:endParaRPr>
          </a:p>
          <a:p>
            <a:pPr algn="r">
              <a:lnSpc>
                <a:spcPct val="100000"/>
              </a:lnSpc>
            </a:pPr>
            <a:r>
              <a:rPr b="0" lang="el-GR" sz="1800" spc="-1" strike="noStrike">
                <a:solidFill>
                  <a:srgbClr val="000000"/>
                </a:solidFill>
                <a:latin typeface="Arial"/>
              </a:rPr>
              <a:t>στροφαλοθαλάμου βρίσκεται χαμηλότερα </a:t>
            </a:r>
            <a:endParaRPr b="0" lang="en-US" sz="1800" spc="-1" strike="noStrike">
              <a:solidFill>
                <a:srgbClr val="000000"/>
              </a:solidFill>
              <a:latin typeface="Arial"/>
            </a:endParaRPr>
          </a:p>
          <a:p>
            <a:pPr algn="r">
              <a:lnSpc>
                <a:spcPct val="100000"/>
              </a:lnSpc>
            </a:pPr>
            <a:r>
              <a:rPr b="0" lang="el-GR" sz="1800" spc="-1" strike="noStrike">
                <a:solidFill>
                  <a:srgbClr val="000000"/>
                </a:solidFill>
                <a:latin typeface="Arial"/>
              </a:rPr>
              <a:t>από τις άλλες δύο θυρίδες του κυλίνδρου εισαγωγής (Α) και εξαγωγής (Β)</a:t>
            </a:r>
            <a:endParaRPr b="0" lang="en-US" sz="1800" spc="-1" strike="noStrike">
              <a:solidFill>
                <a:srgbClr val="000000"/>
              </a:solidFill>
              <a:latin typeface="Arial"/>
            </a:endParaRPr>
          </a:p>
        </p:txBody>
      </p:sp>
      <p:pic>
        <p:nvPicPr>
          <p:cNvPr id="295" name="Picture 2" descr=""/>
          <p:cNvPicPr/>
          <p:nvPr/>
        </p:nvPicPr>
        <p:blipFill>
          <a:blip r:embed="rId2"/>
          <a:srcRect l="74800" t="0" r="0" b="10135"/>
          <a:stretch/>
        </p:blipFill>
        <p:spPr>
          <a:xfrm>
            <a:off x="395640" y="3075840"/>
            <a:ext cx="1028880" cy="1367640"/>
          </a:xfrm>
          <a:prstGeom prst="rect">
            <a:avLst/>
          </a:prstGeom>
          <a:ln w="9525">
            <a:noFill/>
          </a:ln>
        </p:spPr>
      </p:pic>
    </p:spTree>
  </p:cSld>
  <p:transition>
    <p:pull dir="rd"/>
  </p:transition>
  <p:timing>
    <p:tnLst>
      <p:par>
        <p:cTn id="682" dur="indefinite" restart="never" nodeType="tmRoot">
          <p:childTnLst>
            <p:seq>
              <p:cTn id="683" dur="indefinite" nodeType="mainSeq">
                <p:childTnLst>
                  <p:par>
                    <p:cTn id="684" fill="hold">
                      <p:stCondLst>
                        <p:cond delay="indefinite"/>
                      </p:stCondLst>
                      <p:childTnLst>
                        <p:par>
                          <p:cTn id="685" fill="hold">
                            <p:stCondLst>
                              <p:cond delay="0"/>
                            </p:stCondLst>
                            <p:childTnLst>
                              <p:par>
                                <p:cTn id="686" nodeType="clickEffect" fill="hold" presetClass="entr" presetID="2" presetSubtype="4">
                                  <p:stCondLst>
                                    <p:cond delay="0"/>
                                  </p:stCondLst>
                                  <p:childTnLst>
                                    <p:set>
                                      <p:cBhvr>
                                        <p:cTn id="687" dur="1" fill="hold">
                                          <p:stCondLst>
                                            <p:cond delay="0"/>
                                          </p:stCondLst>
                                        </p:cTn>
                                        <p:tgtEl>
                                          <p:spTgt spid="294">
                                            <p:txEl>
                                              <p:pRg st="2" end="2"/>
                                            </p:txEl>
                                          </p:spTgt>
                                        </p:tgtEl>
                                        <p:attrNameLst>
                                          <p:attrName>style.visibility</p:attrName>
                                        </p:attrNameLst>
                                      </p:cBhvr>
                                      <p:to>
                                        <p:strVal val="visible"/>
                                      </p:to>
                                    </p:set>
                                    <p:anim calcmode="lin" valueType="num">
                                      <p:cBhvr additive="repl">
                                        <p:cTn id="688" dur="500" fill="hold"/>
                                        <p:tgtEl>
                                          <p:spTgt spid="294">
                                            <p:txEl>
                                              <p:pRg st="2" end="2"/>
                                            </p:txEl>
                                          </p:spTgt>
                                        </p:tgtEl>
                                        <p:attrNameLst>
                                          <p:attrName>ppt_x</p:attrName>
                                        </p:attrNameLst>
                                      </p:cBhvr>
                                      <p:tavLst>
                                        <p:tav tm="0">
                                          <p:val>
                                            <p:strVal val="#ppt_x"/>
                                          </p:val>
                                        </p:tav>
                                        <p:tav tm="100000">
                                          <p:val>
                                            <p:strVal val="#ppt_x"/>
                                          </p:val>
                                        </p:tav>
                                      </p:tavLst>
                                    </p:anim>
                                    <p:anim calcmode="lin" valueType="num">
                                      <p:cBhvr additive="repl">
                                        <p:cTn id="689" dur="500" fill="hold"/>
                                        <p:tgtEl>
                                          <p:spTgt spid="294">
                                            <p:txEl>
                                              <p:pRg st="2" end="2"/>
                                            </p:txEl>
                                          </p:spTgt>
                                        </p:tgtEl>
                                        <p:attrNameLst>
                                          <p:attrName>ppt_y</p:attrName>
                                        </p:attrNameLst>
                                      </p:cBhvr>
                                      <p:tavLst>
                                        <p:tav tm="0">
                                          <p:val>
                                            <p:strVal val="1+#ppt_h/2"/>
                                          </p:val>
                                        </p:tav>
                                        <p:tav tm="100000">
                                          <p:val>
                                            <p:strVal val="#ppt_y"/>
                                          </p:val>
                                        </p:tav>
                                      </p:tavLst>
                                    </p:anim>
                                  </p:childTnLst>
                                </p:cTn>
                              </p:par>
                              <p:par>
                                <p:cTn id="690" nodeType="withEffect" fill="hold" presetClass="entr" presetID="2" presetSubtype="4">
                                  <p:stCondLst>
                                    <p:cond delay="0"/>
                                  </p:stCondLst>
                                  <p:childTnLst>
                                    <p:set>
                                      <p:cBhvr>
                                        <p:cTn id="691" dur="1" fill="hold">
                                          <p:stCondLst>
                                            <p:cond delay="0"/>
                                          </p:stCondLst>
                                        </p:cTn>
                                        <p:tgtEl>
                                          <p:spTgt spid="294">
                                            <p:txEl>
                                              <p:pRg st="3" end="3"/>
                                            </p:txEl>
                                          </p:spTgt>
                                        </p:tgtEl>
                                        <p:attrNameLst>
                                          <p:attrName>style.visibility</p:attrName>
                                        </p:attrNameLst>
                                      </p:cBhvr>
                                      <p:to>
                                        <p:strVal val="visible"/>
                                      </p:to>
                                    </p:set>
                                    <p:anim calcmode="lin" valueType="num">
                                      <p:cBhvr additive="repl">
                                        <p:cTn id="692" dur="500" fill="hold"/>
                                        <p:tgtEl>
                                          <p:spTgt spid="294">
                                            <p:txEl>
                                              <p:pRg st="3" end="3"/>
                                            </p:txEl>
                                          </p:spTgt>
                                        </p:tgtEl>
                                        <p:attrNameLst>
                                          <p:attrName>ppt_x</p:attrName>
                                        </p:attrNameLst>
                                      </p:cBhvr>
                                      <p:tavLst>
                                        <p:tav tm="0">
                                          <p:val>
                                            <p:strVal val="#ppt_x"/>
                                          </p:val>
                                        </p:tav>
                                        <p:tav tm="100000">
                                          <p:val>
                                            <p:strVal val="#ppt_x"/>
                                          </p:val>
                                        </p:tav>
                                      </p:tavLst>
                                    </p:anim>
                                    <p:anim calcmode="lin" valueType="num">
                                      <p:cBhvr additive="repl">
                                        <p:cTn id="693" dur="500" fill="hold"/>
                                        <p:tgtEl>
                                          <p:spTgt spid="294">
                                            <p:txEl>
                                              <p:pRg st="3" end="3"/>
                                            </p:txEl>
                                          </p:spTgt>
                                        </p:tgtEl>
                                        <p:attrNameLst>
                                          <p:attrName>ppt_y</p:attrName>
                                        </p:attrNameLst>
                                      </p:cBhvr>
                                      <p:tavLst>
                                        <p:tav tm="0">
                                          <p:val>
                                            <p:strVal val="1+#ppt_h/2"/>
                                          </p:val>
                                        </p:tav>
                                        <p:tav tm="100000">
                                          <p:val>
                                            <p:strVal val="#ppt_y"/>
                                          </p:val>
                                        </p:tav>
                                      </p:tavLst>
                                    </p:anim>
                                  </p:childTnLst>
                                </p:cTn>
                              </p:par>
                              <p:par>
                                <p:cTn id="694" nodeType="withEffect" fill="hold" presetClass="entr" presetID="2" presetSubtype="4">
                                  <p:stCondLst>
                                    <p:cond delay="0"/>
                                  </p:stCondLst>
                                  <p:childTnLst>
                                    <p:set>
                                      <p:cBhvr>
                                        <p:cTn id="695" dur="1" fill="hold">
                                          <p:stCondLst>
                                            <p:cond delay="0"/>
                                          </p:stCondLst>
                                        </p:cTn>
                                        <p:tgtEl>
                                          <p:spTgt spid="294">
                                            <p:txEl>
                                              <p:pRg st="4" end="4"/>
                                            </p:txEl>
                                          </p:spTgt>
                                        </p:tgtEl>
                                        <p:attrNameLst>
                                          <p:attrName>style.visibility</p:attrName>
                                        </p:attrNameLst>
                                      </p:cBhvr>
                                      <p:to>
                                        <p:strVal val="visible"/>
                                      </p:to>
                                    </p:set>
                                    <p:anim calcmode="lin" valueType="num">
                                      <p:cBhvr additive="repl">
                                        <p:cTn id="696" dur="500" fill="hold"/>
                                        <p:tgtEl>
                                          <p:spTgt spid="294">
                                            <p:txEl>
                                              <p:pRg st="4" end="4"/>
                                            </p:txEl>
                                          </p:spTgt>
                                        </p:tgtEl>
                                        <p:attrNameLst>
                                          <p:attrName>ppt_x</p:attrName>
                                        </p:attrNameLst>
                                      </p:cBhvr>
                                      <p:tavLst>
                                        <p:tav tm="0">
                                          <p:val>
                                            <p:strVal val="#ppt_x"/>
                                          </p:val>
                                        </p:tav>
                                        <p:tav tm="100000">
                                          <p:val>
                                            <p:strVal val="#ppt_x"/>
                                          </p:val>
                                        </p:tav>
                                      </p:tavLst>
                                    </p:anim>
                                    <p:anim calcmode="lin" valueType="num">
                                      <p:cBhvr additive="repl">
                                        <p:cTn id="697" dur="500" fill="hold"/>
                                        <p:tgtEl>
                                          <p:spTgt spid="294">
                                            <p:txEl>
                                              <p:pRg st="4" end="4"/>
                                            </p:txEl>
                                          </p:spTgt>
                                        </p:tgtEl>
                                        <p:attrNameLst>
                                          <p:attrName>ppt_y</p:attrName>
                                        </p:attrNameLst>
                                      </p:cBhvr>
                                      <p:tavLst>
                                        <p:tav tm="0">
                                          <p:val>
                                            <p:strVal val="1+#ppt_h/2"/>
                                          </p:val>
                                        </p:tav>
                                        <p:tav tm="100000">
                                          <p:val>
                                            <p:strVal val="#ppt_y"/>
                                          </p:val>
                                        </p:tav>
                                      </p:tavLst>
                                    </p:anim>
                                  </p:childTnLst>
                                </p:cTn>
                              </p:par>
                              <p:par>
                                <p:cTn id="698" nodeType="withEffect" fill="hold" presetClass="entr" presetID="2" presetSubtype="4">
                                  <p:stCondLst>
                                    <p:cond delay="0"/>
                                  </p:stCondLst>
                                  <p:childTnLst>
                                    <p:set>
                                      <p:cBhvr>
                                        <p:cTn id="699" dur="1" fill="hold">
                                          <p:stCondLst>
                                            <p:cond delay="0"/>
                                          </p:stCondLst>
                                        </p:cTn>
                                        <p:tgtEl>
                                          <p:spTgt spid="294">
                                            <p:txEl>
                                              <p:pRg st="5" end="5"/>
                                            </p:txEl>
                                          </p:spTgt>
                                        </p:tgtEl>
                                        <p:attrNameLst>
                                          <p:attrName>style.visibility</p:attrName>
                                        </p:attrNameLst>
                                      </p:cBhvr>
                                      <p:to>
                                        <p:strVal val="visible"/>
                                      </p:to>
                                    </p:set>
                                    <p:anim calcmode="lin" valueType="num">
                                      <p:cBhvr additive="repl">
                                        <p:cTn id="700" dur="500" fill="hold"/>
                                        <p:tgtEl>
                                          <p:spTgt spid="294">
                                            <p:txEl>
                                              <p:pRg st="5" end="5"/>
                                            </p:txEl>
                                          </p:spTgt>
                                        </p:tgtEl>
                                        <p:attrNameLst>
                                          <p:attrName>ppt_x</p:attrName>
                                        </p:attrNameLst>
                                      </p:cBhvr>
                                      <p:tavLst>
                                        <p:tav tm="0">
                                          <p:val>
                                            <p:strVal val="#ppt_x"/>
                                          </p:val>
                                        </p:tav>
                                        <p:tav tm="100000">
                                          <p:val>
                                            <p:strVal val="#ppt_x"/>
                                          </p:val>
                                        </p:tav>
                                      </p:tavLst>
                                    </p:anim>
                                    <p:anim calcmode="lin" valueType="num">
                                      <p:cBhvr additive="repl">
                                        <p:cTn id="701" dur="500" fill="hold"/>
                                        <p:tgtEl>
                                          <p:spTgt spid="294">
                                            <p:txEl>
                                              <p:pRg st="5" end="5"/>
                                            </p:txEl>
                                          </p:spTgt>
                                        </p:tgtEl>
                                        <p:attrNameLst>
                                          <p:attrName>ppt_y</p:attrName>
                                        </p:attrNameLst>
                                      </p:cBhvr>
                                      <p:tavLst>
                                        <p:tav tm="0">
                                          <p:val>
                                            <p:strVal val="1+#ppt_h/2"/>
                                          </p:val>
                                        </p:tav>
                                        <p:tav tm="100000">
                                          <p:val>
                                            <p:strVal val="#ppt_y"/>
                                          </p:val>
                                        </p:tav>
                                      </p:tavLst>
                                    </p:anim>
                                  </p:childTnLst>
                                </p:cTn>
                              </p:par>
                              <p:par>
                                <p:cTn id="702" nodeType="withEffect" fill="hold" presetClass="entr" presetID="2" presetSubtype="4">
                                  <p:stCondLst>
                                    <p:cond delay="0"/>
                                  </p:stCondLst>
                                  <p:childTnLst>
                                    <p:set>
                                      <p:cBhvr>
                                        <p:cTn id="703" dur="1" fill="hold">
                                          <p:stCondLst>
                                            <p:cond delay="0"/>
                                          </p:stCondLst>
                                        </p:cTn>
                                        <p:tgtEl>
                                          <p:spTgt spid="294">
                                            <p:txEl>
                                              <p:pRg st="6" end="6"/>
                                            </p:txEl>
                                          </p:spTgt>
                                        </p:tgtEl>
                                        <p:attrNameLst>
                                          <p:attrName>style.visibility</p:attrName>
                                        </p:attrNameLst>
                                      </p:cBhvr>
                                      <p:to>
                                        <p:strVal val="visible"/>
                                      </p:to>
                                    </p:set>
                                    <p:anim calcmode="lin" valueType="num">
                                      <p:cBhvr additive="repl">
                                        <p:cTn id="704" dur="500" fill="hold"/>
                                        <p:tgtEl>
                                          <p:spTgt spid="294">
                                            <p:txEl>
                                              <p:pRg st="6" end="6"/>
                                            </p:txEl>
                                          </p:spTgt>
                                        </p:tgtEl>
                                        <p:attrNameLst>
                                          <p:attrName>ppt_x</p:attrName>
                                        </p:attrNameLst>
                                      </p:cBhvr>
                                      <p:tavLst>
                                        <p:tav tm="0">
                                          <p:val>
                                            <p:strVal val="#ppt_x"/>
                                          </p:val>
                                        </p:tav>
                                        <p:tav tm="100000">
                                          <p:val>
                                            <p:strVal val="#ppt_x"/>
                                          </p:val>
                                        </p:tav>
                                      </p:tavLst>
                                    </p:anim>
                                    <p:anim calcmode="lin" valueType="num">
                                      <p:cBhvr additive="repl">
                                        <p:cTn id="705" dur="500" fill="hold"/>
                                        <p:tgtEl>
                                          <p:spTgt spid="294">
                                            <p:txEl>
                                              <p:pRg st="6" end="6"/>
                                            </p:txEl>
                                          </p:spTgt>
                                        </p:tgtEl>
                                        <p:attrNameLst>
                                          <p:attrName>ppt_y</p:attrName>
                                        </p:attrNameLst>
                                      </p:cBhvr>
                                      <p:tavLst>
                                        <p:tav tm="0">
                                          <p:val>
                                            <p:strVal val="1+#ppt_h/2"/>
                                          </p:val>
                                        </p:tav>
                                        <p:tav tm="100000">
                                          <p:val>
                                            <p:strVal val="#ppt_y"/>
                                          </p:val>
                                        </p:tav>
                                      </p:tavLst>
                                    </p:anim>
                                  </p:childTnLst>
                                </p:cTn>
                              </p:par>
                              <p:par>
                                <p:cTn id="706" nodeType="withEffect" fill="hold" presetClass="entr" presetID="2" presetSubtype="4">
                                  <p:stCondLst>
                                    <p:cond delay="0"/>
                                  </p:stCondLst>
                                  <p:childTnLst>
                                    <p:set>
                                      <p:cBhvr>
                                        <p:cTn id="707" dur="1" fill="hold">
                                          <p:stCondLst>
                                            <p:cond delay="0"/>
                                          </p:stCondLst>
                                        </p:cTn>
                                        <p:tgtEl>
                                          <p:spTgt spid="294">
                                            <p:txEl>
                                              <p:pRg st="7" end="7"/>
                                            </p:txEl>
                                          </p:spTgt>
                                        </p:tgtEl>
                                        <p:attrNameLst>
                                          <p:attrName>style.visibility</p:attrName>
                                        </p:attrNameLst>
                                      </p:cBhvr>
                                      <p:to>
                                        <p:strVal val="visible"/>
                                      </p:to>
                                    </p:set>
                                    <p:anim calcmode="lin" valueType="num">
                                      <p:cBhvr additive="repl">
                                        <p:cTn id="708" dur="500" fill="hold"/>
                                        <p:tgtEl>
                                          <p:spTgt spid="294">
                                            <p:txEl>
                                              <p:pRg st="7" end="7"/>
                                            </p:txEl>
                                          </p:spTgt>
                                        </p:tgtEl>
                                        <p:attrNameLst>
                                          <p:attrName>ppt_x</p:attrName>
                                        </p:attrNameLst>
                                      </p:cBhvr>
                                      <p:tavLst>
                                        <p:tav tm="0">
                                          <p:val>
                                            <p:strVal val="#ppt_x"/>
                                          </p:val>
                                        </p:tav>
                                        <p:tav tm="100000">
                                          <p:val>
                                            <p:strVal val="#ppt_x"/>
                                          </p:val>
                                        </p:tav>
                                      </p:tavLst>
                                    </p:anim>
                                    <p:anim calcmode="lin" valueType="num">
                                      <p:cBhvr additive="repl">
                                        <p:cTn id="709" dur="500" fill="hold"/>
                                        <p:tgtEl>
                                          <p:spTgt spid="294">
                                            <p:txEl>
                                              <p:pRg st="7" end="7"/>
                                            </p:txEl>
                                          </p:spTgt>
                                        </p:tgtEl>
                                        <p:attrNameLst>
                                          <p:attrName>ppt_y</p:attrName>
                                        </p:attrNameLst>
                                      </p:cBhvr>
                                      <p:tavLst>
                                        <p:tav tm="0">
                                          <p:val>
                                            <p:strVal val="1+#ppt_h/2"/>
                                          </p:val>
                                        </p:tav>
                                        <p:tav tm="100000">
                                          <p:val>
                                            <p:strVal val="#ppt_y"/>
                                          </p:val>
                                        </p:tav>
                                      </p:tavLst>
                                    </p:anim>
                                  </p:childTnLst>
                                </p:cTn>
                              </p:par>
                            </p:childTnLst>
                          </p:cTn>
                        </p:par>
                        <p:par>
                          <p:cTn id="710" fill="hold">
                            <p:stCondLst>
                              <p:cond delay="500"/>
                            </p:stCondLst>
                            <p:childTnLst>
                              <p:par>
                                <p:cTn id="711" nodeType="afterEffect" fill="hold" presetClass="entr" presetID="5" presetSubtype="10">
                                  <p:stCondLst>
                                    <p:cond delay="0"/>
                                  </p:stCondLst>
                                  <p:childTnLst>
                                    <p:set>
                                      <p:cBhvr>
                                        <p:cTn id="712" dur="1" fill="hold">
                                          <p:stCondLst>
                                            <p:cond delay="0"/>
                                          </p:stCondLst>
                                        </p:cTn>
                                        <p:tgtEl>
                                          <p:spTgt spid="295"/>
                                        </p:tgtEl>
                                        <p:attrNameLst>
                                          <p:attrName>style.visibility</p:attrName>
                                        </p:attrNameLst>
                                      </p:cBhvr>
                                      <p:to>
                                        <p:strVal val="visible"/>
                                      </p:to>
                                    </p:set>
                                    <p:animEffect filter="checkerboard(across)" transition="in">
                                      <p:cBhvr additive="repl">
                                        <p:cTn id="713" dur="5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297" name="5 - TextBox"/>
          <p:cNvSpPr/>
          <p:nvPr/>
        </p:nvSpPr>
        <p:spPr>
          <a:xfrm>
            <a:off x="323640" y="4227840"/>
            <a:ext cx="3312000" cy="48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300" spc="-1" strike="noStrike">
                <a:solidFill>
                  <a:srgbClr val="000000"/>
                </a:solidFill>
                <a:latin typeface="Calibri"/>
              </a:rPr>
              <a:t>Κυκλικό διάγραμμα λειτουργίας δίχρονου βενζινοκινητήρα.</a:t>
            </a:r>
            <a:endParaRPr b="0" lang="en-US" sz="1300" spc="-1" strike="noStrike">
              <a:solidFill>
                <a:srgbClr val="000000"/>
              </a:solidFill>
              <a:latin typeface="Arial"/>
            </a:endParaRPr>
          </a:p>
        </p:txBody>
      </p:sp>
      <p:pic>
        <p:nvPicPr>
          <p:cNvPr id="298" name="Picture 2" descr=""/>
          <p:cNvPicPr/>
          <p:nvPr/>
        </p:nvPicPr>
        <p:blipFill>
          <a:blip r:embed="rId1"/>
          <a:stretch/>
        </p:blipFill>
        <p:spPr>
          <a:xfrm>
            <a:off x="611640" y="987480"/>
            <a:ext cx="2673720" cy="3206160"/>
          </a:xfrm>
          <a:prstGeom prst="rect">
            <a:avLst/>
          </a:prstGeom>
          <a:ln w="9525">
            <a:noFill/>
          </a:ln>
        </p:spPr>
      </p:pic>
      <p:sp>
        <p:nvSpPr>
          <p:cNvPr id="299" name="7 - TextBox"/>
          <p:cNvSpPr/>
          <p:nvPr/>
        </p:nvSpPr>
        <p:spPr>
          <a:xfrm>
            <a:off x="3492000" y="1210680"/>
            <a:ext cx="5256360" cy="2558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Από όλα αυτά, παρατηρείται ότι η εξαγωγή (τόξο ΓΔ) και η εισαγωγή στο κύλινδρο (τόξο ΑΒ), στους δίχρονους κινητήρες γίνεται σχεδόν ταυτόχρονα.</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Η εξαγωγή, πάντως, έχει μεγαλύτερη χρονική διάρκεια για να καθαρίζει καλύτερα ο κύλινδρος.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Η φάση αυτή του καθαρισμού του κυλίνδρου λέγεται σάρωση. </a:t>
            </a:r>
            <a:endParaRPr b="0" lang="en-US" sz="1800" spc="-1" strike="noStrike">
              <a:solidFill>
                <a:srgbClr val="000000"/>
              </a:solidFill>
              <a:latin typeface="Arial"/>
            </a:endParaRPr>
          </a:p>
        </p:txBody>
      </p:sp>
    </p:spTree>
  </p:cSld>
  <p:transition>
    <p:pull dir="rd"/>
  </p:transition>
  <p:timing>
    <p:tnLst>
      <p:par>
        <p:cTn id="714" dur="indefinite" restart="never" nodeType="tmRoot">
          <p:childTnLst>
            <p:seq>
              <p:cTn id="715" dur="indefinite" nodeType="mainSeq">
                <p:childTnLst>
                  <p:par>
                    <p:cTn id="716" fill="hold">
                      <p:stCondLst>
                        <p:cond delay="indefinite"/>
                      </p:stCondLst>
                      <p:childTnLst>
                        <p:par>
                          <p:cTn id="717" fill="hold">
                            <p:stCondLst>
                              <p:cond delay="0"/>
                            </p:stCondLst>
                            <p:childTnLst>
                              <p:par>
                                <p:cTn id="718" nodeType="clickEffect" fill="hold" presetClass="entr" presetID="29">
                                  <p:stCondLst>
                                    <p:cond delay="0"/>
                                  </p:stCondLst>
                                  <p:childTnLst>
                                    <p:set>
                                      <p:cBhvr>
                                        <p:cTn id="719" dur="1" fill="hold">
                                          <p:stCondLst>
                                            <p:cond delay="0"/>
                                          </p:stCondLst>
                                        </p:cTn>
                                        <p:tgtEl>
                                          <p:spTgt spid="299">
                                            <p:txEl>
                                              <p:pRg st="2" end="2"/>
                                            </p:txEl>
                                          </p:spTgt>
                                        </p:tgtEl>
                                        <p:attrNameLst>
                                          <p:attrName>style.visibility</p:attrName>
                                        </p:attrNameLst>
                                      </p:cBhvr>
                                      <p:to>
                                        <p:strVal val="visible"/>
                                      </p:to>
                                    </p:set>
                                    <p:anim calcmode="lin" valueType="num">
                                      <p:cBhvr additive="repl">
                                        <p:cTn id="720" dur="500" fill="hold"/>
                                        <p:tgtEl>
                                          <p:spTgt spid="299">
                                            <p:txEl>
                                              <p:pRg st="2" end="2"/>
                                            </p:txEl>
                                          </p:spTgt>
                                        </p:tgtEl>
                                        <p:attrNameLst>
                                          <p:attrName>ppt_x</p:attrName>
                                        </p:attrNameLst>
                                      </p:cBhvr>
                                      <p:tavLst>
                                        <p:tav tm="0">
                                          <p:val>
                                            <p:strVal val="#ppt_x-.2"/>
                                          </p:val>
                                        </p:tav>
                                        <p:tav tm="100000">
                                          <p:val>
                                            <p:strVal val="#ppt_x"/>
                                          </p:val>
                                        </p:tav>
                                      </p:tavLst>
                                    </p:anim>
                                    <p:anim calcmode="lin" valueType="num">
                                      <p:cBhvr additive="repl">
                                        <p:cTn id="721" dur="500" fill="hold"/>
                                        <p:tgtEl>
                                          <p:spTgt spid="299">
                                            <p:txEl>
                                              <p:pRg st="2" end="2"/>
                                            </p:txEl>
                                          </p:spTgt>
                                        </p:tgtEl>
                                        <p:attrNameLst>
                                          <p:attrName>ppt_y</p:attrName>
                                        </p:attrNameLst>
                                      </p:cBhvr>
                                      <p:tavLst>
                                        <p:tav tm="0">
                                          <p:val>
                                            <p:strVal val="#ppt_y"/>
                                          </p:val>
                                        </p:tav>
                                        <p:tav tm="100000">
                                          <p:val>
                                            <p:strVal val="#ppt_y"/>
                                          </p:val>
                                        </p:tav>
                                      </p:tavLst>
                                    </p:anim>
                                    <p:animEffect filter="wipe(right)" transition="in">
                                      <p:cBhvr additive="repl">
                                        <p:cTn id="722" dur="500"/>
                                        <p:tgtEl>
                                          <p:spTgt spid="299">
                                            <p:txEl>
                                              <p:pRg st="2" end="2"/>
                                            </p:txEl>
                                          </p:spTgt>
                                        </p:tgtEl>
                                      </p:cBhvr>
                                    </p:animEffect>
                                  </p:childTnLst>
                                </p:cTn>
                              </p:par>
                            </p:childTnLst>
                          </p:cTn>
                        </p:par>
                      </p:childTnLst>
                    </p:cTn>
                  </p:par>
                  <p:par>
                    <p:cTn id="723" fill="hold">
                      <p:stCondLst>
                        <p:cond delay="indefinite"/>
                      </p:stCondLst>
                      <p:childTnLst>
                        <p:par>
                          <p:cTn id="724" fill="hold">
                            <p:stCondLst>
                              <p:cond delay="0"/>
                            </p:stCondLst>
                            <p:childTnLst>
                              <p:par>
                                <p:cTn id="725" nodeType="clickEffect" fill="hold" presetClass="entr" presetID="29">
                                  <p:stCondLst>
                                    <p:cond delay="0"/>
                                  </p:stCondLst>
                                  <p:childTnLst>
                                    <p:set>
                                      <p:cBhvr>
                                        <p:cTn id="726" dur="1" fill="hold">
                                          <p:stCondLst>
                                            <p:cond delay="0"/>
                                          </p:stCondLst>
                                        </p:cTn>
                                        <p:tgtEl>
                                          <p:spTgt spid="299">
                                            <p:txEl>
                                              <p:pRg st="4" end="4"/>
                                            </p:txEl>
                                          </p:spTgt>
                                        </p:tgtEl>
                                        <p:attrNameLst>
                                          <p:attrName>style.visibility</p:attrName>
                                        </p:attrNameLst>
                                      </p:cBhvr>
                                      <p:to>
                                        <p:strVal val="visible"/>
                                      </p:to>
                                    </p:set>
                                    <p:anim calcmode="lin" valueType="num">
                                      <p:cBhvr additive="repl">
                                        <p:cTn id="727" dur="500" fill="hold"/>
                                        <p:tgtEl>
                                          <p:spTgt spid="299">
                                            <p:txEl>
                                              <p:pRg st="4" end="4"/>
                                            </p:txEl>
                                          </p:spTgt>
                                        </p:tgtEl>
                                        <p:attrNameLst>
                                          <p:attrName>ppt_x</p:attrName>
                                        </p:attrNameLst>
                                      </p:cBhvr>
                                      <p:tavLst>
                                        <p:tav tm="0">
                                          <p:val>
                                            <p:strVal val="#ppt_x-.2"/>
                                          </p:val>
                                        </p:tav>
                                        <p:tav tm="100000">
                                          <p:val>
                                            <p:strVal val="#ppt_x"/>
                                          </p:val>
                                        </p:tav>
                                      </p:tavLst>
                                    </p:anim>
                                    <p:anim calcmode="lin" valueType="num">
                                      <p:cBhvr additive="repl">
                                        <p:cTn id="728" dur="500" fill="hold"/>
                                        <p:tgtEl>
                                          <p:spTgt spid="299">
                                            <p:txEl>
                                              <p:pRg st="4" end="4"/>
                                            </p:txEl>
                                          </p:spTgt>
                                        </p:tgtEl>
                                        <p:attrNameLst>
                                          <p:attrName>ppt_y</p:attrName>
                                        </p:attrNameLst>
                                      </p:cBhvr>
                                      <p:tavLst>
                                        <p:tav tm="0">
                                          <p:val>
                                            <p:strVal val="#ppt_y"/>
                                          </p:val>
                                        </p:tav>
                                        <p:tav tm="100000">
                                          <p:val>
                                            <p:strVal val="#ppt_y"/>
                                          </p:val>
                                        </p:tav>
                                      </p:tavLst>
                                    </p:anim>
                                    <p:animEffect filter="wipe(right)" transition="in">
                                      <p:cBhvr additive="repl">
                                        <p:cTn id="729" dur="500"/>
                                        <p:tgtEl>
                                          <p:spTgt spid="299">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301" name="5 - TextBox"/>
          <p:cNvSpPr/>
          <p:nvPr/>
        </p:nvSpPr>
        <p:spPr>
          <a:xfrm>
            <a:off x="323640" y="4227840"/>
            <a:ext cx="3312000" cy="48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300" spc="-1" strike="noStrike">
                <a:solidFill>
                  <a:srgbClr val="000000"/>
                </a:solidFill>
                <a:latin typeface="Calibri"/>
              </a:rPr>
              <a:t>Κυκλικό διάγραμμα λειτουργίας δίχρονου βενζινοκινητήρα.</a:t>
            </a:r>
            <a:endParaRPr b="0" lang="en-US" sz="1300" spc="-1" strike="noStrike">
              <a:solidFill>
                <a:srgbClr val="000000"/>
              </a:solidFill>
              <a:latin typeface="Arial"/>
            </a:endParaRPr>
          </a:p>
        </p:txBody>
      </p:sp>
      <p:pic>
        <p:nvPicPr>
          <p:cNvPr id="302" name="Picture 2" descr=""/>
          <p:cNvPicPr/>
          <p:nvPr/>
        </p:nvPicPr>
        <p:blipFill>
          <a:blip r:embed="rId1"/>
          <a:stretch/>
        </p:blipFill>
        <p:spPr>
          <a:xfrm>
            <a:off x="611640" y="987480"/>
            <a:ext cx="2673720" cy="3206160"/>
          </a:xfrm>
          <a:prstGeom prst="rect">
            <a:avLst/>
          </a:prstGeom>
          <a:ln w="9525">
            <a:noFill/>
          </a:ln>
        </p:spPr>
      </p:pic>
      <p:sp>
        <p:nvSpPr>
          <p:cNvPr id="303" name="7 - TextBox"/>
          <p:cNvSpPr/>
          <p:nvPr/>
        </p:nvSpPr>
        <p:spPr>
          <a:xfrm>
            <a:off x="3492000" y="1210680"/>
            <a:ext cx="5256360" cy="2832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Επισημαίνεται, ότι ο βαθμός συμπίεσης στο δίχρονο κινητήρα είναι μικρότερος κατά 10 με 20% από τον αντίστοιχο του τετράχρονου.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Αυτό συμβαίνει, επειδή στο δίχρονο εκμεταλλευόμαστε μόνο το 80 με 90% του κυλίνδρου για τη συμπίεση, ενώ το υπόλοιπο 10 με 20% μένει ανεκμετάλλευτο, εξ αιτίας των ανοιγμάτων των θυρίδων εισαγωγής και εξαγωγής.</a:t>
            </a:r>
            <a:endParaRPr b="0" lang="en-US" sz="1800" spc="-1" strike="noStrike">
              <a:solidFill>
                <a:srgbClr val="000000"/>
              </a:solidFill>
              <a:latin typeface="Arial"/>
            </a:endParaRPr>
          </a:p>
        </p:txBody>
      </p:sp>
    </p:spTree>
  </p:cSld>
  <p:transition>
    <p:pull dir="rd"/>
  </p:transition>
  <p:timing>
    <p:tnLst>
      <p:par>
        <p:cTn id="730" dur="indefinite" restart="never" nodeType="tmRoot">
          <p:childTnLst>
            <p:seq>
              <p:cTn id="731" dur="indefinite" nodeType="mainSeq">
                <p:childTnLst>
                  <p:par>
                    <p:cTn id="732" fill="hold">
                      <p:stCondLst>
                        <p:cond delay="indefinite"/>
                      </p:stCondLst>
                      <p:childTnLst>
                        <p:par>
                          <p:cTn id="733" fill="hold">
                            <p:stCondLst>
                              <p:cond delay="0"/>
                            </p:stCondLst>
                            <p:childTnLst>
                              <p:par>
                                <p:cTn id="734" nodeType="clickEffect" fill="hold" presetClass="entr" presetID="2" presetSubtype="4">
                                  <p:stCondLst>
                                    <p:cond delay="0"/>
                                  </p:stCondLst>
                                  <p:childTnLst>
                                    <p:set>
                                      <p:cBhvr>
                                        <p:cTn id="735" dur="1" fill="hold">
                                          <p:stCondLst>
                                            <p:cond delay="0"/>
                                          </p:stCondLst>
                                        </p:cTn>
                                        <p:tgtEl>
                                          <p:spTgt spid="303">
                                            <p:txEl>
                                              <p:pRg st="2" end="2"/>
                                            </p:txEl>
                                          </p:spTgt>
                                        </p:tgtEl>
                                        <p:attrNameLst>
                                          <p:attrName>style.visibility</p:attrName>
                                        </p:attrNameLst>
                                      </p:cBhvr>
                                      <p:to>
                                        <p:strVal val="visible"/>
                                      </p:to>
                                    </p:set>
                                    <p:anim calcmode="lin" valueType="num">
                                      <p:cBhvr additive="repl">
                                        <p:cTn id="736" dur="500" fill="hold"/>
                                        <p:tgtEl>
                                          <p:spTgt spid="303">
                                            <p:txEl>
                                              <p:pRg st="2" end="2"/>
                                            </p:txEl>
                                          </p:spTgt>
                                        </p:tgtEl>
                                        <p:attrNameLst>
                                          <p:attrName>ppt_x</p:attrName>
                                        </p:attrNameLst>
                                      </p:cBhvr>
                                      <p:tavLst>
                                        <p:tav tm="0">
                                          <p:val>
                                            <p:strVal val="#ppt_x"/>
                                          </p:val>
                                        </p:tav>
                                        <p:tav tm="100000">
                                          <p:val>
                                            <p:strVal val="#ppt_x"/>
                                          </p:val>
                                        </p:tav>
                                      </p:tavLst>
                                    </p:anim>
                                    <p:anim calcmode="lin" valueType="num">
                                      <p:cBhvr additive="repl">
                                        <p:cTn id="737" dur="500" fill="hold"/>
                                        <p:tgtEl>
                                          <p:spTgt spid="3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Κυκλικό διάγραμμα πραγματικής λειτουργίας 2χρονου βενζινοκινητήρα</a:t>
            </a:r>
            <a:endParaRPr b="0" lang="en-US" sz="2100" spc="-1" strike="noStrike">
              <a:solidFill>
                <a:srgbClr val="000000"/>
              </a:solidFill>
              <a:latin typeface="Arial"/>
            </a:endParaRPr>
          </a:p>
        </p:txBody>
      </p:sp>
      <p:sp>
        <p:nvSpPr>
          <p:cNvPr id="305" name="5 - TextBox"/>
          <p:cNvSpPr/>
          <p:nvPr/>
        </p:nvSpPr>
        <p:spPr>
          <a:xfrm>
            <a:off x="323640" y="4227840"/>
            <a:ext cx="3312000" cy="48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300" spc="-1" strike="noStrike">
                <a:solidFill>
                  <a:srgbClr val="000000"/>
                </a:solidFill>
                <a:latin typeface="Calibri"/>
              </a:rPr>
              <a:t>Κυκλικό διάγραμμα λειτουργίας δίχρονου βενζινοκινητήρα.</a:t>
            </a:r>
            <a:endParaRPr b="0" lang="en-US" sz="1300" spc="-1" strike="noStrike">
              <a:solidFill>
                <a:srgbClr val="000000"/>
              </a:solidFill>
              <a:latin typeface="Arial"/>
            </a:endParaRPr>
          </a:p>
        </p:txBody>
      </p:sp>
      <p:pic>
        <p:nvPicPr>
          <p:cNvPr id="306" name="Picture 2" descr=""/>
          <p:cNvPicPr/>
          <p:nvPr/>
        </p:nvPicPr>
        <p:blipFill>
          <a:blip r:embed="rId1"/>
          <a:stretch/>
        </p:blipFill>
        <p:spPr>
          <a:xfrm>
            <a:off x="611640" y="987480"/>
            <a:ext cx="2673720" cy="3206160"/>
          </a:xfrm>
          <a:prstGeom prst="rect">
            <a:avLst/>
          </a:prstGeom>
          <a:ln w="9525">
            <a:noFill/>
          </a:ln>
        </p:spPr>
      </p:pic>
      <p:sp>
        <p:nvSpPr>
          <p:cNvPr id="307" name="7 - TextBox"/>
          <p:cNvSpPr/>
          <p:nvPr/>
        </p:nvSpPr>
        <p:spPr>
          <a:xfrm>
            <a:off x="3492000" y="915480"/>
            <a:ext cx="5256360" cy="3655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Τέλος, στους απλούς δίχρονους κινητήρες η ρύθμιση της προπορείας (αβάνς) γίνεται σε μία και μόνο γωνία, που ορίζεται από τον κατασκευαστή.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Η γωνία αυτή δεν μεταβάλλεται μετά, ανάλογα με τις στροφές του κινητήρα, όπως γίνεται με τους τετράχρονους κινητήρες.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Οι δίχρονοι, δηλαδή, κινητήρες δεν έχουν φυγοκεντρικούς μηχανισμούς ή μηχανισμούς υποπίεσης για τη ρύθμιση της προπορείας, ανάλογα με τις στροφές.</a:t>
            </a:r>
            <a:endParaRPr b="0" lang="en-US" sz="1800" spc="-1" strike="noStrike">
              <a:solidFill>
                <a:srgbClr val="000000"/>
              </a:solidFill>
              <a:latin typeface="Arial"/>
            </a:endParaRPr>
          </a:p>
        </p:txBody>
      </p:sp>
    </p:spTree>
  </p:cSld>
  <p:transition>
    <p:pull dir="rd"/>
  </p:transition>
  <p:timing>
    <p:tnLst>
      <p:par>
        <p:cTn id="738" dur="indefinite" restart="never" nodeType="tmRoot">
          <p:childTnLst>
            <p:seq>
              <p:cTn id="739" dur="indefinite" nodeType="mainSeq">
                <p:childTnLst>
                  <p:par>
                    <p:cTn id="740" fill="hold">
                      <p:stCondLst>
                        <p:cond delay="indefinite"/>
                      </p:stCondLst>
                      <p:childTnLst>
                        <p:par>
                          <p:cTn id="741" fill="hold">
                            <p:stCondLst>
                              <p:cond delay="0"/>
                            </p:stCondLst>
                            <p:childTnLst>
                              <p:par>
                                <p:cTn id="742" nodeType="clickEffect" fill="hold" presetClass="entr" presetID="2" presetSubtype="4">
                                  <p:stCondLst>
                                    <p:cond delay="0"/>
                                  </p:stCondLst>
                                  <p:childTnLst>
                                    <p:set>
                                      <p:cBhvr>
                                        <p:cTn id="743" dur="1" fill="hold">
                                          <p:stCondLst>
                                            <p:cond delay="0"/>
                                          </p:stCondLst>
                                        </p:cTn>
                                        <p:tgtEl>
                                          <p:spTgt spid="307">
                                            <p:txEl>
                                              <p:pRg st="2" end="2"/>
                                            </p:txEl>
                                          </p:spTgt>
                                        </p:tgtEl>
                                        <p:attrNameLst>
                                          <p:attrName>style.visibility</p:attrName>
                                        </p:attrNameLst>
                                      </p:cBhvr>
                                      <p:to>
                                        <p:strVal val="visible"/>
                                      </p:to>
                                    </p:set>
                                    <p:anim calcmode="lin" valueType="num">
                                      <p:cBhvr additive="repl">
                                        <p:cTn id="744" dur="500" fill="hold"/>
                                        <p:tgtEl>
                                          <p:spTgt spid="307">
                                            <p:txEl>
                                              <p:pRg st="2" end="2"/>
                                            </p:txEl>
                                          </p:spTgt>
                                        </p:tgtEl>
                                        <p:attrNameLst>
                                          <p:attrName>ppt_x</p:attrName>
                                        </p:attrNameLst>
                                      </p:cBhvr>
                                      <p:tavLst>
                                        <p:tav tm="0">
                                          <p:val>
                                            <p:strVal val="#ppt_x"/>
                                          </p:val>
                                        </p:tav>
                                        <p:tav tm="100000">
                                          <p:val>
                                            <p:strVal val="#ppt_x"/>
                                          </p:val>
                                        </p:tav>
                                      </p:tavLst>
                                    </p:anim>
                                    <p:anim calcmode="lin" valueType="num">
                                      <p:cBhvr additive="repl">
                                        <p:cTn id="745" dur="500" fill="hold"/>
                                        <p:tgtEl>
                                          <p:spTgt spid="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46" fill="hold">
                      <p:stCondLst>
                        <p:cond delay="indefinite"/>
                      </p:stCondLst>
                      <p:childTnLst>
                        <p:par>
                          <p:cTn id="747" fill="hold">
                            <p:stCondLst>
                              <p:cond delay="0"/>
                            </p:stCondLst>
                            <p:childTnLst>
                              <p:par>
                                <p:cTn id="748" nodeType="clickEffect" fill="hold" presetClass="entr" presetID="2" presetSubtype="4">
                                  <p:stCondLst>
                                    <p:cond delay="0"/>
                                  </p:stCondLst>
                                  <p:childTnLst>
                                    <p:set>
                                      <p:cBhvr>
                                        <p:cTn id="749" dur="1" fill="hold">
                                          <p:stCondLst>
                                            <p:cond delay="0"/>
                                          </p:stCondLst>
                                        </p:cTn>
                                        <p:tgtEl>
                                          <p:spTgt spid="307">
                                            <p:txEl>
                                              <p:pRg st="4" end="4"/>
                                            </p:txEl>
                                          </p:spTgt>
                                        </p:tgtEl>
                                        <p:attrNameLst>
                                          <p:attrName>style.visibility</p:attrName>
                                        </p:attrNameLst>
                                      </p:cBhvr>
                                      <p:to>
                                        <p:strVal val="visible"/>
                                      </p:to>
                                    </p:set>
                                    <p:anim calcmode="lin" valueType="num">
                                      <p:cBhvr additive="repl">
                                        <p:cTn id="750" dur="500" fill="hold"/>
                                        <p:tgtEl>
                                          <p:spTgt spid="307">
                                            <p:txEl>
                                              <p:pRg st="4" end="4"/>
                                            </p:txEl>
                                          </p:spTgt>
                                        </p:tgtEl>
                                        <p:attrNameLst>
                                          <p:attrName>ppt_x</p:attrName>
                                        </p:attrNameLst>
                                      </p:cBhvr>
                                      <p:tavLst>
                                        <p:tav tm="0">
                                          <p:val>
                                            <p:strVal val="#ppt_x"/>
                                          </p:val>
                                        </p:tav>
                                        <p:tav tm="100000">
                                          <p:val>
                                            <p:strVal val="#ppt_x"/>
                                          </p:val>
                                        </p:tav>
                                      </p:tavLst>
                                    </p:anim>
                                    <p:anim calcmode="lin" valueType="num">
                                      <p:cBhvr additive="repl">
                                        <p:cTn id="751" dur="500" fill="hold"/>
                                        <p:tgtEl>
                                          <p:spTgt spid="3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3 - Οριζόντιος πάπυρος"/>
          <p:cNvSpPr/>
          <p:nvPr/>
        </p:nvSpPr>
        <p:spPr>
          <a:xfrm>
            <a:off x="2123640" y="2067840"/>
            <a:ext cx="4320000" cy="791640"/>
          </a:xfrm>
          <a:prstGeom prst="horizontalScroll">
            <a:avLst>
              <a:gd name="adj" fmla="val 12500"/>
            </a:avLst>
          </a:prstGeom>
          <a:gradFill rotWithShape="0">
            <a:gsLst>
              <a:gs pos="0">
                <a:srgbClr val="8ce9c2"/>
              </a:gs>
              <a:gs pos="100000">
                <a:srgbClr val="f7fefc"/>
              </a:gs>
            </a:gsLst>
            <a:path path="circle">
              <a:fillToRect l="50000" t="100000" r="50000" b="0"/>
            </a:path>
          </a:gradFill>
          <a:ln>
            <a:solidFill>
              <a:srgbClr val="099b73"/>
            </a:solidFill>
            <a:round/>
          </a:ln>
          <a:effectLst>
            <a:outerShdw algn="ctr" blurRad="57240" dir="5400000" dist="38160" rotWithShape="0">
              <a:schemeClr val="phClr">
                <a:shade val="9000"/>
                <a:satMod val="105000"/>
                <a:alpha val="48000"/>
              </a:scheme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gn="ctr">
              <a:lnSpc>
                <a:spcPct val="100000"/>
              </a:lnSpc>
            </a:pPr>
            <a:endParaRPr b="0" lang="el-GR" sz="1800" spc="-1" strike="noStrike">
              <a:solidFill>
                <a:schemeClr val="dk1"/>
              </a:solidFill>
              <a:latin typeface="Constantia"/>
            </a:endParaRPr>
          </a:p>
        </p:txBody>
      </p:sp>
      <p:sp>
        <p:nvSpPr>
          <p:cNvPr id="102" name="5 - TextBox"/>
          <p:cNvSpPr/>
          <p:nvPr/>
        </p:nvSpPr>
        <p:spPr>
          <a:xfrm>
            <a:off x="2195640" y="2211840"/>
            <a:ext cx="4176000" cy="759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200" spc="-1" strike="noStrike">
                <a:solidFill>
                  <a:srgbClr val="000000"/>
                </a:solidFill>
                <a:latin typeface="Constantia"/>
              </a:rPr>
              <a:t>Τετράχρονοι Βενζινοκινητήρες</a:t>
            </a:r>
            <a:endParaRPr b="0" lang="en-US" sz="2200" spc="-1" strike="noStrike">
              <a:solidFill>
                <a:srgbClr val="000000"/>
              </a:solidFill>
              <a:latin typeface="Arial"/>
            </a:endParaRPr>
          </a:p>
        </p:txBody>
      </p:sp>
    </p:spTree>
  </p:cSld>
  <p:transition>
    <p:pull dir="rd"/>
  </p:transition>
  <p:timing>
    <p:tnLst>
      <p:par>
        <p:cTn id="52" dur="indefinite" restart="never" nodeType="tmRoot">
          <p:childTnLst>
            <p:seq>
              <p:cTn id="53" dur="indefinite" nodeType="mainSeq">
                <p:childTnLst>
                  <p:par>
                    <p:cTn id="54" fill="hold">
                      <p:stCondLst>
                        <p:cond delay="0"/>
                      </p:stCondLst>
                      <p:childTnLst>
                        <p:par>
                          <p:cTn id="55" fill="hold">
                            <p:stCondLst>
                              <p:cond delay="0"/>
                            </p:stCondLst>
                            <p:childTnLst>
                              <p:par>
                                <p:cTn id="56" nodeType="withEffect" fill="hold" presetClass="entr" presetID="29">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additive="repl">
                                        <p:cTn id="58" dur="1000" fill="hold"/>
                                        <p:tgtEl>
                                          <p:spTgt spid="102"/>
                                        </p:tgtEl>
                                        <p:attrNameLst>
                                          <p:attrName>ppt_x</p:attrName>
                                        </p:attrNameLst>
                                      </p:cBhvr>
                                      <p:tavLst>
                                        <p:tav tm="0">
                                          <p:val>
                                            <p:strVal val="#ppt_x-.2"/>
                                          </p:val>
                                        </p:tav>
                                        <p:tav tm="100000">
                                          <p:val>
                                            <p:strVal val="#ppt_x"/>
                                          </p:val>
                                        </p:tav>
                                      </p:tavLst>
                                    </p:anim>
                                    <p:anim calcmode="lin" valueType="num">
                                      <p:cBhvr additive="repl">
                                        <p:cTn id="59" dur="1000" fill="hold"/>
                                        <p:tgtEl>
                                          <p:spTgt spid="102"/>
                                        </p:tgtEl>
                                        <p:attrNameLst>
                                          <p:attrName>ppt_y</p:attrName>
                                        </p:attrNameLst>
                                      </p:cBhvr>
                                      <p:tavLst>
                                        <p:tav tm="0">
                                          <p:val>
                                            <p:strVal val="#ppt_y"/>
                                          </p:val>
                                        </p:tav>
                                        <p:tav tm="100000">
                                          <p:val>
                                            <p:strVal val="#ppt_y"/>
                                          </p:val>
                                        </p:tav>
                                      </p:tavLst>
                                    </p:anim>
                                    <p:animEffect filter="wipe(right)" transition="in">
                                      <p:cBhvr additive="repl">
                                        <p:cTn id="60"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4&amp;2χρονου βενζινοκινητήρα</a:t>
            </a:r>
            <a:endParaRPr b="0" lang="en-US" sz="2100" spc="-1" strike="noStrike">
              <a:solidFill>
                <a:srgbClr val="000000"/>
              </a:solidFill>
              <a:latin typeface="Arial"/>
            </a:endParaRPr>
          </a:p>
        </p:txBody>
      </p:sp>
      <p:sp>
        <p:nvSpPr>
          <p:cNvPr id="309" name="11 - Ορθογώνιο"/>
          <p:cNvSpPr/>
          <p:nvPr/>
        </p:nvSpPr>
        <p:spPr>
          <a:xfrm>
            <a:off x="1547640" y="1563480"/>
            <a:ext cx="5814000" cy="394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000" spc="-1" strike="noStrike">
                <a:solidFill>
                  <a:srgbClr val="000000"/>
                </a:solidFill>
                <a:latin typeface="Arial"/>
              </a:rPr>
              <a:t>Τ Ε Λ Ο Σ</a:t>
            </a:r>
            <a:endParaRPr b="0" lang="en-US" sz="2000" spc="-1" strike="noStrike">
              <a:solidFill>
                <a:srgbClr val="000000"/>
              </a:solidFill>
              <a:latin typeface="Arial"/>
            </a:endParaRPr>
          </a:p>
        </p:txBody>
      </p:sp>
      <p:sp>
        <p:nvSpPr>
          <p:cNvPr id="310" name="15 - Τόξο"/>
          <p:cNvSpPr/>
          <p:nvPr/>
        </p:nvSpPr>
        <p:spPr>
          <a:xfrm>
            <a:off x="2915640" y="1995840"/>
            <a:ext cx="2376000" cy="359640"/>
          </a:xfrm>
          <a:prstGeom prst="arc">
            <a:avLst>
              <a:gd name="adj1" fmla="val 12076736"/>
              <a:gd name="adj2" fmla="val 0"/>
            </a:avLst>
          </a:prstGeom>
          <a:noFill/>
          <a:ln w="12700">
            <a:solidFill>
              <a:srgbClr val="095294"/>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l-GR" sz="1800" spc="-1" strike="noStrike">
              <a:solidFill>
                <a:srgbClr val="000000"/>
              </a:solidFill>
              <a:latin typeface="Constantia"/>
            </a:endParaRPr>
          </a:p>
        </p:txBody>
      </p:sp>
    </p:spTree>
  </p:cSld>
  <p:transition>
    <p:pull dir="rd"/>
  </p:transition>
  <p:timing>
    <p:tnLst>
      <p:par>
        <p:cTn id="752" dur="indefinite" restart="never" nodeType="tmRoot">
          <p:childTnLst>
            <p:seq>
              <p:cTn id="753" dur="indefinite" nodeType="mainSeq">
                <p:childTnLst>
                  <p:par>
                    <p:cTn id="754" fill="hold">
                      <p:stCondLst>
                        <p:cond delay="0"/>
                      </p:stCondLst>
                      <p:childTnLst>
                        <p:par>
                          <p:cTn id="755" fill="hold">
                            <p:stCondLst>
                              <p:cond delay="0"/>
                            </p:stCondLst>
                            <p:childTnLst>
                              <p:par>
                                <p:cTn id="756" nodeType="withEffect" fill="hold" presetClass="entr" presetID="29">
                                  <p:stCondLst>
                                    <p:cond delay="0"/>
                                  </p:stCondLst>
                                  <p:childTnLst>
                                    <p:set>
                                      <p:cBhvr>
                                        <p:cTn id="757" dur="1" fill="hold">
                                          <p:stCondLst>
                                            <p:cond delay="0"/>
                                          </p:stCondLst>
                                        </p:cTn>
                                        <p:tgtEl>
                                          <p:spTgt spid="309"/>
                                        </p:tgtEl>
                                        <p:attrNameLst>
                                          <p:attrName>style.visibility</p:attrName>
                                        </p:attrNameLst>
                                      </p:cBhvr>
                                      <p:to>
                                        <p:strVal val="visible"/>
                                      </p:to>
                                    </p:set>
                                    <p:anim calcmode="lin" valueType="num">
                                      <p:cBhvr additive="repl">
                                        <p:cTn id="758" dur="1000" fill="hold"/>
                                        <p:tgtEl>
                                          <p:spTgt spid="309"/>
                                        </p:tgtEl>
                                        <p:attrNameLst>
                                          <p:attrName>ppt_x</p:attrName>
                                        </p:attrNameLst>
                                      </p:cBhvr>
                                      <p:tavLst>
                                        <p:tav tm="0">
                                          <p:val>
                                            <p:strVal val="#ppt_x-.2"/>
                                          </p:val>
                                        </p:tav>
                                        <p:tav tm="100000">
                                          <p:val>
                                            <p:strVal val="#ppt_x"/>
                                          </p:val>
                                        </p:tav>
                                      </p:tavLst>
                                    </p:anim>
                                    <p:anim calcmode="lin" valueType="num">
                                      <p:cBhvr additive="repl">
                                        <p:cTn id="759" dur="1000" fill="hold"/>
                                        <p:tgtEl>
                                          <p:spTgt spid="309"/>
                                        </p:tgtEl>
                                        <p:attrNameLst>
                                          <p:attrName>ppt_y</p:attrName>
                                        </p:attrNameLst>
                                      </p:cBhvr>
                                      <p:tavLst>
                                        <p:tav tm="0">
                                          <p:val>
                                            <p:strVal val="#ppt_y"/>
                                          </p:val>
                                        </p:tav>
                                        <p:tav tm="100000">
                                          <p:val>
                                            <p:strVal val="#ppt_y"/>
                                          </p:val>
                                        </p:tav>
                                      </p:tavLst>
                                    </p:anim>
                                    <p:animEffect filter="wipe(right)" transition="in">
                                      <p:cBhvr additive="repl">
                                        <p:cTn id="760" dur="1000"/>
                                        <p:tgtEl>
                                          <p:spTgt spid="309"/>
                                        </p:tgtEl>
                                      </p:cBhvr>
                                    </p:animEffect>
                                  </p:childTnLst>
                                </p:cTn>
                              </p:par>
                              <p:par>
                                <p:cTn id="761" nodeType="withEffect" fill="hold" presetClass="entr" presetID="26">
                                  <p:stCondLst>
                                    <p:cond delay="0"/>
                                  </p:stCondLst>
                                  <p:childTnLst>
                                    <p:set>
                                      <p:cBhvr>
                                        <p:cTn id="762" dur="1" fill="hold">
                                          <p:stCondLst>
                                            <p:cond delay="0"/>
                                          </p:stCondLst>
                                        </p:cTn>
                                        <p:tgtEl>
                                          <p:spTgt spid="310"/>
                                        </p:tgtEl>
                                        <p:attrNameLst>
                                          <p:attrName>style.visibility</p:attrName>
                                        </p:attrNameLst>
                                      </p:cBhvr>
                                      <p:to>
                                        <p:strVal val="visible"/>
                                      </p:to>
                                    </p:set>
                                    <p:animEffect filter="wipe(down)" transition="in">
                                      <p:cBhvr additive="repl">
                                        <p:cTn id="763" dur="580">
                                          <p:stCondLst>
                                            <p:cond delay="0"/>
                                          </p:stCondLst>
                                        </p:cTn>
                                        <p:tgtEl>
                                          <p:spTgt spid="310"/>
                                        </p:tgtEl>
                                      </p:cBhvr>
                                    </p:animEffect>
                                    <p:anim calcmode="lin" valueType="num">
                                      <p:cBhvr additive="repl">
                                        <p:cTn id="764" dur="1822">
                                          <p:stCondLst>
                                            <p:cond delay="0"/>
                                          </p:stCondLst>
                                        </p:cTn>
                                        <p:tgtEl>
                                          <p:spTgt spid="310"/>
                                        </p:tgtEl>
                                        <p:attrNameLst>
                                          <p:attrName>ppt_x</p:attrName>
                                        </p:attrNameLst>
                                      </p:cBhvr>
                                      <p:tavLst>
                                        <p:tav tm="0">
                                          <p:val>
                                            <p:strVal val="#ppt_x-0.25"/>
                                          </p:val>
                                        </p:tav>
                                        <p:tav tm="100000">
                                          <p:val>
                                            <p:strVal val="#ppt_x"/>
                                          </p:val>
                                        </p:tav>
                                      </p:tavLst>
                                    </p:anim>
                                    <p:anim calcmode="lin" valueType="num">
                                      <p:cBhvr additive="repl">
                                        <p:cTn id="765" dur="664">
                                          <p:stCondLst>
                                            <p:cond delay="0"/>
                                          </p:stCondLst>
                                        </p:cTn>
                                        <p:tgtEl>
                                          <p:spTgt spid="310"/>
                                        </p:tgtEl>
                                        <p:attrNameLst>
                                          <p:attrName>ppt_y</p:attrName>
                                        </p:attrNameLst>
                                      </p:cBhvr>
                                      <p:tavLst>
                                        <p:tav fmla="y-sin(pi*$)/3" tm="0">
                                          <p:val>
                                            <p:fltVal val="0.5"/>
                                          </p:val>
                                        </p:tav>
                                        <p:tav fmla="y-sin(pi*$)/3" tm="100000">
                                          <p:val>
                                            <p:fltVal val="1"/>
                                          </p:val>
                                        </p:tav>
                                      </p:tavLst>
                                    </p:anim>
                                    <p:anim calcmode="lin" valueType="num">
                                      <p:cBhvr additive="repl">
                                        <p:cTn id="766" dur="664">
                                          <p:stCondLst>
                                            <p:cond delay="664"/>
                                          </p:stCondLst>
                                        </p:cTn>
                                        <p:tgtEl>
                                          <p:spTgt spid="310"/>
                                        </p:tgtEl>
                                        <p:attrNameLst>
                                          <p:attrName>ppt_y</p:attrName>
                                        </p:attrNameLst>
                                      </p:cBhvr>
                                      <p:tavLst>
                                        <p:tav fmla="y-sin(pi*$)/9" tm="0">
                                          <p:val>
                                            <p:fltVal val="0"/>
                                          </p:val>
                                        </p:tav>
                                        <p:tav fmla="y-sin(pi*$)/9" tm="100000">
                                          <p:val>
                                            <p:fltVal val="1"/>
                                          </p:val>
                                        </p:tav>
                                      </p:tavLst>
                                    </p:anim>
                                    <p:anim calcmode="lin" valueType="num">
                                      <p:cBhvr additive="repl">
                                        <p:cTn id="767" dur="332">
                                          <p:stCondLst>
                                            <p:cond delay="1324"/>
                                          </p:stCondLst>
                                        </p:cTn>
                                        <p:tgtEl>
                                          <p:spTgt spid="310"/>
                                        </p:tgtEl>
                                        <p:attrNameLst>
                                          <p:attrName>ppt_y</p:attrName>
                                        </p:attrNameLst>
                                      </p:cBhvr>
                                      <p:tavLst>
                                        <p:tav fmla="y-sin(pi*$)/27" tm="0">
                                          <p:val>
                                            <p:fltVal val="0"/>
                                          </p:val>
                                        </p:tav>
                                        <p:tav fmla="y-sin(pi*$)/27" tm="100000">
                                          <p:val>
                                            <p:fltVal val="1"/>
                                          </p:val>
                                        </p:tav>
                                      </p:tavLst>
                                    </p:anim>
                                    <p:anim calcmode="lin" valueType="num">
                                      <p:cBhvr additive="repl">
                                        <p:cTn id="768" dur="164">
                                          <p:stCondLst>
                                            <p:cond delay="1656"/>
                                          </p:stCondLst>
                                        </p:cTn>
                                        <p:tgtEl>
                                          <p:spTgt spid="310"/>
                                        </p:tgtEl>
                                        <p:attrNameLst>
                                          <p:attrName>ppt_y</p:attrName>
                                        </p:attrNameLst>
                                      </p:cBhvr>
                                      <p:tavLst>
                                        <p:tav fmla="y-sin(pi*$)/81" tm="0">
                                          <p:val>
                                            <p:fltVal val="0"/>
                                          </p:val>
                                        </p:tav>
                                        <p:tav fmla="y-sin(pi*$)/81" tm="100000">
                                          <p:val>
                                            <p:fltVal val="1"/>
                                          </p:val>
                                        </p:tav>
                                      </p:tavLst>
                                    </p:anim>
                                    <p:animScale>
                                      <p:cBhvr>
                                        <p:cTn id="769" dur="26" fill="hold">
                                          <p:stCondLst>
                                            <p:cond delay="650"/>
                                          </p:stCondLst>
                                        </p:cTn>
                                        <p:tgtEl>
                                          <p:spTgt spid="310"/>
                                        </p:tgtEl>
                                      </p:cBhvr>
                                      <p:to x="100000" y="60000"/>
                                    </p:animScale>
                                    <p:animScale>
                                      <p:cBhvr>
                                        <p:cTn id="770" dur="166" fill="hold">
                                          <p:stCondLst>
                                            <p:cond delay="676"/>
                                          </p:stCondLst>
                                        </p:cTn>
                                        <p:tgtEl>
                                          <p:spTgt spid="310"/>
                                        </p:tgtEl>
                                      </p:cBhvr>
                                      <p:to x="100000" y="100000"/>
                                    </p:animScale>
                                    <p:animScale>
                                      <p:cBhvr>
                                        <p:cTn id="771" dur="26" fill="hold">
                                          <p:stCondLst>
                                            <p:cond delay="1312"/>
                                          </p:stCondLst>
                                        </p:cTn>
                                        <p:tgtEl>
                                          <p:spTgt spid="310"/>
                                        </p:tgtEl>
                                      </p:cBhvr>
                                      <p:to x="100000" y="80000"/>
                                    </p:animScale>
                                    <p:animScale>
                                      <p:cBhvr>
                                        <p:cTn id="772" dur="166" fill="hold">
                                          <p:stCondLst>
                                            <p:cond delay="1338"/>
                                          </p:stCondLst>
                                        </p:cTn>
                                        <p:tgtEl>
                                          <p:spTgt spid="310"/>
                                        </p:tgtEl>
                                      </p:cBhvr>
                                      <p:to x="100000" y="100000"/>
                                    </p:animScale>
                                    <p:animScale>
                                      <p:cBhvr>
                                        <p:cTn id="773" dur="26" fill="hold">
                                          <p:stCondLst>
                                            <p:cond delay="1642"/>
                                          </p:stCondLst>
                                        </p:cTn>
                                        <p:tgtEl>
                                          <p:spTgt spid="310"/>
                                        </p:tgtEl>
                                      </p:cBhvr>
                                      <p:to x="100000" y="90000"/>
                                    </p:animScale>
                                    <p:animScale>
                                      <p:cBhvr>
                                        <p:cTn id="774" dur="166" fill="hold">
                                          <p:stCondLst>
                                            <p:cond delay="1668"/>
                                          </p:stCondLst>
                                        </p:cTn>
                                        <p:tgtEl>
                                          <p:spTgt spid="310"/>
                                        </p:tgtEl>
                                      </p:cBhvr>
                                      <p:to x="100000" y="100000"/>
                                    </p:animScale>
                                    <p:animScale>
                                      <p:cBhvr>
                                        <p:cTn id="775" dur="26" fill="hold">
                                          <p:stCondLst>
                                            <p:cond delay="1808"/>
                                          </p:stCondLst>
                                        </p:cTn>
                                        <p:tgtEl>
                                          <p:spTgt spid="310"/>
                                        </p:tgtEl>
                                      </p:cBhvr>
                                      <p:to x="100000" y="95000"/>
                                    </p:animScale>
                                    <p:animScale>
                                      <p:cBhvr>
                                        <p:cTn id="776" dur="166" fill="hold">
                                          <p:stCondLst>
                                            <p:cond delay="1834"/>
                                          </p:stCondLst>
                                        </p:cTn>
                                        <p:tgtEl>
                                          <p:spTgt spid="310"/>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104" name="8 - TextBox"/>
          <p:cNvSpPr/>
          <p:nvPr/>
        </p:nvSpPr>
        <p:spPr>
          <a:xfrm>
            <a:off x="539640" y="555480"/>
            <a:ext cx="8208720" cy="501120"/>
          </a:xfrm>
          <a:prstGeom prst="rect">
            <a:avLst/>
          </a:prstGeom>
          <a:noFill/>
          <a:ln w="0">
            <a:noFill/>
          </a:ln>
        </p:spPr>
        <p:style>
          <a:lnRef idx="0"/>
          <a:fillRef idx="0"/>
          <a:effectRef idx="0"/>
          <a:fontRef idx="minor"/>
        </p:style>
        <p:txBody>
          <a:bodyPr lIns="90000" rIns="90000" tIns="45000" bIns="45000" anchor="t">
            <a:spAutoFit/>
          </a:bodyPr>
          <a:p>
            <a:pPr algn="ctr">
              <a:lnSpc>
                <a:spcPct val="150000"/>
              </a:lnSpc>
            </a:pPr>
            <a:r>
              <a:rPr b="0" lang="el-GR" sz="1800" spc="-1" strike="noStrike">
                <a:solidFill>
                  <a:srgbClr val="000000"/>
                </a:solidFill>
                <a:latin typeface="Arial"/>
              </a:rPr>
              <a:t>Σχηματική παράσταση της λειτουργίας 4-χρονου βενζινοκινητήρα</a:t>
            </a:r>
            <a:endParaRPr b="0" lang="en-US" sz="1800" spc="-1" strike="noStrike">
              <a:solidFill>
                <a:srgbClr val="000000"/>
              </a:solidFill>
              <a:latin typeface="Arial"/>
            </a:endParaRPr>
          </a:p>
        </p:txBody>
      </p:sp>
      <p:sp>
        <p:nvSpPr>
          <p:cNvPr id="105" name="5 - TextBox"/>
          <p:cNvSpPr/>
          <p:nvPr/>
        </p:nvSpPr>
        <p:spPr>
          <a:xfrm>
            <a:off x="539640" y="4275360"/>
            <a:ext cx="8208720" cy="729000"/>
          </a:xfrm>
          <a:prstGeom prst="rect">
            <a:avLst/>
          </a:prstGeom>
          <a:noFill/>
          <a:ln w="0">
            <a:noFill/>
          </a:ln>
        </p:spPr>
        <p:style>
          <a:lnRef idx="0"/>
          <a:fillRef idx="0"/>
          <a:effectRef idx="0"/>
          <a:fontRef idx="minor"/>
        </p:style>
        <p:txBody>
          <a:bodyPr lIns="90000" rIns="90000" tIns="45000" bIns="45000" anchor="t">
            <a:spAutoFit/>
          </a:bodyPr>
          <a:p>
            <a:pPr algn="ctr">
              <a:lnSpc>
                <a:spcPct val="150000"/>
              </a:lnSpc>
            </a:pPr>
            <a:r>
              <a:rPr b="0" lang="el-GR" sz="1400" spc="-1" strike="noStrike">
                <a:solidFill>
                  <a:srgbClr val="000000"/>
                </a:solidFill>
                <a:latin typeface="Arial"/>
              </a:rPr>
              <a:t>1. Εισαγωγή ή αναρρόφηση 2. Συμπίεση 3α. Ανάφλεξη μίγματος και καύση 3β. Εκτόνωση 4. Εξαγωγή</a:t>
            </a:r>
            <a:endParaRPr b="0" lang="en-US" sz="1400" spc="-1" strike="noStrike">
              <a:solidFill>
                <a:srgbClr val="000000"/>
              </a:solidFill>
              <a:latin typeface="Arial"/>
            </a:endParaRPr>
          </a:p>
        </p:txBody>
      </p:sp>
      <p:grpSp>
        <p:nvGrpSpPr>
          <p:cNvPr id="106" name="15 - Ομάδα"/>
          <p:cNvGrpSpPr/>
          <p:nvPr/>
        </p:nvGrpSpPr>
        <p:grpSpPr>
          <a:xfrm>
            <a:off x="1403640" y="987480"/>
            <a:ext cx="6264360" cy="3398040"/>
            <a:chOff x="1403640" y="987480"/>
            <a:chExt cx="6264360" cy="3398040"/>
          </a:xfrm>
        </p:grpSpPr>
        <p:pic>
          <p:nvPicPr>
            <p:cNvPr id="107" name="Picture 2" descr=""/>
            <p:cNvPicPr/>
            <p:nvPr/>
          </p:nvPicPr>
          <p:blipFill>
            <a:blip r:embed="rId1"/>
            <a:stretch/>
          </p:blipFill>
          <p:spPr>
            <a:xfrm>
              <a:off x="1475640" y="1051200"/>
              <a:ext cx="6192360" cy="3334320"/>
            </a:xfrm>
            <a:prstGeom prst="rect">
              <a:avLst/>
            </a:prstGeom>
            <a:ln w="9525">
              <a:noFill/>
            </a:ln>
          </p:spPr>
        </p:pic>
        <p:sp>
          <p:nvSpPr>
            <p:cNvPr id="108" name="6 - TextBox"/>
            <p:cNvSpPr/>
            <p:nvPr/>
          </p:nvSpPr>
          <p:spPr>
            <a:xfrm>
              <a:off x="1403640" y="987480"/>
              <a:ext cx="647640" cy="4546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200" spc="-1" strike="noStrike">
                  <a:solidFill>
                    <a:srgbClr val="000000"/>
                  </a:solidFill>
                  <a:latin typeface="Constantia"/>
                </a:rPr>
                <a:t>χρόνος</a:t>
              </a:r>
              <a:endParaRPr b="0" lang="en-US" sz="1200" spc="-1" strike="noStrike">
                <a:solidFill>
                  <a:srgbClr val="000000"/>
                </a:solidFill>
                <a:latin typeface="Arial"/>
              </a:endParaRPr>
            </a:p>
          </p:txBody>
        </p:sp>
        <p:sp>
          <p:nvSpPr>
            <p:cNvPr id="109" name="7 - TextBox"/>
            <p:cNvSpPr/>
            <p:nvPr/>
          </p:nvSpPr>
          <p:spPr>
            <a:xfrm>
              <a:off x="2195640" y="1059480"/>
              <a:ext cx="431640" cy="3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1</a:t>
              </a:r>
              <a:endParaRPr b="0" lang="en-US" sz="1800" spc="-1" strike="noStrike">
                <a:solidFill>
                  <a:srgbClr val="000000"/>
                </a:solidFill>
                <a:latin typeface="Arial"/>
              </a:endParaRPr>
            </a:p>
          </p:txBody>
        </p:sp>
        <p:sp>
          <p:nvSpPr>
            <p:cNvPr id="110" name="10 - TextBox"/>
            <p:cNvSpPr/>
            <p:nvPr/>
          </p:nvSpPr>
          <p:spPr>
            <a:xfrm>
              <a:off x="3348000" y="1059480"/>
              <a:ext cx="431640" cy="3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2</a:t>
              </a:r>
              <a:endParaRPr b="0" lang="en-US" sz="1800" spc="-1" strike="noStrike">
                <a:solidFill>
                  <a:srgbClr val="000000"/>
                </a:solidFill>
                <a:latin typeface="Arial"/>
              </a:endParaRPr>
            </a:p>
          </p:txBody>
        </p:sp>
        <p:sp>
          <p:nvSpPr>
            <p:cNvPr id="111" name="11 - TextBox"/>
            <p:cNvSpPr/>
            <p:nvPr/>
          </p:nvSpPr>
          <p:spPr>
            <a:xfrm>
              <a:off x="4500000" y="1059480"/>
              <a:ext cx="431640" cy="3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3α</a:t>
              </a:r>
              <a:endParaRPr b="0" lang="en-US" sz="1800" spc="-1" strike="noStrike">
                <a:solidFill>
                  <a:srgbClr val="000000"/>
                </a:solidFill>
                <a:latin typeface="Arial"/>
              </a:endParaRPr>
            </a:p>
          </p:txBody>
        </p:sp>
        <p:sp>
          <p:nvSpPr>
            <p:cNvPr id="112" name="12 - TextBox"/>
            <p:cNvSpPr/>
            <p:nvPr/>
          </p:nvSpPr>
          <p:spPr>
            <a:xfrm>
              <a:off x="5580000" y="1059480"/>
              <a:ext cx="431640" cy="3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3β</a:t>
              </a:r>
              <a:endParaRPr b="0" lang="en-US" sz="1800" spc="-1" strike="noStrike">
                <a:solidFill>
                  <a:srgbClr val="000000"/>
                </a:solidFill>
                <a:latin typeface="Arial"/>
              </a:endParaRPr>
            </a:p>
          </p:txBody>
        </p:sp>
        <p:sp>
          <p:nvSpPr>
            <p:cNvPr id="113" name="13 - TextBox"/>
            <p:cNvSpPr/>
            <p:nvPr/>
          </p:nvSpPr>
          <p:spPr>
            <a:xfrm>
              <a:off x="6732360" y="1059480"/>
              <a:ext cx="431640" cy="3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4</a:t>
              </a:r>
              <a:endParaRPr b="0" lang="en-US" sz="1800" spc="-1" strike="noStrike">
                <a:solidFill>
                  <a:srgbClr val="000000"/>
                </a:solidFill>
                <a:latin typeface="Arial"/>
              </a:endParaRPr>
            </a:p>
          </p:txBody>
        </p:sp>
      </p:grpSp>
    </p:spTree>
  </p:cSld>
  <p:transition>
    <p:pull dir="rd"/>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115" name="8 - TextBox"/>
          <p:cNvSpPr/>
          <p:nvPr/>
        </p:nvSpPr>
        <p:spPr>
          <a:xfrm>
            <a:off x="5724000" y="987480"/>
            <a:ext cx="3024000" cy="3107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Στη θεωρητική λειτουργία, δεχτήκαμε ότι η κάθε διαδικασία του κινητήρα αρχίζει και τελειώνει στο Άνω και Κάτω Νεκρό Σημείο, αντίστοιχα.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Στην πραγματική λειτουργία όμως, οι διαδικασίες αυτές αρχίζουν λίγο πριν ή λίγο μετά από τα σημεία αυτά.</a:t>
            </a:r>
            <a:endParaRPr b="0" lang="en-US" sz="1800" spc="-1" strike="noStrike">
              <a:solidFill>
                <a:srgbClr val="000000"/>
              </a:solidFill>
              <a:latin typeface="Arial"/>
            </a:endParaRPr>
          </a:p>
        </p:txBody>
      </p:sp>
      <p:sp>
        <p:nvSpPr>
          <p:cNvPr id="116" name="5 - TextBox"/>
          <p:cNvSpPr/>
          <p:nvPr/>
        </p:nvSpPr>
        <p:spPr>
          <a:xfrm>
            <a:off x="467640" y="3939840"/>
            <a:ext cx="5040360" cy="515880"/>
          </a:xfrm>
          <a:prstGeom prst="rect">
            <a:avLst/>
          </a:prstGeom>
          <a:noFill/>
          <a:ln w="0">
            <a:noFill/>
          </a:ln>
        </p:spPr>
        <p:style>
          <a:lnRef idx="0"/>
          <a:fillRef idx="0"/>
          <a:effectRef idx="0"/>
          <a:fontRef idx="minor"/>
        </p:style>
        <p:txBody>
          <a:bodyPr lIns="90000" rIns="90000" tIns="45000" bIns="45000" anchor="t">
            <a:spAutoFit/>
          </a:bodyPr>
          <a:p>
            <a:pPr marL="343080" indent="-343080" algn="ctr">
              <a:lnSpc>
                <a:spcPct val="100000"/>
              </a:lnSpc>
              <a:buClr>
                <a:srgbClr val="000000"/>
              </a:buClr>
              <a:buSzPct val="90000"/>
              <a:buFont typeface="StarSymbol"/>
              <a:buAutoNum type="arabicPeriod"/>
            </a:pPr>
            <a:r>
              <a:rPr b="0" lang="el-GR" sz="1400" spc="-1" strike="noStrike">
                <a:solidFill>
                  <a:srgbClr val="000000"/>
                </a:solidFill>
                <a:latin typeface="Arial"/>
              </a:rPr>
              <a:t>Εισαγωγή ή αναρρόφηση 2. Συμπίεση </a:t>
            </a:r>
            <a:endParaRPr b="0" lang="en-US" sz="1400" spc="-1" strike="noStrike">
              <a:solidFill>
                <a:srgbClr val="000000"/>
              </a:solidFill>
              <a:latin typeface="Arial"/>
            </a:endParaRPr>
          </a:p>
          <a:p>
            <a:pPr marL="343080" indent="-343080" algn="ctr">
              <a:lnSpc>
                <a:spcPct val="100000"/>
              </a:lnSpc>
              <a:tabLst>
                <a:tab algn="l" pos="0"/>
              </a:tabLst>
            </a:pPr>
            <a:r>
              <a:rPr b="0" lang="el-GR" sz="1400" spc="-1" strike="noStrike">
                <a:solidFill>
                  <a:srgbClr val="000000"/>
                </a:solidFill>
                <a:latin typeface="Arial"/>
              </a:rPr>
              <a:t>3α. Ανάφλεξη μίγματος και καύση 3β. Εκτόνωση 4. Εξαγωγή</a:t>
            </a:r>
            <a:endParaRPr b="0" lang="en-US" sz="1400" spc="-1" strike="noStrike">
              <a:solidFill>
                <a:srgbClr val="000000"/>
              </a:solidFill>
              <a:latin typeface="Arial"/>
            </a:endParaRPr>
          </a:p>
        </p:txBody>
      </p:sp>
      <p:grpSp>
        <p:nvGrpSpPr>
          <p:cNvPr id="117" name="14 - Ομάδα"/>
          <p:cNvGrpSpPr/>
          <p:nvPr/>
        </p:nvGrpSpPr>
        <p:grpSpPr>
          <a:xfrm>
            <a:off x="467640" y="1059480"/>
            <a:ext cx="5112000" cy="2808000"/>
            <a:chOff x="467640" y="1059480"/>
            <a:chExt cx="5112000" cy="2808000"/>
          </a:xfrm>
        </p:grpSpPr>
        <p:pic>
          <p:nvPicPr>
            <p:cNvPr id="118" name="Picture 2" descr=""/>
            <p:cNvPicPr/>
            <p:nvPr/>
          </p:nvPicPr>
          <p:blipFill>
            <a:blip r:embed="rId1"/>
            <a:stretch/>
          </p:blipFill>
          <p:spPr>
            <a:xfrm>
              <a:off x="526320" y="1112400"/>
              <a:ext cx="5053320" cy="2755080"/>
            </a:xfrm>
            <a:prstGeom prst="rect">
              <a:avLst/>
            </a:prstGeom>
            <a:ln w="9525">
              <a:noFill/>
            </a:ln>
          </p:spPr>
        </p:pic>
        <p:sp>
          <p:nvSpPr>
            <p:cNvPr id="119" name="6 - TextBox"/>
            <p:cNvSpPr/>
            <p:nvPr/>
          </p:nvSpPr>
          <p:spPr>
            <a:xfrm>
              <a:off x="467640" y="1059480"/>
              <a:ext cx="71964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200" spc="-1" strike="noStrike">
                  <a:solidFill>
                    <a:srgbClr val="000000"/>
                  </a:solidFill>
                  <a:latin typeface="Constantia"/>
                </a:rPr>
                <a:t>χρόνος</a:t>
              </a:r>
              <a:endParaRPr b="0" lang="en-US" sz="1200" spc="-1" strike="noStrike">
                <a:solidFill>
                  <a:srgbClr val="000000"/>
                </a:solidFill>
                <a:latin typeface="Arial"/>
              </a:endParaRPr>
            </a:p>
          </p:txBody>
        </p:sp>
        <p:sp>
          <p:nvSpPr>
            <p:cNvPr id="120" name="7 - TextBox"/>
            <p:cNvSpPr/>
            <p:nvPr/>
          </p:nvSpPr>
          <p:spPr>
            <a:xfrm>
              <a:off x="1113840" y="1119240"/>
              <a:ext cx="352080" cy="272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200" spc="-1" strike="noStrike">
                  <a:solidFill>
                    <a:srgbClr val="000000"/>
                  </a:solidFill>
                  <a:latin typeface="Calibri"/>
                </a:rPr>
                <a:t>1</a:t>
              </a:r>
              <a:endParaRPr b="0" lang="en-US" sz="1200" spc="-1" strike="noStrike">
                <a:solidFill>
                  <a:srgbClr val="000000"/>
                </a:solidFill>
                <a:latin typeface="Arial"/>
              </a:endParaRPr>
            </a:p>
          </p:txBody>
        </p:sp>
        <p:sp>
          <p:nvSpPr>
            <p:cNvPr id="121" name="10 - TextBox"/>
            <p:cNvSpPr/>
            <p:nvPr/>
          </p:nvSpPr>
          <p:spPr>
            <a:xfrm>
              <a:off x="2054160" y="1119240"/>
              <a:ext cx="352080" cy="272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200" spc="-1" strike="noStrike">
                  <a:solidFill>
                    <a:srgbClr val="000000"/>
                  </a:solidFill>
                  <a:latin typeface="Calibri"/>
                </a:rPr>
                <a:t>2</a:t>
              </a:r>
              <a:endParaRPr b="0" lang="en-US" sz="1200" spc="-1" strike="noStrike">
                <a:solidFill>
                  <a:srgbClr val="000000"/>
                </a:solidFill>
                <a:latin typeface="Arial"/>
              </a:endParaRPr>
            </a:p>
          </p:txBody>
        </p:sp>
        <p:sp>
          <p:nvSpPr>
            <p:cNvPr id="122" name="11 - TextBox"/>
            <p:cNvSpPr/>
            <p:nvPr/>
          </p:nvSpPr>
          <p:spPr>
            <a:xfrm>
              <a:off x="2994480" y="1119240"/>
              <a:ext cx="352080" cy="272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200" spc="-1" strike="noStrike">
                  <a:solidFill>
                    <a:srgbClr val="000000"/>
                  </a:solidFill>
                  <a:latin typeface="Calibri"/>
                </a:rPr>
                <a:t>3α</a:t>
              </a:r>
              <a:endParaRPr b="0" lang="en-US" sz="1200" spc="-1" strike="noStrike">
                <a:solidFill>
                  <a:srgbClr val="000000"/>
                </a:solidFill>
                <a:latin typeface="Arial"/>
              </a:endParaRPr>
            </a:p>
          </p:txBody>
        </p:sp>
        <p:sp>
          <p:nvSpPr>
            <p:cNvPr id="123" name="12 - TextBox"/>
            <p:cNvSpPr/>
            <p:nvPr/>
          </p:nvSpPr>
          <p:spPr>
            <a:xfrm>
              <a:off x="3875760" y="1119240"/>
              <a:ext cx="352080" cy="272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200" spc="-1" strike="noStrike">
                  <a:solidFill>
                    <a:srgbClr val="000000"/>
                  </a:solidFill>
                  <a:latin typeface="Calibri"/>
                </a:rPr>
                <a:t>3β</a:t>
              </a:r>
              <a:endParaRPr b="0" lang="en-US" sz="1200" spc="-1" strike="noStrike">
                <a:solidFill>
                  <a:srgbClr val="000000"/>
                </a:solidFill>
                <a:latin typeface="Arial"/>
              </a:endParaRPr>
            </a:p>
          </p:txBody>
        </p:sp>
        <p:sp>
          <p:nvSpPr>
            <p:cNvPr id="124" name="13 - TextBox"/>
            <p:cNvSpPr/>
            <p:nvPr/>
          </p:nvSpPr>
          <p:spPr>
            <a:xfrm>
              <a:off x="4816080" y="1119240"/>
              <a:ext cx="352080" cy="272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200" spc="-1" strike="noStrike">
                  <a:solidFill>
                    <a:srgbClr val="000000"/>
                  </a:solidFill>
                  <a:latin typeface="Calibri"/>
                </a:rPr>
                <a:t>4</a:t>
              </a:r>
              <a:endParaRPr b="0" lang="en-US" sz="1200" spc="-1" strike="noStrike">
                <a:solidFill>
                  <a:srgbClr val="000000"/>
                </a:solidFill>
                <a:latin typeface="Arial"/>
              </a:endParaRPr>
            </a:p>
          </p:txBody>
        </p:sp>
      </p:grpSp>
    </p:spTree>
  </p:cSld>
  <p:transition>
    <p:pull dir="rd"/>
  </p:transition>
  <p:timing>
    <p:tnLst>
      <p:par>
        <p:cTn id="61" dur="indefinite" restart="never" nodeType="tmRoot">
          <p:childTnLst>
            <p:seq>
              <p:cTn id="62" dur="indefinite" nodeType="mainSeq">
                <p:childTnLst>
                  <p:par>
                    <p:cTn id="63" fill="hold">
                      <p:stCondLst>
                        <p:cond delay="indefinite"/>
                      </p:stCondLst>
                      <p:childTnLst>
                        <p:par>
                          <p:cTn id="64" fill="hold">
                            <p:stCondLst>
                              <p:cond delay="0"/>
                            </p:stCondLst>
                            <p:childTnLst>
                              <p:par>
                                <p:cTn id="65" nodeType="clickEffect" fill="hold" presetClass="entr" presetID="2" presetSubtype="4">
                                  <p:stCondLst>
                                    <p:cond delay="0"/>
                                  </p:stCondLst>
                                  <p:childTnLst>
                                    <p:set>
                                      <p:cBhvr>
                                        <p:cTn id="66" dur="1" fill="hold">
                                          <p:stCondLst>
                                            <p:cond delay="0"/>
                                          </p:stCondLst>
                                        </p:cTn>
                                        <p:tgtEl>
                                          <p:spTgt spid="115">
                                            <p:txEl>
                                              <p:pRg st="0" end="0"/>
                                            </p:txEl>
                                          </p:spTgt>
                                        </p:tgtEl>
                                        <p:attrNameLst>
                                          <p:attrName>style.visibility</p:attrName>
                                        </p:attrNameLst>
                                      </p:cBhvr>
                                      <p:to>
                                        <p:strVal val="visible"/>
                                      </p:to>
                                    </p:set>
                                    <p:anim calcmode="lin" valueType="num">
                                      <p:cBhvr additive="repl">
                                        <p:cTn id="67" dur="500" fill="hold"/>
                                        <p:tgtEl>
                                          <p:spTgt spid="115">
                                            <p:txEl>
                                              <p:pRg st="0" end="0"/>
                                            </p:txEl>
                                          </p:spTgt>
                                        </p:tgtEl>
                                        <p:attrNameLst>
                                          <p:attrName>ppt_x</p:attrName>
                                        </p:attrNameLst>
                                      </p:cBhvr>
                                      <p:tavLst>
                                        <p:tav tm="0">
                                          <p:val>
                                            <p:strVal val="#ppt_x"/>
                                          </p:val>
                                        </p:tav>
                                        <p:tav tm="100000">
                                          <p:val>
                                            <p:strVal val="#ppt_x"/>
                                          </p:val>
                                        </p:tav>
                                      </p:tavLst>
                                    </p:anim>
                                    <p:anim calcmode="lin" valueType="num">
                                      <p:cBhvr additive="repl">
                                        <p:cTn id="68" dur="500" fill="hold"/>
                                        <p:tgtEl>
                                          <p:spTgt spid="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2" presetSubtype="4">
                                  <p:stCondLst>
                                    <p:cond delay="0"/>
                                  </p:stCondLst>
                                  <p:childTnLst>
                                    <p:set>
                                      <p:cBhvr>
                                        <p:cTn id="72" dur="1" fill="hold">
                                          <p:stCondLst>
                                            <p:cond delay="0"/>
                                          </p:stCondLst>
                                        </p:cTn>
                                        <p:tgtEl>
                                          <p:spTgt spid="115">
                                            <p:txEl>
                                              <p:pRg st="2" end="2"/>
                                            </p:txEl>
                                          </p:spTgt>
                                        </p:tgtEl>
                                        <p:attrNameLst>
                                          <p:attrName>style.visibility</p:attrName>
                                        </p:attrNameLst>
                                      </p:cBhvr>
                                      <p:to>
                                        <p:strVal val="visible"/>
                                      </p:to>
                                    </p:set>
                                    <p:anim calcmode="lin" valueType="num">
                                      <p:cBhvr additive="repl">
                                        <p:cTn id="73" dur="500" fill="hold"/>
                                        <p:tgtEl>
                                          <p:spTgt spid="115">
                                            <p:txEl>
                                              <p:pRg st="2" end="2"/>
                                            </p:txEl>
                                          </p:spTgt>
                                        </p:tgtEl>
                                        <p:attrNameLst>
                                          <p:attrName>ppt_x</p:attrName>
                                        </p:attrNameLst>
                                      </p:cBhvr>
                                      <p:tavLst>
                                        <p:tav tm="0">
                                          <p:val>
                                            <p:strVal val="#ppt_x"/>
                                          </p:val>
                                        </p:tav>
                                        <p:tav tm="100000">
                                          <p:val>
                                            <p:strVal val="#ppt_x"/>
                                          </p:val>
                                        </p:tav>
                                      </p:tavLst>
                                    </p:anim>
                                    <p:anim calcmode="lin" valueType="num">
                                      <p:cBhvr additive="repl">
                                        <p:cTn id="74" dur="500" fill="hold"/>
                                        <p:tgtEl>
                                          <p:spTgt spid="1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126" name="8 - TextBox"/>
          <p:cNvSpPr/>
          <p:nvPr/>
        </p:nvSpPr>
        <p:spPr>
          <a:xfrm>
            <a:off x="3924000" y="987480"/>
            <a:ext cx="4824000" cy="912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1800" spc="-1" strike="noStrike">
                <a:solidFill>
                  <a:srgbClr val="000000"/>
                </a:solidFill>
                <a:latin typeface="Arial"/>
              </a:rPr>
              <a:t>… </a:t>
            </a:r>
            <a:r>
              <a:rPr b="1" lang="el-GR" sz="1800" spc="-1" strike="noStrike">
                <a:solidFill>
                  <a:srgbClr val="000000"/>
                </a:solidFill>
                <a:latin typeface="Arial"/>
              </a:rPr>
              <a:t>όλα αυτά, φαίνονται, αναλυτικότερα στο σπειροειδές διάγραμμα, όπου αποτυπώνονται:</a:t>
            </a:r>
            <a:endParaRPr b="0" lang="en-US" sz="1800" spc="-1" strike="noStrike">
              <a:solidFill>
                <a:srgbClr val="000000"/>
              </a:solidFill>
              <a:latin typeface="Arial"/>
            </a:endParaRPr>
          </a:p>
        </p:txBody>
      </p:sp>
      <p:sp>
        <p:nvSpPr>
          <p:cNvPr id="127" name="5 - TextBox"/>
          <p:cNvSpPr/>
          <p:nvPr/>
        </p:nvSpPr>
        <p:spPr>
          <a:xfrm>
            <a:off x="467640" y="4136760"/>
            <a:ext cx="2952000" cy="515880"/>
          </a:xfrm>
          <a:prstGeom prst="rect">
            <a:avLst/>
          </a:prstGeom>
          <a:noFill/>
          <a:ln w="0">
            <a:noFill/>
          </a:ln>
        </p:spPr>
        <p:style>
          <a:lnRef idx="0"/>
          <a:fillRef idx="0"/>
          <a:effectRef idx="0"/>
          <a:fontRef idx="minor"/>
        </p:style>
        <p:txBody>
          <a:bodyPr lIns="90000" rIns="90000" tIns="45000" bIns="45000" anchor="t">
            <a:spAutoFit/>
          </a:bodyPr>
          <a:p>
            <a:pPr marL="343080" indent="-343080" algn="ctr">
              <a:lnSpc>
                <a:spcPct val="100000"/>
              </a:lnSpc>
              <a:buClr>
                <a:srgbClr val="000000"/>
              </a:buClr>
              <a:buSzPct val="90000"/>
              <a:buFont typeface="StarSymbol"/>
              <a:buAutoNum type="arabicPeriod"/>
            </a:pPr>
            <a:r>
              <a:rPr b="0" lang="el-GR" sz="1400" spc="-1" strike="noStrike">
                <a:solidFill>
                  <a:srgbClr val="000000"/>
                </a:solidFill>
                <a:latin typeface="Arial"/>
              </a:rPr>
              <a:t>Σπειροειδές διάγραμμα τετράχρονου βενζινοκινητήρα.</a:t>
            </a:r>
            <a:endParaRPr b="0" lang="en-US" sz="1400" spc="-1" strike="noStrike">
              <a:solidFill>
                <a:srgbClr val="000000"/>
              </a:solidFill>
              <a:latin typeface="Arial"/>
            </a:endParaRPr>
          </a:p>
        </p:txBody>
      </p:sp>
      <p:pic>
        <p:nvPicPr>
          <p:cNvPr id="128" name="Picture 3" descr=""/>
          <p:cNvPicPr/>
          <p:nvPr/>
        </p:nvPicPr>
        <p:blipFill>
          <a:blip r:embed="rId1"/>
          <a:stretch/>
        </p:blipFill>
        <p:spPr>
          <a:xfrm>
            <a:off x="683640" y="680400"/>
            <a:ext cx="2567160" cy="3425400"/>
          </a:xfrm>
          <a:prstGeom prst="rect">
            <a:avLst/>
          </a:prstGeom>
          <a:ln w="9525">
            <a:noFill/>
          </a:ln>
        </p:spPr>
      </p:pic>
      <p:sp>
        <p:nvSpPr>
          <p:cNvPr id="129" name="14 - TextBox"/>
          <p:cNvSpPr/>
          <p:nvPr/>
        </p:nvSpPr>
        <p:spPr>
          <a:xfrm>
            <a:off x="3924000" y="2368440"/>
            <a:ext cx="4824000" cy="1461240"/>
          </a:xfrm>
          <a:prstGeom prst="rect">
            <a:avLst/>
          </a:prstGeom>
          <a:solidFill>
            <a:srgbClr val="ffffff"/>
          </a:solidFill>
          <a:ln>
            <a:solidFill>
              <a:srgbClr val="0f6fc6"/>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pPr>
            <a:r>
              <a:rPr b="0" lang="el-GR" sz="1800" spc="-1" strike="noStrike">
                <a:solidFill>
                  <a:schemeClr val="dk1"/>
                </a:solidFill>
                <a:latin typeface="Arial"/>
              </a:rPr>
              <a:t>α) οι διαδικασίες του κινητήρα σε δύο περιστροφές του στροφαλοφόρου άξονα, και</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chemeClr val="dk1"/>
                </a:solidFill>
                <a:latin typeface="Arial"/>
              </a:rPr>
              <a:t> </a:t>
            </a:r>
            <a:r>
              <a:rPr b="0" lang="el-GR" sz="1800" spc="-1" strike="noStrike">
                <a:solidFill>
                  <a:schemeClr val="dk1"/>
                </a:solidFill>
                <a:latin typeface="Arial"/>
              </a:rPr>
              <a:t>β) τα σημεία στα οποία ανοίγουν και κλείνουν οι βαλβίδες.</a:t>
            </a:r>
            <a:endParaRPr b="0" lang="en-US" sz="1800" spc="-1" strike="noStrike">
              <a:solidFill>
                <a:srgbClr val="000000"/>
              </a:solidFill>
              <a:latin typeface="Arial"/>
            </a:endParaRPr>
          </a:p>
        </p:txBody>
      </p:sp>
    </p:spTree>
  </p:cSld>
  <p:transition>
    <p:pull dir="rd"/>
  </p:transition>
  <p:timing>
    <p:tnLst>
      <p:par>
        <p:cTn id="75" dur="indefinite" restart="never" nodeType="tmRoot">
          <p:childTnLst>
            <p:seq>
              <p:cTn id="76" dur="indefinite" nodeType="mainSeq">
                <p:childTnLst>
                  <p:par>
                    <p:cTn id="77" fill="hold">
                      <p:stCondLst>
                        <p:cond delay="indefinite"/>
                      </p:stCondLst>
                      <p:childTnLst>
                        <p:par>
                          <p:cTn id="78" fill="hold">
                            <p:stCondLst>
                              <p:cond delay="0"/>
                            </p:stCondLst>
                            <p:childTnLst>
                              <p:par>
                                <p:cTn id="79" nodeType="clickEffect" fill="hold" presetClass="entr" presetID="29">
                                  <p:stCondLst>
                                    <p:cond delay="0"/>
                                  </p:stCondLst>
                                  <p:childTnLst>
                                    <p:set>
                                      <p:cBhvr>
                                        <p:cTn id="80" dur="1" fill="hold">
                                          <p:stCondLst>
                                            <p:cond delay="0"/>
                                          </p:stCondLst>
                                        </p:cTn>
                                        <p:tgtEl>
                                          <p:spTgt spid="129"/>
                                        </p:tgtEl>
                                        <p:attrNameLst>
                                          <p:attrName>style.visibility</p:attrName>
                                        </p:attrNameLst>
                                      </p:cBhvr>
                                      <p:to>
                                        <p:strVal val="visible"/>
                                      </p:to>
                                    </p:set>
                                    <p:anim calcmode="lin" valueType="num">
                                      <p:cBhvr additive="repl">
                                        <p:cTn id="81" dur="500" fill="hold"/>
                                        <p:tgtEl>
                                          <p:spTgt spid="129"/>
                                        </p:tgtEl>
                                        <p:attrNameLst>
                                          <p:attrName>ppt_x</p:attrName>
                                        </p:attrNameLst>
                                      </p:cBhvr>
                                      <p:tavLst>
                                        <p:tav tm="0">
                                          <p:val>
                                            <p:strVal val="#ppt_x-.2"/>
                                          </p:val>
                                        </p:tav>
                                        <p:tav tm="100000">
                                          <p:val>
                                            <p:strVal val="#ppt_x"/>
                                          </p:val>
                                        </p:tav>
                                      </p:tavLst>
                                    </p:anim>
                                    <p:anim calcmode="lin" valueType="num">
                                      <p:cBhvr additive="repl">
                                        <p:cTn id="82" dur="500" fill="hold"/>
                                        <p:tgtEl>
                                          <p:spTgt spid="129"/>
                                        </p:tgtEl>
                                        <p:attrNameLst>
                                          <p:attrName>ppt_y</p:attrName>
                                        </p:attrNameLst>
                                      </p:cBhvr>
                                      <p:tavLst>
                                        <p:tav tm="0">
                                          <p:val>
                                            <p:strVal val="#ppt_y"/>
                                          </p:val>
                                        </p:tav>
                                        <p:tav tm="100000">
                                          <p:val>
                                            <p:strVal val="#ppt_y"/>
                                          </p:val>
                                        </p:tav>
                                      </p:tavLst>
                                    </p:anim>
                                    <p:animEffect filter="wipe(right)" transition="in">
                                      <p:cBhvr additive="repl">
                                        <p:cTn id="83" dur="5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131" name="8 - TextBox"/>
          <p:cNvSpPr/>
          <p:nvPr/>
        </p:nvSpPr>
        <p:spPr>
          <a:xfrm>
            <a:off x="1979640" y="771480"/>
            <a:ext cx="5976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a:t>
            </a:r>
            <a:r>
              <a:rPr b="0" lang="el-GR" sz="1800" spc="-1" strike="noStrike">
                <a:solidFill>
                  <a:srgbClr val="000000"/>
                </a:solidFill>
                <a:latin typeface="Arial"/>
              </a:rPr>
              <a:t>απαραίτητες διευκρινήσεις …</a:t>
            </a:r>
            <a:endParaRPr b="0" lang="en-US" sz="1800" spc="-1" strike="noStrike">
              <a:solidFill>
                <a:srgbClr val="000000"/>
              </a:solidFill>
              <a:latin typeface="Arial"/>
            </a:endParaRPr>
          </a:p>
        </p:txBody>
      </p:sp>
      <p:sp>
        <p:nvSpPr>
          <p:cNvPr id="132" name="5 - TextBox"/>
          <p:cNvSpPr/>
          <p:nvPr/>
        </p:nvSpPr>
        <p:spPr>
          <a:xfrm>
            <a:off x="683640" y="1563480"/>
            <a:ext cx="4968360" cy="2009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να διευκρινίσουμε ότι, όταν λέμε ότι ο στροφαλοφόρος άξονας και το έμβολο βρίσκονται, για παράδειγμα, 20° πριν από Α.Ν.Σ., εννοούμε ότι το στρόφαλο του συγκεκριμένου κυλίνδρου σχηματίζει γωνία 20° σε σχέση με τη θέση του στροφάλου στο Α.Ν.Σ. </a:t>
            </a:r>
            <a:endParaRPr b="0" lang="en-US" sz="1800" spc="-1" strike="noStrike">
              <a:solidFill>
                <a:srgbClr val="000000"/>
              </a:solidFill>
              <a:latin typeface="Arial"/>
            </a:endParaRPr>
          </a:p>
        </p:txBody>
      </p:sp>
      <p:pic>
        <p:nvPicPr>
          <p:cNvPr id="133" name="Picture 2" descr=""/>
          <p:cNvPicPr/>
          <p:nvPr/>
        </p:nvPicPr>
        <p:blipFill>
          <a:blip r:embed="rId1"/>
          <a:stretch/>
        </p:blipFill>
        <p:spPr>
          <a:xfrm>
            <a:off x="6300360" y="1131480"/>
            <a:ext cx="1744200" cy="2901960"/>
          </a:xfrm>
          <a:prstGeom prst="rect">
            <a:avLst/>
          </a:prstGeom>
          <a:ln w="9525">
            <a:noFill/>
          </a:ln>
        </p:spPr>
      </p:pic>
    </p:spTree>
  </p:cSld>
  <p:transition>
    <p:pull dir="rd"/>
  </p:transition>
  <p:timing>
    <p:tnLst>
      <p:par>
        <p:cTn id="84" dur="indefinite" restart="never" nodeType="tmRoot">
          <p:childTnLst>
            <p:seq>
              <p:cTn id="85" dur="indefinite" nodeType="mainSeq">
                <p:childTnLst>
                  <p:par>
                    <p:cTn id="86" fill="hold">
                      <p:stCondLst>
                        <p:cond delay="indefinite"/>
                      </p:stCondLst>
                      <p:childTnLst>
                        <p:par>
                          <p:cTn id="87" fill="hold">
                            <p:stCondLst>
                              <p:cond delay="0"/>
                            </p:stCondLst>
                            <p:childTnLst>
                              <p:par>
                                <p:cTn id="88" nodeType="clickEffect" fill="hold" presetClass="entr" presetID="29">
                                  <p:stCondLst>
                                    <p:cond delay="0"/>
                                  </p:stCondLst>
                                  <p:childTnLst>
                                    <p:set>
                                      <p:cBhvr>
                                        <p:cTn id="89" dur="1" fill="hold">
                                          <p:stCondLst>
                                            <p:cond delay="0"/>
                                          </p:stCondLst>
                                        </p:cTn>
                                        <p:tgtEl>
                                          <p:spTgt spid="132"/>
                                        </p:tgtEl>
                                        <p:attrNameLst>
                                          <p:attrName>style.visibility</p:attrName>
                                        </p:attrNameLst>
                                      </p:cBhvr>
                                      <p:to>
                                        <p:strVal val="visible"/>
                                      </p:to>
                                    </p:set>
                                    <p:anim calcmode="lin" valueType="num">
                                      <p:cBhvr additive="repl">
                                        <p:cTn id="90" dur="500" fill="hold"/>
                                        <p:tgtEl>
                                          <p:spTgt spid="132"/>
                                        </p:tgtEl>
                                        <p:attrNameLst>
                                          <p:attrName>ppt_x</p:attrName>
                                        </p:attrNameLst>
                                      </p:cBhvr>
                                      <p:tavLst>
                                        <p:tav tm="0">
                                          <p:val>
                                            <p:strVal val="#ppt_x-.2"/>
                                          </p:val>
                                        </p:tav>
                                        <p:tav tm="100000">
                                          <p:val>
                                            <p:strVal val="#ppt_x"/>
                                          </p:val>
                                        </p:tav>
                                      </p:tavLst>
                                    </p:anim>
                                    <p:anim calcmode="lin" valueType="num">
                                      <p:cBhvr additive="repl">
                                        <p:cTn id="91" dur="500" fill="hold"/>
                                        <p:tgtEl>
                                          <p:spTgt spid="132"/>
                                        </p:tgtEl>
                                        <p:attrNameLst>
                                          <p:attrName>ppt_y</p:attrName>
                                        </p:attrNameLst>
                                      </p:cBhvr>
                                      <p:tavLst>
                                        <p:tav tm="0">
                                          <p:val>
                                            <p:strVal val="#ppt_y"/>
                                          </p:val>
                                        </p:tav>
                                        <p:tav tm="100000">
                                          <p:val>
                                            <p:strVal val="#ppt_y"/>
                                          </p:val>
                                        </p:tav>
                                      </p:tavLst>
                                    </p:anim>
                                    <p:animEffect filter="wipe(right)" transition="in">
                                      <p:cBhvr additive="repl">
                                        <p:cTn id="92" dur="5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4 - TextBox"/>
          <p:cNvSpPr/>
          <p:nvPr/>
        </p:nvSpPr>
        <p:spPr>
          <a:xfrm>
            <a:off x="179640" y="0"/>
            <a:ext cx="8784720" cy="409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100" spc="-1" strike="noStrike">
                <a:solidFill>
                  <a:srgbClr val="03495c"/>
                </a:solidFill>
                <a:latin typeface="Calibri"/>
              </a:rPr>
              <a:t>Σπειροειδές διάγραμμα πραγματικής λειτουργίας 4χρονου βενζινοκινητήρα</a:t>
            </a:r>
            <a:endParaRPr b="0" lang="en-US" sz="2100" spc="-1" strike="noStrike">
              <a:solidFill>
                <a:srgbClr val="000000"/>
              </a:solidFill>
              <a:latin typeface="Arial"/>
            </a:endParaRPr>
          </a:p>
        </p:txBody>
      </p:sp>
      <p:sp>
        <p:nvSpPr>
          <p:cNvPr id="135" name="8 - TextBox"/>
          <p:cNvSpPr/>
          <p:nvPr/>
        </p:nvSpPr>
        <p:spPr>
          <a:xfrm>
            <a:off x="3564000" y="987480"/>
            <a:ext cx="51843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Στο χρόνο αυτό, το έμβολο βρίσκεται λίγο πριν από το άνω νεκρό σημείο (Α.Ν.Σ.) και η βαλβίδα εισαγωγής ανοίγει στο σημείο Α, που βρίσκεται 10° έως 20° πριν από το σημείο αυτό.</a:t>
            </a:r>
            <a:endParaRPr b="0" lang="en-US" sz="1800" spc="-1" strike="noStrike">
              <a:solidFill>
                <a:srgbClr val="000000"/>
              </a:solidFill>
              <a:latin typeface="Arial"/>
            </a:endParaRPr>
          </a:p>
        </p:txBody>
      </p:sp>
      <p:sp>
        <p:nvSpPr>
          <p:cNvPr id="136" name="5 - TextBox"/>
          <p:cNvSpPr/>
          <p:nvPr/>
        </p:nvSpPr>
        <p:spPr>
          <a:xfrm>
            <a:off x="467640" y="4352760"/>
            <a:ext cx="2952000" cy="515880"/>
          </a:xfrm>
          <a:prstGeom prst="rect">
            <a:avLst/>
          </a:prstGeom>
          <a:noFill/>
          <a:ln w="0">
            <a:noFill/>
          </a:ln>
        </p:spPr>
        <p:style>
          <a:lnRef idx="0"/>
          <a:fillRef idx="0"/>
          <a:effectRef idx="0"/>
          <a:fontRef idx="minor"/>
        </p:style>
        <p:txBody>
          <a:bodyPr lIns="90000" rIns="90000" tIns="45000" bIns="45000" anchor="t">
            <a:spAutoFit/>
          </a:bodyPr>
          <a:p>
            <a:pPr marL="343080" indent="-343080" algn="ctr">
              <a:lnSpc>
                <a:spcPct val="100000"/>
              </a:lnSpc>
              <a:buClr>
                <a:srgbClr val="000000"/>
              </a:buClr>
              <a:buSzPct val="90000"/>
              <a:buFont typeface="StarSymbol"/>
              <a:buAutoNum type="arabicPeriod"/>
            </a:pPr>
            <a:r>
              <a:rPr b="0" lang="el-GR" sz="1400" spc="-1" strike="noStrike">
                <a:solidFill>
                  <a:srgbClr val="000000"/>
                </a:solidFill>
                <a:latin typeface="Arial"/>
              </a:rPr>
              <a:t>Σπειροειδές διάγραμμα τετράχρονου βενζινοκινητήρα.</a:t>
            </a:r>
            <a:endParaRPr b="0" lang="en-US" sz="1400" spc="-1" strike="noStrike">
              <a:solidFill>
                <a:srgbClr val="000000"/>
              </a:solidFill>
              <a:latin typeface="Arial"/>
            </a:endParaRPr>
          </a:p>
        </p:txBody>
      </p:sp>
      <p:pic>
        <p:nvPicPr>
          <p:cNvPr id="137" name="Picture 3" descr=""/>
          <p:cNvPicPr/>
          <p:nvPr/>
        </p:nvPicPr>
        <p:blipFill>
          <a:blip r:embed="rId1"/>
          <a:stretch/>
        </p:blipFill>
        <p:spPr>
          <a:xfrm>
            <a:off x="683640" y="896400"/>
            <a:ext cx="2567160" cy="3425400"/>
          </a:xfrm>
          <a:prstGeom prst="rect">
            <a:avLst/>
          </a:prstGeom>
          <a:ln w="9525">
            <a:noFill/>
          </a:ln>
        </p:spPr>
      </p:pic>
      <p:sp>
        <p:nvSpPr>
          <p:cNvPr id="138" name="6 - TextBox"/>
          <p:cNvSpPr/>
          <p:nvPr/>
        </p:nvSpPr>
        <p:spPr>
          <a:xfrm>
            <a:off x="539640" y="411480"/>
            <a:ext cx="8136720" cy="363960"/>
          </a:xfrm>
          <a:prstGeom prst="rect">
            <a:avLst/>
          </a:prstGeom>
          <a:noFill/>
          <a:ln w="0">
            <a:noFill/>
          </a:ln>
        </p:spPr>
        <p:style>
          <a:lnRef idx="0"/>
          <a:fillRef idx="0"/>
          <a:effectRef idx="0"/>
          <a:fontRef idx="minor"/>
        </p:style>
        <p:txBody>
          <a:bodyPr lIns="90000" rIns="90000" tIns="45000" bIns="45000" anchor="t">
            <a:spAutoFit/>
          </a:bodyPr>
          <a:p>
            <a:pPr marL="181080" indent="-181080">
              <a:lnSpc>
                <a:spcPct val="100000"/>
              </a:lnSpc>
              <a:spcAft>
                <a:spcPts val="1800"/>
              </a:spcAft>
              <a:buClr>
                <a:srgbClr val="000000"/>
              </a:buClr>
              <a:buFont typeface="Wingdings" charset="2"/>
              <a:buChar char=""/>
            </a:pPr>
            <a:r>
              <a:rPr b="0" lang="el-GR" sz="1800" spc="-1" strike="noStrike">
                <a:solidFill>
                  <a:srgbClr val="000000"/>
                </a:solidFill>
                <a:latin typeface="Arial"/>
              </a:rPr>
              <a:t>1</a:t>
            </a:r>
            <a:r>
              <a:rPr b="0" lang="el-GR" sz="1800" spc="-1" strike="noStrike" baseline="30000">
                <a:solidFill>
                  <a:srgbClr val="000000"/>
                </a:solidFill>
                <a:latin typeface="Arial"/>
              </a:rPr>
              <a:t>ος</a:t>
            </a:r>
            <a:r>
              <a:rPr b="0" lang="el-GR" sz="1800" spc="-1" strike="noStrike">
                <a:solidFill>
                  <a:srgbClr val="000000"/>
                </a:solidFill>
                <a:latin typeface="Arial"/>
              </a:rPr>
              <a:t> χρόνος  - </a:t>
            </a:r>
            <a:r>
              <a:rPr b="1" lang="en-US" sz="1800" spc="-1" strike="noStrike">
                <a:solidFill>
                  <a:srgbClr val="ff0000"/>
                </a:solidFill>
                <a:latin typeface="Arial"/>
              </a:rPr>
              <a:t>“</a:t>
            </a:r>
            <a:r>
              <a:rPr b="1" lang="el-GR" sz="1800" spc="-1" strike="noStrike">
                <a:solidFill>
                  <a:srgbClr val="ff0000"/>
                </a:solidFill>
                <a:latin typeface="Arial"/>
              </a:rPr>
              <a:t>εισαγωγή</a:t>
            </a:r>
            <a:r>
              <a:rPr b="1" lang="en-US" sz="1800" spc="-1" strike="noStrike">
                <a:solidFill>
                  <a:srgbClr val="ff0000"/>
                </a:solidFill>
                <a:latin typeface="Arial"/>
              </a:rPr>
              <a:t>” </a:t>
            </a:r>
            <a:r>
              <a:rPr b="1" lang="el-GR" sz="1800" spc="-1" strike="noStrike">
                <a:solidFill>
                  <a:srgbClr val="ff0000"/>
                </a:solidFill>
                <a:latin typeface="Arial"/>
              </a:rPr>
              <a:t>ή </a:t>
            </a:r>
            <a:r>
              <a:rPr b="1" lang="en-US" sz="1800" spc="-1" strike="noStrike">
                <a:solidFill>
                  <a:srgbClr val="ff0000"/>
                </a:solidFill>
                <a:latin typeface="Arial"/>
              </a:rPr>
              <a:t>“</a:t>
            </a:r>
            <a:r>
              <a:rPr b="1" lang="el-GR" sz="1800" spc="-1" strike="noStrike">
                <a:solidFill>
                  <a:srgbClr val="ff0000"/>
                </a:solidFill>
                <a:latin typeface="Arial"/>
              </a:rPr>
              <a:t>αναρρόφηση</a:t>
            </a:r>
            <a:r>
              <a:rPr b="1" lang="en-US" sz="1800" spc="-1" strike="noStrike">
                <a:solidFill>
                  <a:srgbClr val="ff0000"/>
                </a:solidFill>
                <a:latin typeface="Arial"/>
              </a:rPr>
              <a:t>”</a:t>
            </a:r>
            <a:endParaRPr b="0" lang="en-US" sz="1800" spc="-1" strike="noStrike">
              <a:solidFill>
                <a:srgbClr val="000000"/>
              </a:solidFill>
              <a:latin typeface="Arial"/>
            </a:endParaRPr>
          </a:p>
        </p:txBody>
      </p:sp>
      <p:sp>
        <p:nvSpPr>
          <p:cNvPr id="139" name="7 - TextBox"/>
          <p:cNvSpPr/>
          <p:nvPr/>
        </p:nvSpPr>
        <p:spPr>
          <a:xfrm>
            <a:off x="3564000" y="2451600"/>
            <a:ext cx="518436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Με τον τρόπο αυτό, επειδή το μίγμα καυσίμου αέρα εισέρχεται ενωρίτερα, ενώ η βαλβίδα εξαγωγής είναι ακόμη ανοικτή, γίνεται ένας σύντομος καθαρισμός του κυλίνδρου, δηλαδή απωθούνται και τα τελευταία καυσαέρια του προηγούμενου κύκλου λειτουργίας.</a:t>
            </a:r>
            <a:endParaRPr b="0" lang="en-US" sz="1800" spc="-1" strike="noStrike">
              <a:solidFill>
                <a:srgbClr val="000000"/>
              </a:solidFill>
              <a:latin typeface="Arial"/>
            </a:endParaRPr>
          </a:p>
        </p:txBody>
      </p:sp>
      <p:cxnSp>
        <p:nvCxnSpPr>
          <p:cNvPr id="140" name="10 - Ευθύγραμμο βέλος σύνδεσης"/>
          <p:cNvCxnSpPr/>
          <p:nvPr/>
        </p:nvCxnSpPr>
        <p:spPr>
          <a:xfrm>
            <a:off x="827280" y="843480"/>
            <a:ext cx="792720" cy="288360"/>
          </a:xfrm>
          <a:prstGeom prst="straightConnector1">
            <a:avLst/>
          </a:prstGeom>
          <a:ln w="12700">
            <a:solidFill>
              <a:srgbClr val="095294"/>
            </a:solidFill>
            <a:round/>
            <a:tailEnd len="med" type="triangle" w="med"/>
          </a:ln>
        </p:spPr>
      </p:cxnSp>
    </p:spTree>
  </p:cSld>
  <p:transition>
    <p:pull dir="rd"/>
  </p:transition>
  <p:timing>
    <p:tnLst>
      <p:par>
        <p:cTn id="93" dur="indefinite" restart="never" nodeType="tmRoot">
          <p:childTnLst>
            <p:seq>
              <p:cTn id="94" dur="indefinite" nodeType="mainSeq">
                <p:childTnLst>
                  <p:par>
                    <p:cTn id="95" fill="hold">
                      <p:stCondLst>
                        <p:cond delay="indefinite"/>
                      </p:stCondLst>
                      <p:childTnLst>
                        <p:par>
                          <p:cTn id="96" fill="hold">
                            <p:stCondLst>
                              <p:cond delay="0"/>
                            </p:stCondLst>
                            <p:childTnLst>
                              <p:par>
                                <p:cTn id="97" nodeType="clickEffect" fill="hold" presetClass="entr" presetID="2" presetSubtype="4">
                                  <p:stCondLst>
                                    <p:cond delay="0"/>
                                  </p:stCondLst>
                                  <p:childTnLst>
                                    <p:set>
                                      <p:cBhvr>
                                        <p:cTn id="98" dur="1" fill="hold">
                                          <p:stCondLst>
                                            <p:cond delay="0"/>
                                          </p:stCondLst>
                                        </p:cTn>
                                        <p:tgtEl>
                                          <p:spTgt spid="135"/>
                                        </p:tgtEl>
                                        <p:attrNameLst>
                                          <p:attrName>style.visibility</p:attrName>
                                        </p:attrNameLst>
                                      </p:cBhvr>
                                      <p:to>
                                        <p:strVal val="visible"/>
                                      </p:to>
                                    </p:set>
                                    <p:anim calcmode="lin" valueType="num">
                                      <p:cBhvr additive="repl">
                                        <p:cTn id="99" dur="500" fill="hold"/>
                                        <p:tgtEl>
                                          <p:spTgt spid="135"/>
                                        </p:tgtEl>
                                        <p:attrNameLst>
                                          <p:attrName>ppt_x</p:attrName>
                                        </p:attrNameLst>
                                      </p:cBhvr>
                                      <p:tavLst>
                                        <p:tav tm="0">
                                          <p:val>
                                            <p:strVal val="#ppt_x"/>
                                          </p:val>
                                        </p:tav>
                                        <p:tav tm="100000">
                                          <p:val>
                                            <p:strVal val="#ppt_x"/>
                                          </p:val>
                                        </p:tav>
                                      </p:tavLst>
                                    </p:anim>
                                    <p:anim calcmode="lin" valueType="num">
                                      <p:cBhvr additive="repl">
                                        <p:cTn id="100" dur="500" fill="hold"/>
                                        <p:tgtEl>
                                          <p:spTgt spid="135"/>
                                        </p:tgtEl>
                                        <p:attrNameLst>
                                          <p:attrName>ppt_y</p:attrName>
                                        </p:attrNameLst>
                                      </p:cBhvr>
                                      <p:tavLst>
                                        <p:tav tm="0">
                                          <p:val>
                                            <p:strVal val="1+#ppt_h/2"/>
                                          </p:val>
                                        </p:tav>
                                        <p:tav tm="100000">
                                          <p:val>
                                            <p:strVal val="#ppt_y"/>
                                          </p:val>
                                        </p:tav>
                                      </p:tavLst>
                                    </p:anim>
                                  </p:childTnLst>
                                </p:cTn>
                              </p:par>
                            </p:childTnLst>
                          </p:cTn>
                        </p:par>
                        <p:par>
                          <p:cTn id="101" fill="hold">
                            <p:stCondLst>
                              <p:cond delay="500"/>
                            </p:stCondLst>
                            <p:childTnLst>
                              <p:par>
                                <p:cTn id="102" nodeType="afterEffect" fill="hold" presetClass="entr" presetID="2" presetSubtype="8">
                                  <p:stCondLst>
                                    <p:cond delay="0"/>
                                  </p:stCondLst>
                                  <p:childTnLst>
                                    <p:set>
                                      <p:cBhvr>
                                        <p:cTn id="103" dur="1" fill="hold">
                                          <p:stCondLst>
                                            <p:cond delay="0"/>
                                          </p:stCondLst>
                                        </p:cTn>
                                        <p:tgtEl>
                                          <p:spTgt spid="140"/>
                                        </p:tgtEl>
                                        <p:attrNameLst>
                                          <p:attrName>style.visibility</p:attrName>
                                        </p:attrNameLst>
                                      </p:cBhvr>
                                      <p:to>
                                        <p:strVal val="visible"/>
                                      </p:to>
                                    </p:set>
                                    <p:anim calcmode="lin" valueType="num">
                                      <p:cBhvr additive="repl">
                                        <p:cTn id="104" dur="500" fill="hold"/>
                                        <p:tgtEl>
                                          <p:spTgt spid="140"/>
                                        </p:tgtEl>
                                        <p:attrNameLst>
                                          <p:attrName>ppt_x</p:attrName>
                                        </p:attrNameLst>
                                      </p:cBhvr>
                                      <p:tavLst>
                                        <p:tav tm="0">
                                          <p:val>
                                            <p:strVal val="0-#ppt_w/2"/>
                                          </p:val>
                                        </p:tav>
                                        <p:tav tm="100000">
                                          <p:val>
                                            <p:strVal val="#ppt_x"/>
                                          </p:val>
                                        </p:tav>
                                      </p:tavLst>
                                    </p:anim>
                                    <p:anim calcmode="lin" valueType="num">
                                      <p:cBhvr additive="repl">
                                        <p:cTn id="105" dur="5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nodeType="clickEffect" fill="hold" presetClass="entr" presetID="2" presetSubtype="4">
                                  <p:stCondLst>
                                    <p:cond delay="0"/>
                                  </p:stCondLst>
                                  <p:childTnLst>
                                    <p:set>
                                      <p:cBhvr>
                                        <p:cTn id="109" dur="1" fill="hold">
                                          <p:stCondLst>
                                            <p:cond delay="0"/>
                                          </p:stCondLst>
                                        </p:cTn>
                                        <p:tgtEl>
                                          <p:spTgt spid="139"/>
                                        </p:tgtEl>
                                        <p:attrNameLst>
                                          <p:attrName>style.visibility</p:attrName>
                                        </p:attrNameLst>
                                      </p:cBhvr>
                                      <p:to>
                                        <p:strVal val="visible"/>
                                      </p:to>
                                    </p:set>
                                    <p:anim calcmode="lin" valueType="num">
                                      <p:cBhvr additive="repl">
                                        <p:cTn id="110" dur="500" fill="hold"/>
                                        <p:tgtEl>
                                          <p:spTgt spid="139"/>
                                        </p:tgtEl>
                                        <p:attrNameLst>
                                          <p:attrName>ppt_x</p:attrName>
                                        </p:attrNameLst>
                                      </p:cBhvr>
                                      <p:tavLst>
                                        <p:tav tm="0">
                                          <p:val>
                                            <p:strVal val="#ppt_x"/>
                                          </p:val>
                                        </p:tav>
                                        <p:tav tm="100000">
                                          <p:val>
                                            <p:strVal val="#ppt_x"/>
                                          </p:val>
                                        </p:tav>
                                      </p:tavLst>
                                    </p:anim>
                                    <p:anim calcmode="lin" valueType="num">
                                      <p:cBhvr additive="repl">
                                        <p:cTn id="111"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Flow</Template>
  <TotalTime>455</TotalTime>
  <Application>LibreOffice/7.4.7.2$Linux_X86_64 LibreOffice_project/40$Build-2</Application>
  <AppVersion>15.0000</AppVersion>
  <Words>2796</Words>
  <Paragraphs>280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2015-09-27T16:42:25Z</dcterms:created>
  <dc:creator>xps</dc:creator>
  <dc:description/>
  <dc:language>en-US</dc:language>
  <cp:lastModifiedBy>xps</cp:lastModifiedBy>
  <dcterms:modified xsi:type="dcterms:W3CDTF">2016-01-04T18:12:52Z</dcterms:modified>
  <cp:revision>63</cp:revision>
  <dc:subject/>
  <dc:title>Μ.Ε.Κ.  Ι</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Προβολή στην οθόνη (16:9)</vt:lpwstr>
  </property>
  <property fmtid="{D5CDD505-2E9C-101B-9397-08002B2CF9AE}" pid="3" name="Slides">
    <vt:r8>40</vt:r8>
  </property>
</Properties>
</file>