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3.gif" ContentType="image/gif"/>
  <Override PartName="/ppt/media/image4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5175F0-3C98-4530-833A-3F129D381A7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65C2C7-08FB-480B-82B7-1BA08155E8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B39C66-FD4D-4727-9D71-5322B4D5105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BA8739-547B-4800-B311-88525A4134F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-20520"/>
            <a:ext cx="8229240" cy="16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7A8C86-F2ED-4381-BC75-7571B29CDC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55548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742840"/>
            <a:ext cx="26496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EAECD7-1374-49C7-82D0-42D855B52B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9C8E9B-753B-4C7D-9CE0-319D307B54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98CC61-FDF0-4221-A1CC-8918F9B589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-20520"/>
            <a:ext cx="8229240" cy="16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32794E-0285-4CFD-AF17-F1544C87DF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E7A8EB-DD86-4C98-A51D-48BACEF8EF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41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274284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45E7F9-8C3E-4905-ACBB-3968D8AA1A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555480"/>
            <a:ext cx="40158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2742840"/>
            <a:ext cx="822924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36B074-193D-40B6-BDCD-62AE459443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6 - Ελεύθερη σχεδίαση"/>
          <p:cNvSpPr/>
          <p:nvPr/>
        </p:nvSpPr>
        <p:spPr>
          <a:xfrm>
            <a:off x="-9360" y="-5400"/>
            <a:ext cx="9162720" cy="78084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" name="7 - Ελεύθερη σχεδίαση"/>
          <p:cNvSpPr/>
          <p:nvPr/>
        </p:nvSpPr>
        <p:spPr>
          <a:xfrm>
            <a:off x="4381560" y="-5400"/>
            <a:ext cx="4762080" cy="47844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3520" y="1028880"/>
            <a:ext cx="7851240" cy="1371240"/>
          </a:xfrm>
          <a:prstGeom prst="rect">
            <a:avLst/>
          </a:prstGeom>
          <a:noFill/>
          <a:ln w="0">
            <a:noFill/>
          </a:ln>
        </p:spPr>
        <p:txBody>
          <a:bodyPr lIns="90000" rIns="18360" tIns="0" bIns="0" anchor="b">
            <a:normAutofit fontScale="82000"/>
          </a:bodyPr>
          <a:p>
            <a:pPr indent="0" algn="r">
              <a:lnSpc>
                <a:spcPct val="100000"/>
              </a:lnSpc>
              <a:buNone/>
            </a:pPr>
            <a:r>
              <a:rPr b="1" lang="el-GR" sz="5600" spc="-1" strike="noStrike">
                <a:solidFill>
                  <a:srgbClr val="50e0ea"/>
                </a:solidFill>
                <a:latin typeface="Calibri"/>
              </a:rPr>
              <a:t>Kλικ για επεξεργασία του τίτλου</a:t>
            </a:r>
            <a:endParaRPr b="0" lang="el-GR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defRPr b="0" lang="el-GR" sz="1200" spc="-1" strike="noStrike">
                <a:solidFill>
                  <a:srgbClr val="d1eaed"/>
                </a:solidFill>
                <a:latin typeface="Constant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d1eaed"/>
                </a:solidFill>
                <a:latin typeface="Constantia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66880" y="4767120"/>
            <a:ext cx="33523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7924680" y="4767120"/>
            <a:ext cx="76176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l-GR" sz="1200" spc="-1" strike="noStrike">
                <a:solidFill>
                  <a:srgbClr val="d1eaed"/>
                </a:solidFill>
                <a:latin typeface="Constant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DBA0B4-B62B-4F21-B565-C5D00865D346}" type="slidenum">
              <a:rPr b="0" lang="el-GR" sz="1200" spc="-1" strike="noStrike">
                <a:solidFill>
                  <a:srgbClr val="d1eaed"/>
                </a:solidFill>
                <a:latin typeface="Constanti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l-GR" sz="26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1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l-GR" sz="21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l-GR" sz="20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l-GR" sz="20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l-GR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l-GR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l-GR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64772" sy="64772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6 - Ελεύθερη σχεδίαση"/>
          <p:cNvSpPr/>
          <p:nvPr/>
        </p:nvSpPr>
        <p:spPr>
          <a:xfrm>
            <a:off x="-9360" y="-5400"/>
            <a:ext cx="9162720" cy="78084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7 - Ελεύθερη σχεδίαση"/>
          <p:cNvSpPr/>
          <p:nvPr/>
        </p:nvSpPr>
        <p:spPr>
          <a:xfrm>
            <a:off x="4381560" y="-5400"/>
            <a:ext cx="4762080" cy="47844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l-GR" sz="2300" spc="-1" strike="noStrike">
                <a:solidFill>
                  <a:srgbClr val="04617b"/>
                </a:solidFill>
                <a:latin typeface="Calibri"/>
              </a:rPr>
              <a:t>Ιστορική αναδρομή - Εισαγωγή</a:t>
            </a:r>
            <a:endParaRPr b="0" lang="el-GR" sz="23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555480"/>
            <a:ext cx="8229240" cy="418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</a:rPr>
              <a:t>Kλικ για επεξεργασία των στυλ του υποδείγματος</a:t>
            </a:r>
            <a:endParaRPr b="0" lang="el-GR" sz="2600" spc="-1" strike="noStrike">
              <a:solidFill>
                <a:srgbClr val="000000"/>
              </a:solidFill>
              <a:latin typeface="Calibri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Δεύτερου επιπέδου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4696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el-GR" sz="2100" spc="-1" strike="noStrike">
                <a:solidFill>
                  <a:srgbClr val="000000"/>
                </a:solidFill>
                <a:latin typeface="Calibri"/>
              </a:rPr>
              <a:t>Τρίτου επιπέδου</a:t>
            </a:r>
            <a:endParaRPr b="0" lang="el-GR" sz="2100" spc="-1" strike="noStrike">
              <a:solidFill>
                <a:srgbClr val="000000"/>
              </a:solidFill>
              <a:latin typeface="Calibri"/>
            </a:endParaRPr>
          </a:p>
          <a:p>
            <a:pPr lvl="3" marL="1188720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1463040" indent="-210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6 - TextBox"/>
          <p:cNvSpPr/>
          <p:nvPr/>
        </p:nvSpPr>
        <p:spPr>
          <a:xfrm>
            <a:off x="467640" y="4875840"/>
            <a:ext cx="82087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i="1" lang="el-GR" sz="1200" spc="-1" strike="noStrike">
                <a:solidFill>
                  <a:srgbClr val="000000"/>
                </a:solidFill>
                <a:latin typeface="Constantia"/>
              </a:rPr>
              <a:t>Σαλής Αναστάσιος – Μηχανολόγος 1</a:t>
            </a:r>
            <a:r>
              <a:rPr b="0" i="1" lang="el-GR" sz="1200" spc="-1" strike="noStrike" baseline="30000">
                <a:solidFill>
                  <a:srgbClr val="000000"/>
                </a:solidFill>
                <a:latin typeface="Constantia"/>
              </a:rPr>
              <a:t>ου</a:t>
            </a:r>
            <a:r>
              <a:rPr b="0" i="1" lang="el-GR" sz="1200" spc="-1" strike="noStrike">
                <a:solidFill>
                  <a:srgbClr val="000000"/>
                </a:solidFill>
                <a:latin typeface="Constantia"/>
              </a:rPr>
              <a:t> ΕΠΑ.Λ.  Δράμας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3520" y="339480"/>
            <a:ext cx="7851240" cy="935640"/>
          </a:xfrm>
          <a:prstGeom prst="rect">
            <a:avLst/>
          </a:prstGeom>
          <a:noFill/>
          <a:ln w="0">
            <a:noFill/>
          </a:ln>
        </p:spPr>
        <p:txBody>
          <a:bodyPr lIns="90000" rIns="18360" tIns="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el-GR" sz="5600" spc="-1" strike="noStrike">
                <a:solidFill>
                  <a:srgbClr val="50e0ea"/>
                </a:solidFill>
                <a:latin typeface="Calibri"/>
              </a:rPr>
              <a:t>Μ.Ε.Κ.  Ι</a:t>
            </a:r>
            <a:endParaRPr b="0" lang="el-GR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67640" y="1131480"/>
            <a:ext cx="8064360" cy="2376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45000" bIns="45000" anchor="t">
            <a:normAutofit fontScale="86000"/>
          </a:bodyPr>
          <a:p>
            <a:pPr indent="0" algn="r">
              <a:lnSpc>
                <a:spcPct val="15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l-GR" sz="4000" spc="-1" strike="noStrike">
                <a:solidFill>
                  <a:srgbClr val="ffffff"/>
                </a:solidFill>
                <a:latin typeface="Calibri"/>
              </a:rPr>
              <a:t>Κεφάλαιο  </a:t>
            </a:r>
            <a:r>
              <a:rPr b="0" lang="en-US" sz="40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el-GR" sz="4000" spc="-1" strike="noStrike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</a:rPr>
              <a:t>Κύκλος λειτουργίας των Μ.Ε.Κ.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ffffff"/>
                </a:solidFill>
                <a:latin typeface="Calibri"/>
              </a:rPr>
              <a:t>Ορισμός του χρόνου «</a:t>
            </a: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Stroke</a:t>
            </a:r>
            <a:r>
              <a:rPr b="1" lang="el-GR" sz="2800" spc="-1" strike="noStrike">
                <a:solidFill>
                  <a:srgbClr val="ffffff"/>
                </a:solidFill>
                <a:latin typeface="Calibri"/>
              </a:rPr>
              <a:t>»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ffffff"/>
                </a:solidFill>
                <a:latin typeface="Calibri"/>
              </a:rPr>
              <a:t>Οι 5 διεργασίες που πραγματοποιούνται στο κύκλο των Μ.Ε.Κ.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3 - TextBox"/>
          <p:cNvSpPr/>
          <p:nvPr/>
        </p:nvSpPr>
        <p:spPr>
          <a:xfrm>
            <a:off x="611640" y="3579840"/>
            <a:ext cx="7920360" cy="12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Constantia"/>
              </a:rPr>
              <a:t>ΣΑΛΗΣ  ΑΝΑΣΤΑΣΙΟΣ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2f2f2"/>
                </a:solidFill>
                <a:latin typeface="Constantia"/>
              </a:rPr>
              <a:t>MSc in Management and Information Systems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ffffff"/>
                </a:solidFill>
                <a:latin typeface="Constantia"/>
              </a:rPr>
              <a:t>Μηχανολόγος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600" spc="-1" strike="noStrike">
                <a:solidFill>
                  <a:srgbClr val="ffffff"/>
                </a:solidFill>
                <a:latin typeface="Constantia"/>
              </a:rPr>
              <a:t>Εκπαιδευτικός  1</a:t>
            </a:r>
            <a:r>
              <a:rPr b="0" lang="el-GR" sz="1600" spc="-1" strike="noStrike" baseline="30000">
                <a:solidFill>
                  <a:srgbClr val="ffffff"/>
                </a:solidFill>
                <a:latin typeface="Constantia"/>
              </a:rPr>
              <a:t>ου</a:t>
            </a:r>
            <a:r>
              <a:rPr b="0" lang="el-GR" sz="1600" spc="-1" strike="noStrike">
                <a:solidFill>
                  <a:srgbClr val="ffffff"/>
                </a:solidFill>
                <a:latin typeface="Constantia"/>
              </a:rPr>
              <a:t>  ΕΠΑ.Λ.  Δράμας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Οι 5 διεργασίες που πραγματοποιούνται στον κύκλο των Μ.Ε.Κ.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11 - Ορθογώνιο"/>
          <p:cNvSpPr/>
          <p:nvPr/>
        </p:nvSpPr>
        <p:spPr>
          <a:xfrm>
            <a:off x="1547640" y="1563480"/>
            <a:ext cx="5814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2000" spc="-1" strike="noStrike">
                <a:solidFill>
                  <a:srgbClr val="000000"/>
                </a:solidFill>
                <a:latin typeface="Arial"/>
              </a:rPr>
              <a:t>Τ Ε Λ Ο 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15 - Τόξο"/>
          <p:cNvSpPr/>
          <p:nvPr/>
        </p:nvSpPr>
        <p:spPr>
          <a:xfrm>
            <a:off x="2915640" y="1995840"/>
            <a:ext cx="2376000" cy="359640"/>
          </a:xfrm>
          <a:prstGeom prst="arc">
            <a:avLst>
              <a:gd name="adj1" fmla="val 12076736"/>
              <a:gd name="adj2" fmla="val 0"/>
            </a:avLst>
          </a:prstGeom>
          <a:noFill/>
          <a:ln w="12700">
            <a:solidFill>
              <a:srgbClr val="09529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transition>
    <p:pull dir="rd"/>
  </p:transition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Ορισμός του χρόνου «</a:t>
            </a:r>
            <a:r>
              <a:rPr b="0" lang="en-US" sz="2300" spc="-1" strike="noStrike">
                <a:solidFill>
                  <a:srgbClr val="03495c"/>
                </a:solidFill>
                <a:latin typeface="Calibri"/>
              </a:rPr>
              <a:t>Stroke</a:t>
            </a: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»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8 - TextBox"/>
          <p:cNvSpPr/>
          <p:nvPr/>
        </p:nvSpPr>
        <p:spPr>
          <a:xfrm>
            <a:off x="539640" y="699480"/>
            <a:ext cx="813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Τι εννοούμε με τον όρο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Stroke 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6 - TextBox"/>
          <p:cNvSpPr/>
          <p:nvPr/>
        </p:nvSpPr>
        <p:spPr>
          <a:xfrm>
            <a:off x="467640" y="1563480"/>
            <a:ext cx="39600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Με τον όρο «Stroke», εννοούμε το χρόνο λειτουργίας του εμβόλου, στα πλαίσια μιας απλής διαδρομής που αυτό εκτελεί ανάμεσα στις δύο ακραίες θέσεις του (Άνω Νεκρό Σημείο - Κάτω Νεκρό Σημείο, ή Α.Ν.Σ -Κ.Ν.Σ, αντίστοιχα).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5 - Εικόνα" descr="ans-kns.jpg"/>
          <p:cNvPicPr/>
          <p:nvPr/>
        </p:nvPicPr>
        <p:blipFill>
          <a:blip r:embed="rId1"/>
          <a:stretch/>
        </p:blipFill>
        <p:spPr>
          <a:xfrm>
            <a:off x="4663080" y="915480"/>
            <a:ext cx="3892680" cy="2952000"/>
          </a:xfrm>
          <a:prstGeom prst="rect">
            <a:avLst/>
          </a:prstGeom>
          <a:ln cap="sq" w="38100">
            <a:solidFill>
              <a:srgbClr val="04617b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nodeType="afterEffect" fill="hold" presetClass="entr" presetID="5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Ορισμός του χρόνου «</a:t>
            </a:r>
            <a:r>
              <a:rPr b="0" lang="en-US" sz="2300" spc="-1" strike="noStrike">
                <a:solidFill>
                  <a:srgbClr val="03495c"/>
                </a:solidFill>
                <a:latin typeface="Calibri"/>
              </a:rPr>
              <a:t>Stroke</a:t>
            </a: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»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5 - Εικόνα" descr="ans-kns.jpg"/>
          <p:cNvPicPr/>
          <p:nvPr/>
        </p:nvPicPr>
        <p:blipFill>
          <a:blip r:embed="rId1"/>
          <a:stretch/>
        </p:blipFill>
        <p:spPr>
          <a:xfrm>
            <a:off x="2650680" y="987480"/>
            <a:ext cx="3798000" cy="2880000"/>
          </a:xfrm>
          <a:prstGeom prst="rect">
            <a:avLst/>
          </a:prstGeom>
          <a:ln cap="sq" w="38100">
            <a:solidFill>
              <a:srgbClr val="04617b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93" name="7 - TextBox"/>
          <p:cNvSpPr/>
          <p:nvPr/>
        </p:nvSpPr>
        <p:spPr>
          <a:xfrm>
            <a:off x="6588360" y="915480"/>
            <a:ext cx="2376000" cy="29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Ως Άνω Νεκρό Σημείο ορίζεται η ανώτερη θέση στην οποία μπορεί να φτάσει το έμβολο. 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Στην θέση αυτή, μηδενίζεται η ταχύτητα του εμβόλου, ενώ ταυτόχρονα αλλάζει και η φορά κίνησής του προς τα κάτω.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9 - TextBox"/>
          <p:cNvSpPr/>
          <p:nvPr/>
        </p:nvSpPr>
        <p:spPr>
          <a:xfrm>
            <a:off x="35640" y="897840"/>
            <a:ext cx="2448000" cy="29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Ως Κάτω Νεκρό Σημείο ορίζεται η κατώτερη θέση στην οποία μπορεί να φτάσει το έμβολο. Στην θέση αυτή και πάλι μηδενίζεται η ταχύτητα του εμβόλου, ενώ ταυτόχρονα αλλάζει και η φορά κίνησής του προς τα άνω.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5" name="11 - Ευθύγραμμο βέλος σύνδεσης"/>
          <p:cNvCxnSpPr/>
          <p:nvPr/>
        </p:nvCxnSpPr>
        <p:spPr>
          <a:xfrm>
            <a:off x="2411640" y="1131480"/>
            <a:ext cx="1080360" cy="1008360"/>
          </a:xfrm>
          <a:prstGeom prst="straightConnector1">
            <a:avLst/>
          </a:prstGeom>
          <a:ln w="19050">
            <a:solidFill>
              <a:srgbClr val="095294"/>
            </a:solidFill>
            <a:round/>
            <a:tailEnd len="med" type="triangle" w="med"/>
          </a:ln>
        </p:spPr>
      </p:cxnSp>
      <p:cxnSp>
        <p:nvCxnSpPr>
          <p:cNvPr id="96" name="15 - Ευθύγραμμο βέλος σύνδεσης"/>
          <p:cNvCxnSpPr/>
          <p:nvPr/>
        </p:nvCxnSpPr>
        <p:spPr>
          <a:xfrm flipH="1">
            <a:off x="5796000" y="1203480"/>
            <a:ext cx="864360" cy="360360"/>
          </a:xfrm>
          <a:prstGeom prst="straightConnector1">
            <a:avLst/>
          </a:prstGeom>
          <a:ln w="19050">
            <a:solidFill>
              <a:srgbClr val="095294"/>
            </a:solidFill>
            <a:round/>
            <a:tailEnd len="med" type="triangle" w="med"/>
          </a:ln>
        </p:spPr>
      </p:cxnSp>
    </p:spTree>
  </p:cSld>
  <p:transition>
    <p:pull dir="rd"/>
  </p:transition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withEffect" fill="hold" presetClass="entr" presetID="5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Οι 5 διεργασίες που πραγματοποιούνται στον κύκλο των Μ.Ε.Κ.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5 - TextBox"/>
          <p:cNvSpPr/>
          <p:nvPr/>
        </p:nvSpPr>
        <p:spPr>
          <a:xfrm>
            <a:off x="467640" y="2283840"/>
            <a:ext cx="6048360" cy="8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499"/>
              </a:spcAft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Έτσι, επιτρέπεται η ελεύθερη κίνηση του διωστήρα (μπιέλας), ο οποίος συνδέεται στο ένα άκρο του με το έμβολο και στο άλλο με το στροφαλοφόρο άξονα. 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6 - TextBox"/>
          <p:cNvSpPr/>
          <p:nvPr/>
        </p:nvSpPr>
        <p:spPr>
          <a:xfrm>
            <a:off x="467640" y="771480"/>
            <a:ext cx="57603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Η πιο απλή παλινδρομική Μ.Ε.Κ. αποτελείται από έναν κύλινδρο, μέσα στον οποίο παλινδρομεί ένα έμβολο. Στον κύλινδρο αυτό, το επάνω τμήμα είναι κλειστό, ενώ το κάτω είναι ανοικτό.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5" descr="https://upload.wikimedia.org/wikipedia/commons/a/a6/4-Stroke-Engine.gif"/>
          <p:cNvPicPr/>
          <p:nvPr/>
        </p:nvPicPr>
        <p:blipFill>
          <a:blip r:embed="rId1"/>
          <a:stretch/>
        </p:blipFill>
        <p:spPr>
          <a:xfrm>
            <a:off x="7020360" y="1131480"/>
            <a:ext cx="1194840" cy="2592000"/>
          </a:xfrm>
          <a:prstGeom prst="rect">
            <a:avLst/>
          </a:prstGeom>
          <a:ln w="0">
            <a:noFill/>
          </a:ln>
        </p:spPr>
      </p:pic>
      <p:sp>
        <p:nvSpPr>
          <p:cNvPr id="101" name="9 - TextBox"/>
          <p:cNvSpPr/>
          <p:nvPr/>
        </p:nvSpPr>
        <p:spPr>
          <a:xfrm>
            <a:off x="899640" y="3507840"/>
            <a:ext cx="6048360" cy="8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499"/>
              </a:spcAft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Ως χρόνος λειτουργίας ορίζεται μία απλή διαδρομή του εμβόλου ανάμεσα στις δύο ακραίες θέσεις του (από το Άνω Νεκρό σημείο έως το Κάτω Νεκρό σημείο)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Οι 5 διεργασίες που πραγματοποιούνται στον κύκλο των Μ.Ε.Κ.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5 - TextBox"/>
          <p:cNvSpPr/>
          <p:nvPr/>
        </p:nvSpPr>
        <p:spPr>
          <a:xfrm>
            <a:off x="971640" y="1779840"/>
            <a:ext cx="6192360" cy="23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α) εισαγωγή ή αναρρόφηση του αέρα ή του καυσίμου μίγματος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β) συμπίεση του αέρα του καυσίμου μίγματος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γ) καύση του μίγματος αέρα-καυσίμου,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δ) εκτόνωση «Ωφέλιμος χρόνος»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b="0" lang="el-GR" sz="1700" spc="-1" strike="noStrike">
                <a:solidFill>
                  <a:srgbClr val="000000"/>
                </a:solidFill>
                <a:latin typeface="Arial"/>
              </a:rPr>
              <a:t>ε) εξαγωγή των καυσαερίων.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6 - TextBox"/>
          <p:cNvSpPr/>
          <p:nvPr/>
        </p:nvSpPr>
        <p:spPr>
          <a:xfrm>
            <a:off x="1115640" y="771480"/>
            <a:ext cx="6984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Ένας πλήρης κύκλος λειτουργίας της Μ.Ε.Κ. περιλαμβάνει τις εξής 5 διεργασίες (φάσεις):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Οι 5 διεργασίες που πραγματοποιούνται στον κύκλο των Μ.Ε.Κ.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6 - TextBox"/>
          <p:cNvSpPr/>
          <p:nvPr/>
        </p:nvSpPr>
        <p:spPr>
          <a:xfrm>
            <a:off x="467640" y="577080"/>
            <a:ext cx="81367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latin typeface="Arial"/>
              </a:rPr>
              <a:t>Οι 5 διεργασίες που πραγματοποιούνται στον κύκλο των βενζινοκίνητων Μ.Ε.Κ.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rcRect l="0" t="0" r="74123" b="0"/>
          <a:stretch/>
        </p:blipFill>
        <p:spPr>
          <a:xfrm>
            <a:off x="395640" y="1028880"/>
            <a:ext cx="1656000" cy="2643840"/>
          </a:xfrm>
          <a:prstGeom prst="rect">
            <a:avLst/>
          </a:prstGeom>
          <a:ln w="9525">
            <a:noFill/>
          </a:ln>
        </p:spPr>
      </p:pic>
      <p:pic>
        <p:nvPicPr>
          <p:cNvPr id="108" name="Picture 2" descr=""/>
          <p:cNvPicPr/>
          <p:nvPr/>
        </p:nvPicPr>
        <p:blipFill>
          <a:blip r:embed="rId2"/>
          <a:srcRect l="25877" t="0" r="50492" b="0"/>
          <a:stretch/>
        </p:blipFill>
        <p:spPr>
          <a:xfrm>
            <a:off x="2627640" y="1028880"/>
            <a:ext cx="1511640" cy="2643840"/>
          </a:xfrm>
          <a:prstGeom prst="rect">
            <a:avLst/>
          </a:prstGeom>
          <a:ln w="9525">
            <a:noFill/>
          </a:ln>
        </p:spPr>
      </p:pic>
      <p:pic>
        <p:nvPicPr>
          <p:cNvPr id="109" name="Picture 2" descr=""/>
          <p:cNvPicPr/>
          <p:nvPr/>
        </p:nvPicPr>
        <p:blipFill>
          <a:blip r:embed="rId3"/>
          <a:srcRect l="49508" t="0" r="24614" b="0"/>
          <a:stretch/>
        </p:blipFill>
        <p:spPr>
          <a:xfrm>
            <a:off x="4860000" y="1028880"/>
            <a:ext cx="1656000" cy="2643840"/>
          </a:xfrm>
          <a:prstGeom prst="rect">
            <a:avLst/>
          </a:prstGeom>
          <a:ln w="9525">
            <a:noFill/>
          </a:ln>
        </p:spPr>
      </p:pic>
      <p:pic>
        <p:nvPicPr>
          <p:cNvPr id="110" name="Picture 2" descr=""/>
          <p:cNvPicPr/>
          <p:nvPr/>
        </p:nvPicPr>
        <p:blipFill>
          <a:blip r:embed="rId4"/>
          <a:srcRect l="75386" t="0" r="0" b="0"/>
          <a:stretch/>
        </p:blipFill>
        <p:spPr>
          <a:xfrm>
            <a:off x="7173360" y="1028880"/>
            <a:ext cx="1574640" cy="2643840"/>
          </a:xfrm>
          <a:prstGeom prst="rect">
            <a:avLst/>
          </a:prstGeom>
          <a:ln w="9525">
            <a:noFill/>
          </a:ln>
        </p:spPr>
      </p:pic>
      <p:sp>
        <p:nvSpPr>
          <p:cNvPr id="111" name="10 - TextBox"/>
          <p:cNvSpPr/>
          <p:nvPr/>
        </p:nvSpPr>
        <p:spPr>
          <a:xfrm>
            <a:off x="179640" y="3723840"/>
            <a:ext cx="20880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400" spc="-1" strike="noStrike">
                <a:solidFill>
                  <a:srgbClr val="000000"/>
                </a:solidFill>
                <a:latin typeface="Calibri"/>
              </a:rPr>
              <a:t>εισαγωγή ή αναρρόφηση του αέρα ή του καυσίμου μίγματος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11 - TextBox"/>
          <p:cNvSpPr/>
          <p:nvPr/>
        </p:nvSpPr>
        <p:spPr>
          <a:xfrm>
            <a:off x="2267640" y="3723840"/>
            <a:ext cx="20880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400" spc="-1" strike="noStrike">
                <a:solidFill>
                  <a:srgbClr val="000000"/>
                </a:solidFill>
                <a:latin typeface="Calibri"/>
              </a:rPr>
              <a:t>συμπίεση του αέρα του καυσίμου μίγματος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12 - TextBox"/>
          <p:cNvSpPr/>
          <p:nvPr/>
        </p:nvSpPr>
        <p:spPr>
          <a:xfrm>
            <a:off x="4716000" y="3723840"/>
            <a:ext cx="208800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400" spc="-1" strike="noStrike">
                <a:solidFill>
                  <a:srgbClr val="000000"/>
                </a:solidFill>
                <a:latin typeface="Calibri"/>
              </a:rPr>
              <a:t>καύση του μίγματος αέρα-καυσίμου  &amp; εκτόνωση «Ωφέλιμος χρόνος»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13 - TextBox"/>
          <p:cNvSpPr/>
          <p:nvPr/>
        </p:nvSpPr>
        <p:spPr>
          <a:xfrm>
            <a:off x="6948360" y="3723840"/>
            <a:ext cx="20880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400" spc="-1" strike="noStrike">
                <a:solidFill>
                  <a:srgbClr val="000000"/>
                </a:solidFill>
                <a:latin typeface="Calibri"/>
              </a:rPr>
              <a:t>εξαγωγή των καυσαερίων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Οι 5 διεργασίες που πραγματοποιούνται στον κύκλο των Μ.Ε.Κ.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6 - TextBox"/>
          <p:cNvSpPr/>
          <p:nvPr/>
        </p:nvSpPr>
        <p:spPr>
          <a:xfrm>
            <a:off x="323640" y="3867840"/>
            <a:ext cx="84967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latin typeface="Arial"/>
              </a:rPr>
              <a:t>Οι πιο πάνω φάσεις στο σύνολό τους και κατά τη διαδοχική σειρά που αναφέρθηκαν προηγουμένως, αποτελούν ένα πλήρη κύκλο λειτουργίας μιας μηχανής εσωτερικής καύσης.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836640" y="637920"/>
            <a:ext cx="7468920" cy="3085920"/>
          </a:xfrm>
          <a:prstGeom prst="rect">
            <a:avLst/>
          </a:prstGeom>
          <a:ln w="9525">
            <a:noFill/>
          </a:ln>
        </p:spPr>
      </p:pic>
    </p:spTree>
  </p:cSld>
  <p:transition>
    <p:pull dir="rd"/>
  </p:transition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withEffect" fill="hold" presetClass="entr" presetID="5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Οι 5 διεργασίες που πραγματοποιούνται στον κύκλο των Μ.Ε.Κ.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6 - TextBox"/>
          <p:cNvSpPr/>
          <p:nvPr/>
        </p:nvSpPr>
        <p:spPr>
          <a:xfrm>
            <a:off x="1115640" y="771480"/>
            <a:ext cx="698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Ο κύκλος λειτουργίας ενός κινητήρα μπορεί να πραγματοποιείται: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7 - TextBox"/>
          <p:cNvSpPr/>
          <p:nvPr/>
        </p:nvSpPr>
        <p:spPr>
          <a:xfrm>
            <a:off x="827640" y="1347480"/>
            <a:ext cx="6984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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είτε σε δύο πλήρεις περιστροφές του στροφαλοφόρου άξονά του, δηλαδή σε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τέσσερις απλές διαδρομές του εμβόλου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8 - Δεξιό άγκιστρο"/>
          <p:cNvSpPr/>
          <p:nvPr/>
        </p:nvSpPr>
        <p:spPr>
          <a:xfrm rot="5400000">
            <a:off x="4104000" y="375480"/>
            <a:ext cx="287640" cy="352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9 - TextBox"/>
          <p:cNvSpPr/>
          <p:nvPr/>
        </p:nvSpPr>
        <p:spPr>
          <a:xfrm>
            <a:off x="2640600" y="2211840"/>
            <a:ext cx="3071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l-GR" sz="1800" spc="-1" strike="noStrike">
                <a:solidFill>
                  <a:srgbClr val="ff0000"/>
                </a:solidFill>
                <a:latin typeface="Calibri"/>
              </a:rPr>
              <a:t>… </a:t>
            </a:r>
            <a:r>
              <a:rPr b="0" i="1" lang="el-GR" sz="1800" spc="-1" strike="noStrike">
                <a:solidFill>
                  <a:srgbClr val="ff0000"/>
                </a:solidFill>
                <a:latin typeface="Calibri"/>
              </a:rPr>
              <a:t>δηλαδή σε τέσσερις χρόνους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10 - TextBox"/>
          <p:cNvSpPr/>
          <p:nvPr/>
        </p:nvSpPr>
        <p:spPr>
          <a:xfrm>
            <a:off x="611640" y="2706480"/>
            <a:ext cx="7776360" cy="638280"/>
          </a:xfrm>
          <a:prstGeom prst="rect">
            <a:avLst/>
          </a:prstGeom>
          <a:solidFill>
            <a:srgbClr val="ffffff"/>
          </a:solidFill>
          <a:ln>
            <a:solidFill>
              <a:srgbClr val="10cf9b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chemeClr val="dk1"/>
                </a:solidFill>
                <a:latin typeface="Constantia"/>
              </a:rPr>
              <a:t>τότε ο κινητήρας λέγεται τετράχρονος κινητήρας ή τετράχρονη μηχανή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11 - Δεξιό άγκιστρο"/>
          <p:cNvSpPr/>
          <p:nvPr/>
        </p:nvSpPr>
        <p:spPr>
          <a:xfrm rot="5400000">
            <a:off x="5076360" y="2067480"/>
            <a:ext cx="287640" cy="331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12 - TextBox"/>
          <p:cNvSpPr/>
          <p:nvPr/>
        </p:nvSpPr>
        <p:spPr>
          <a:xfrm>
            <a:off x="3953520" y="3795840"/>
            <a:ext cx="2626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l-GR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</a:rPr>
              <a:t>… </a:t>
            </a:r>
            <a:r>
              <a:rPr b="0" i="1" lang="el-GR" sz="1800" spc="-1" strike="noStrike">
                <a:solidFill>
                  <a:schemeClr val="accent6">
                    <a:lumMod val="75000"/>
                  </a:schemeClr>
                </a:solidFill>
                <a:latin typeface="Calibri"/>
              </a:rPr>
              <a:t>δηλαδή σε δύο χρόνους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13 - TextBox"/>
          <p:cNvSpPr/>
          <p:nvPr/>
        </p:nvSpPr>
        <p:spPr>
          <a:xfrm>
            <a:off x="611640" y="4227840"/>
            <a:ext cx="7776360" cy="363960"/>
          </a:xfrm>
          <a:prstGeom prst="rect">
            <a:avLst/>
          </a:prstGeom>
          <a:solidFill>
            <a:srgbClr val="ffffff"/>
          </a:solidFill>
          <a:ln>
            <a:solidFill>
              <a:srgbClr val="a5c249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chemeClr val="dk1"/>
                </a:solidFill>
                <a:latin typeface="Constantia"/>
              </a:rPr>
              <a:t>τότε ο κινητήρας λέγεται δίχρονος κινητήρας ή δίχρονη μηχανή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14 - TextBox"/>
          <p:cNvSpPr/>
          <p:nvPr/>
        </p:nvSpPr>
        <p:spPr>
          <a:xfrm>
            <a:off x="827640" y="3282480"/>
            <a:ext cx="698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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είτε σε μία, δηλαδή σε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δύο απλές διαδρομές του εμβόλου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nodeType="afterEffect" fill="hold" presetClass="entr" presetID="5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nodeType="afterEffect" fill="hold" presetClass="entr" presetID="4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nodeType="afterEffect" fill="hold" presetClass="entr" presetID="5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nodeType="afterEffect" fill="hold" presetClass="entr" presetID="4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4 - TextBox"/>
          <p:cNvSpPr/>
          <p:nvPr/>
        </p:nvSpPr>
        <p:spPr>
          <a:xfrm>
            <a:off x="179640" y="0"/>
            <a:ext cx="878472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2300" spc="-1" strike="noStrike">
                <a:solidFill>
                  <a:srgbClr val="03495c"/>
                </a:solidFill>
                <a:latin typeface="Calibri"/>
              </a:rPr>
              <a:t>Οι 5 διεργασίες που πραγματοποιούνται στον κύκλο των Μ.Ε.Κ.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7 - TextBox"/>
          <p:cNvSpPr/>
          <p:nvPr/>
        </p:nvSpPr>
        <p:spPr>
          <a:xfrm>
            <a:off x="683640" y="1370880"/>
            <a:ext cx="7848360" cy="10036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Arial"/>
              </a:rPr>
              <a:t>Από όλες τις παραπάνω διεργασίες, ειδικά αυτή της εκτόνωσης ονομάζεται ωφέλιμη, αφού μόνο κατά τη δική της διάρκεια παράγεται έργο.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pull dir="rd"/>
  </p:transition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Ροή">
  <a:themeElements>
    <a:clrScheme name="Ροή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Ροή">
  <a:themeElements>
    <a:clrScheme name="Ροή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556</TotalTime>
  <Application>LibreOffice/7.4.7.2$Linux_X86_64 LibreOffice_project/40$Build-2</Application>
  <AppVersion>15.0000</AppVersion>
  <Words>555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2015-09-27T16:42:25Z</dcterms:created>
  <dc:creator>xps</dc:creator>
  <dc:description/>
  <dc:language>en-US</dc:language>
  <cp:lastModifiedBy>xps</cp:lastModifiedBy>
  <dcterms:modified xsi:type="dcterms:W3CDTF">2015-11-08T10:39:52Z</dcterms:modified>
  <cp:revision>72</cp:revision>
  <dc:subject/>
  <dc:title>Μ.Ε.Κ.  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(16:9)</vt:lpwstr>
  </property>
  <property fmtid="{D5CDD505-2E9C-101B-9397-08002B2CF9AE}" pid="3" name="Slides">
    <vt:r8>10</vt:r8>
  </property>
</Properties>
</file>