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presProps.xml" ContentType="application/vnd.openxmlformats-officedocument.presentationml.presProps+xml"/>
  <Override PartName="/ppt/slides/slide1.xml" ContentType="application/vnd.openxmlformats-officedocument.presentationml.slide+xml"/>
  <Override PartName="/ppt/slides/_rels/slide5.xml.rels" ContentType="application/vnd.openxmlformats-package.relationships+xml"/>
  <Override PartName="/ppt/slides/_rels/slide2.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16EFFD02-ECA0-47BB-809E-4E6B5E8EA49B}"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9"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0"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64CA997B-31B5-47E3-966E-E38B3567F48A}"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2"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4"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5"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C564E591-6FB5-4D0E-A400-23355C7D9D71}"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7"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8"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39"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40"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41"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42"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1D81C780-E2AE-46A4-8B3F-FA5DCECB2EF2}"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49"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1"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3"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54"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8"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59"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0"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8"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F0D43974-50F9-4E76-811F-4F0B567E5EA0}"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4"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6"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7"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8"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0"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1"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3"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4"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5"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6"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8"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79"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80"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81"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82"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83"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0"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42954264-37FA-4C9E-99AC-9CC695E945FA}"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13"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6AFAAC64-50AC-49A4-B7FE-56C3968D4356}"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E5866932-01B1-4A16-AA62-488B338FC389}"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935FF9DE-4D53-4533-A67C-11755E8FCE1C}"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7"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18"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19"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284AB58E-FE65-417C-89E5-369FC56FE723}"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1"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22"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23"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47C141E4-A607-4FB0-BE7A-D30C657A8D3D}"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5"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26"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27"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Arial"/>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682E1B28-D451-4F0A-BF4C-E6D95189A3E0}"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4aa2d6"/>
            </a:gs>
            <a:gs pos="100000">
              <a:srgbClr val="002b36"/>
            </a:gs>
          </a:gsLst>
          <a:path path="circle">
            <a:fillToRect l="50000" t="55000" r="50000" b="45000"/>
          </a:path>
        </a:gradFill>
      </p:bgPr>
    </p:bg>
    <p:spTree>
      <p:nvGrpSpPr>
        <p:cNvPr id="1" name=""/>
        <p:cNvGrpSpPr/>
        <p:nvPr/>
      </p:nvGrpSpPr>
      <p:grpSpPr>
        <a:xfrm>
          <a:off x="0" y="0"/>
          <a:ext cx="0" cy="0"/>
          <a:chOff x="0" y="0"/>
          <a:chExt cx="0" cy="0"/>
        </a:xfrm>
      </p:grpSpPr>
      <p:sp>
        <p:nvSpPr>
          <p:cNvPr id="0"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1"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2" name="PlaceHolder 1"/>
          <p:cNvSpPr>
            <a:spLocks noGrp="1"/>
          </p:cNvSpPr>
          <p:nvPr>
            <p:ph type="title"/>
          </p:nvPr>
        </p:nvSpPr>
        <p:spPr>
          <a:xfrm>
            <a:off x="533520" y="1028880"/>
            <a:ext cx="7851240" cy="1371240"/>
          </a:xfrm>
          <a:prstGeom prst="rect">
            <a:avLst/>
          </a:prstGeom>
          <a:noFill/>
          <a:ln w="0">
            <a:noFill/>
          </a:ln>
        </p:spPr>
        <p:txBody>
          <a:bodyPr lIns="90000" rIns="18360" tIns="0" bIns="0" anchor="b">
            <a:normAutofit fontScale="82000"/>
          </a:bodyPr>
          <a:p>
            <a:pPr indent="0" algn="r">
              <a:lnSpc>
                <a:spcPct val="100000"/>
              </a:lnSpc>
              <a:buNone/>
            </a:pPr>
            <a:r>
              <a:rPr b="1" lang="el-GR" sz="5600" spc="-1" strike="noStrike">
                <a:solidFill>
                  <a:srgbClr val="50e0ea"/>
                </a:solidFill>
                <a:latin typeface="Calibri"/>
              </a:rPr>
              <a:t>Kλικ για επεξεργασία του τίτλου</a:t>
            </a:r>
            <a:endParaRPr b="0" lang="el-GR" sz="5600" spc="-1" strike="noStrike">
              <a:solidFill>
                <a:srgbClr val="ffffff"/>
              </a:solidFill>
              <a:latin typeface="Constantia"/>
            </a:endParaRPr>
          </a:p>
        </p:txBody>
      </p:sp>
      <p:sp>
        <p:nvSpPr>
          <p:cNvPr id="3" name="PlaceHolder 2"/>
          <p:cNvSpPr>
            <a:spLocks noGrp="1"/>
          </p:cNvSpPr>
          <p:nvPr>
            <p:ph type="dt" idx="1"/>
          </p:nvPr>
        </p:nvSpPr>
        <p:spPr>
          <a:xfrm>
            <a:off x="457200" y="4767120"/>
            <a:ext cx="2133360" cy="273600"/>
          </a:xfrm>
          <a:prstGeom prst="rect">
            <a:avLst/>
          </a:prstGeom>
          <a:noFill/>
          <a:ln w="0">
            <a:noFill/>
          </a:ln>
        </p:spPr>
        <p:txBody>
          <a:bodyPr lIns="0" rIns="0" tIns="0" bIns="0" anchor="b">
            <a:noAutofit/>
          </a:bodyPr>
          <a:lstStyle>
            <a:lvl1pPr indent="0">
              <a:lnSpc>
                <a:spcPct val="100000"/>
              </a:lnSpc>
              <a:buNone/>
              <a:defRPr b="0" lang="el-GR" sz="1200" spc="-1" strike="noStrike">
                <a:solidFill>
                  <a:srgbClr val="d1eaed"/>
                </a:solidFill>
                <a:latin typeface="Constantia"/>
              </a:defRPr>
            </a:lvl1pPr>
          </a:lstStyle>
          <a:p>
            <a:pPr indent="0">
              <a:lnSpc>
                <a:spcPct val="100000"/>
              </a:lnSpc>
              <a:buNone/>
            </a:pPr>
            <a:r>
              <a:rPr b="0" lang="el-GR" sz="1200" spc="-1" strike="noStrike">
                <a:solidFill>
                  <a:srgbClr val="d1eaed"/>
                </a:solidFill>
                <a:latin typeface="Constantia"/>
              </a:rPr>
              <a:t>&lt;date/time&gt;</a:t>
            </a:r>
            <a:endParaRPr b="0" lang="en-US" sz="1200" spc="-1" strike="noStrike">
              <a:solidFill>
                <a:srgbClr val="000000"/>
              </a:solidFill>
              <a:latin typeface="Times New Roman"/>
            </a:endParaRPr>
          </a:p>
        </p:txBody>
      </p:sp>
      <p:sp>
        <p:nvSpPr>
          <p:cNvPr id="4" name="PlaceHolder 3"/>
          <p:cNvSpPr>
            <a:spLocks noGrp="1"/>
          </p:cNvSpPr>
          <p:nvPr>
            <p:ph type="ftr" idx="2"/>
          </p:nvPr>
        </p:nvSpPr>
        <p:spPr>
          <a:xfrm>
            <a:off x="2666880" y="4767120"/>
            <a:ext cx="3352320" cy="273600"/>
          </a:xfrm>
          <a:prstGeom prst="rect">
            <a:avLst/>
          </a:prstGeom>
          <a:noFill/>
          <a:ln w="0">
            <a:noFill/>
          </a:ln>
        </p:spPr>
        <p:txBody>
          <a:bodyPr lIns="0" rIns="0" tIns="0" bIns="0" anchor="b">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5" name="PlaceHolder 4"/>
          <p:cNvSpPr>
            <a:spLocks noGrp="1"/>
          </p:cNvSpPr>
          <p:nvPr>
            <p:ph type="sldNum" idx="3"/>
          </p:nvPr>
        </p:nvSpPr>
        <p:spPr>
          <a:xfrm>
            <a:off x="7924680" y="4767120"/>
            <a:ext cx="761760" cy="273600"/>
          </a:xfrm>
          <a:prstGeom prst="rect">
            <a:avLst/>
          </a:prstGeom>
          <a:noFill/>
          <a:ln w="0">
            <a:noFill/>
          </a:ln>
        </p:spPr>
        <p:txBody>
          <a:bodyPr lIns="0" rIns="0" tIns="0" bIns="0" anchor="b">
            <a:noAutofit/>
          </a:bodyPr>
          <a:lstStyle>
            <a:lvl1pPr indent="0" algn="r">
              <a:lnSpc>
                <a:spcPct val="100000"/>
              </a:lnSpc>
              <a:buNone/>
              <a:defRPr b="0" lang="el-GR" sz="1200" spc="-1" strike="noStrike">
                <a:solidFill>
                  <a:srgbClr val="d1eaed"/>
                </a:solidFill>
                <a:latin typeface="Constantia"/>
              </a:defRPr>
            </a:lvl1pPr>
          </a:lstStyle>
          <a:p>
            <a:pPr indent="0" algn="r">
              <a:lnSpc>
                <a:spcPct val="100000"/>
              </a:lnSpc>
              <a:buNone/>
            </a:pPr>
            <a:fld id="{E89D519B-BB4C-4CDD-A9FC-25940CD3D0D7}" type="slidenum">
              <a:rPr b="0" lang="el-GR" sz="1200" spc="-1" strike="noStrike">
                <a:solidFill>
                  <a:srgbClr val="d1eaed"/>
                </a:solidFill>
                <a:latin typeface="Constantia"/>
              </a:rPr>
              <a:t>&lt;number&gt;</a:t>
            </a:fld>
            <a:endParaRPr b="0" lang="en-US" sz="1200" spc="-1" strike="noStrike">
              <a:solidFill>
                <a:srgbClr val="000000"/>
              </a:solidFill>
              <a:latin typeface="Times New Roman"/>
            </a:endParaRPr>
          </a:p>
        </p:txBody>
      </p:sp>
      <p:sp>
        <p:nvSpPr>
          <p:cNvPr id="6" name="PlaceHolder 5"/>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2600" spc="-1" strike="noStrike">
                <a:solidFill>
                  <a:srgbClr val="ffffff"/>
                </a:solidFill>
                <a:latin typeface="Arial"/>
              </a:rPr>
              <a:t>Click to edit the outline text format</a:t>
            </a:r>
            <a:endParaRPr b="0" lang="el-GR" sz="2600" spc="-1" strike="noStrike">
              <a:solidFill>
                <a:srgbClr val="ffffff"/>
              </a:solidFill>
              <a:latin typeface="Arial"/>
            </a:endParaRPr>
          </a:p>
          <a:p>
            <a:pPr lvl="1" marL="864000" indent="-324000">
              <a:spcBef>
                <a:spcPts val="1134"/>
              </a:spcBef>
              <a:buClr>
                <a:srgbClr val="000000"/>
              </a:buClr>
              <a:buSzPct val="75000"/>
              <a:buFont typeface="Symbol" charset="2"/>
              <a:buChar char=""/>
            </a:pPr>
            <a:r>
              <a:rPr b="0" lang="el-GR" sz="2100" spc="-1" strike="noStrike">
                <a:solidFill>
                  <a:srgbClr val="ffffff"/>
                </a:solidFill>
                <a:latin typeface="Arial"/>
              </a:rPr>
              <a:t>Second Outline Level</a:t>
            </a:r>
            <a:endParaRPr b="0" lang="el-GR" sz="2100" spc="-1" strike="noStrike">
              <a:solidFill>
                <a:srgbClr val="ffffff"/>
              </a:solidFill>
              <a:latin typeface="Arial"/>
            </a:endParaRPr>
          </a:p>
          <a:p>
            <a:pPr lvl="2" marL="1296000" indent="-288000">
              <a:spcBef>
                <a:spcPts val="850"/>
              </a:spcBef>
              <a:buClr>
                <a:srgbClr val="000000"/>
              </a:buClr>
              <a:buSzPct val="45000"/>
              <a:buFont typeface="Wingdings" charset="2"/>
              <a:buChar char=""/>
            </a:pPr>
            <a:r>
              <a:rPr b="0" lang="el-GR" sz="2000" spc="-1" strike="noStrike">
                <a:solidFill>
                  <a:srgbClr val="ffffff"/>
                </a:solidFill>
                <a:latin typeface="Arial"/>
              </a:rPr>
              <a:t>Third Outline Level</a:t>
            </a:r>
            <a:endParaRPr b="0" lang="el-GR" sz="2000" spc="-1" strike="noStrike">
              <a:solidFill>
                <a:srgbClr val="ffffff"/>
              </a:solidFill>
              <a:latin typeface="Arial"/>
            </a:endParaRPr>
          </a:p>
          <a:p>
            <a:pPr lvl="3" marL="1728000" indent="-216000">
              <a:spcBef>
                <a:spcPts val="567"/>
              </a:spcBef>
              <a:buClr>
                <a:srgbClr val="000000"/>
              </a:buClr>
              <a:buSzPct val="75000"/>
              <a:buFont typeface="Symbol" charset="2"/>
              <a:buChar char=""/>
            </a:pPr>
            <a:r>
              <a:rPr b="0" lang="el-GR" sz="2000" spc="-1" strike="noStrike">
                <a:solidFill>
                  <a:srgbClr val="ffffff"/>
                </a:solidFill>
                <a:latin typeface="Arial"/>
              </a:rPr>
              <a:t>Fourth Outline Level</a:t>
            </a:r>
            <a:endParaRPr b="0" lang="el-GR" sz="2000" spc="-1" strike="noStrike">
              <a:solidFill>
                <a:srgbClr val="ffffff"/>
              </a:solidFill>
              <a:latin typeface="Arial"/>
            </a:endParaRPr>
          </a:p>
          <a:p>
            <a:pPr lvl="4" marL="2160000" indent="-216000">
              <a:spcBef>
                <a:spcPts val="283"/>
              </a:spcBef>
              <a:buClr>
                <a:srgbClr val="000000"/>
              </a:buClr>
              <a:buSzPct val="45000"/>
              <a:buFont typeface="Wingdings" charset="2"/>
              <a:buChar char=""/>
            </a:pPr>
            <a:r>
              <a:rPr b="0" lang="el-GR" sz="2000" spc="-1" strike="noStrike">
                <a:solidFill>
                  <a:srgbClr val="ffffff"/>
                </a:solidFill>
                <a:latin typeface="Arial"/>
              </a:rPr>
              <a:t>Fifth Outline Level</a:t>
            </a:r>
            <a:endParaRPr b="0" lang="el-GR" sz="2000" spc="-1" strike="noStrike">
              <a:solidFill>
                <a:srgbClr val="ffffff"/>
              </a:solidFill>
              <a:latin typeface="Arial"/>
            </a:endParaRPr>
          </a:p>
          <a:p>
            <a:pPr lvl="5" marL="2592000" indent="-216000">
              <a:spcBef>
                <a:spcPts val="283"/>
              </a:spcBef>
              <a:buClr>
                <a:srgbClr val="000000"/>
              </a:buClr>
              <a:buSzPct val="45000"/>
              <a:buFont typeface="Wingdings" charset="2"/>
              <a:buChar char=""/>
            </a:pPr>
            <a:r>
              <a:rPr b="0" lang="el-GR" sz="2000" spc="-1" strike="noStrike">
                <a:solidFill>
                  <a:srgbClr val="ffffff"/>
                </a:solidFill>
                <a:latin typeface="Arial"/>
              </a:rPr>
              <a:t>Sixth Outline Level</a:t>
            </a:r>
            <a:endParaRPr b="0" lang="el-GR" sz="2000" spc="-1" strike="noStrike">
              <a:solidFill>
                <a:srgbClr val="ffffff"/>
              </a:solidFill>
              <a:latin typeface="Arial"/>
            </a:endParaRPr>
          </a:p>
          <a:p>
            <a:pPr lvl="6" marL="3024000" indent="-216000">
              <a:spcBef>
                <a:spcPts val="283"/>
              </a:spcBef>
              <a:buClr>
                <a:srgbClr val="000000"/>
              </a:buClr>
              <a:buSzPct val="45000"/>
              <a:buFont typeface="Wingdings" charset="2"/>
              <a:buChar char=""/>
            </a:pPr>
            <a:r>
              <a:rPr b="0" lang="el-GR" sz="2000" spc="-1" strike="noStrike">
                <a:solidFill>
                  <a:srgbClr val="ffffff"/>
                </a:solidFill>
                <a:latin typeface="Arial"/>
              </a:rPr>
              <a:t>Seventh Outline Level</a:t>
            </a:r>
            <a:endParaRPr b="0" lang="el-GR" sz="2000" spc="-1" strike="noStrike">
              <a:solidFill>
                <a:srgbClr val="ffffff"/>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tx="0" ty="0" sx="64772" sy="64772" algn="tl"/>
        </a:blipFill>
      </p:bgPr>
    </p:bg>
    <p:spTree>
      <p:nvGrpSpPr>
        <p:cNvPr id="1" name=""/>
        <p:cNvGrpSpPr/>
        <p:nvPr/>
      </p:nvGrpSpPr>
      <p:grpSpPr>
        <a:xfrm>
          <a:off x="0" y="0"/>
          <a:ext cx="0" cy="0"/>
          <a:chOff x="0" y="0"/>
          <a:chExt cx="0" cy="0"/>
        </a:xfrm>
      </p:grpSpPr>
      <p:sp>
        <p:nvSpPr>
          <p:cNvPr id="43"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4"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5" name="PlaceHolder 1"/>
          <p:cNvSpPr>
            <a:spLocks noGrp="1"/>
          </p:cNvSpPr>
          <p:nvPr>
            <p:ph type="title"/>
          </p:nvPr>
        </p:nvSpPr>
        <p:spPr>
          <a:xfrm>
            <a:off x="457200" y="-20520"/>
            <a:ext cx="8229240" cy="359640"/>
          </a:xfrm>
          <a:prstGeom prst="rect">
            <a:avLst/>
          </a:prstGeom>
          <a:noFill/>
          <a:ln w="0">
            <a:noFill/>
          </a:ln>
        </p:spPr>
        <p:txBody>
          <a:bodyPr lIns="90000" rIns="90000" tIns="45000" bIns="45000" anchor="t">
            <a:noAutofit/>
          </a:bodyPr>
          <a:p>
            <a:pPr indent="0" algn="ctr">
              <a:lnSpc>
                <a:spcPct val="100000"/>
              </a:lnSpc>
              <a:buNone/>
            </a:pPr>
            <a:r>
              <a:rPr b="0" lang="el-GR" sz="2300" spc="-1" strike="noStrike">
                <a:solidFill>
                  <a:srgbClr val="04617b"/>
                </a:solidFill>
                <a:latin typeface="Calibri"/>
              </a:rPr>
              <a:t>Ιστορική αναδρομή - Εισαγωγή</a:t>
            </a:r>
            <a:endParaRPr b="0" lang="el-GR" sz="2300" spc="-1" strike="noStrike">
              <a:solidFill>
                <a:srgbClr val="000000"/>
              </a:solidFill>
              <a:latin typeface="Constantia"/>
            </a:endParaRPr>
          </a:p>
        </p:txBody>
      </p:sp>
      <p:sp>
        <p:nvSpPr>
          <p:cNvPr id="46" name="PlaceHolder 2"/>
          <p:cNvSpPr>
            <a:spLocks noGrp="1"/>
          </p:cNvSpPr>
          <p:nvPr>
            <p:ph type="body"/>
          </p:nvPr>
        </p:nvSpPr>
        <p:spPr>
          <a:xfrm>
            <a:off x="457200" y="555480"/>
            <a:ext cx="8229240" cy="4187520"/>
          </a:xfrm>
          <a:prstGeom prst="rect">
            <a:avLst/>
          </a:prstGeom>
          <a:noFill/>
          <a:ln w="0">
            <a:noFill/>
          </a:ln>
        </p:spPr>
        <p:txBody>
          <a:bodyPr lIns="90000" rIns="90000" tIns="45000" bIns="45000" anchor="t">
            <a:noAutofit/>
          </a:bodyPr>
          <a:p>
            <a:pPr marL="274320" indent="-274320">
              <a:lnSpc>
                <a:spcPct val="100000"/>
              </a:lnSpc>
              <a:spcBef>
                <a:spcPts val="519"/>
              </a:spcBef>
              <a:buClr>
                <a:srgbClr val="0bd0d9"/>
              </a:buClr>
              <a:buSzPct val="95000"/>
              <a:buFont typeface="Wingdings 2" charset="2"/>
              <a:buChar char=""/>
            </a:pPr>
            <a:r>
              <a:rPr b="0" lang="el-GR" sz="2600" spc="-1" strike="noStrike">
                <a:solidFill>
                  <a:srgbClr val="000000"/>
                </a:solidFill>
                <a:latin typeface="Arial"/>
              </a:rPr>
              <a:t>Kλικ για επεξεργασία των στυλ του υποδείγματος</a:t>
            </a:r>
            <a:endParaRPr b="0" lang="el-GR" sz="2600" spc="-1" strike="noStrike">
              <a:solidFill>
                <a:srgbClr val="000000"/>
              </a:solidFill>
              <a:latin typeface="Arial"/>
            </a:endParaRPr>
          </a:p>
          <a:p>
            <a:pPr lvl="1" marL="640080" indent="-246960">
              <a:lnSpc>
                <a:spcPct val="100000"/>
              </a:lnSpc>
              <a:spcBef>
                <a:spcPts val="479"/>
              </a:spcBef>
              <a:buClr>
                <a:srgbClr val="0f6fc6"/>
              </a:buClr>
              <a:buSzPct val="85000"/>
              <a:buFont typeface="Wingdings 2" charset="2"/>
              <a:buChar char=""/>
            </a:pPr>
            <a:r>
              <a:rPr b="0" lang="el-GR" sz="2400" spc="-1" strike="noStrike">
                <a:solidFill>
                  <a:srgbClr val="000000"/>
                </a:solidFill>
                <a:latin typeface="Arial"/>
              </a:rPr>
              <a:t>Δεύτερου επιπέδου</a:t>
            </a:r>
            <a:endParaRPr b="0" lang="el-GR" sz="2400" spc="-1" strike="noStrike">
              <a:solidFill>
                <a:srgbClr val="000000"/>
              </a:solidFill>
              <a:latin typeface="Arial"/>
            </a:endParaRPr>
          </a:p>
          <a:p>
            <a:pPr lvl="2" marL="914400" indent="-246960">
              <a:lnSpc>
                <a:spcPct val="100000"/>
              </a:lnSpc>
              <a:spcBef>
                <a:spcPts val="420"/>
              </a:spcBef>
              <a:buClr>
                <a:srgbClr val="009dd9"/>
              </a:buClr>
              <a:buSzPct val="70000"/>
              <a:buFont typeface="Wingdings 2" charset="2"/>
              <a:buChar char=""/>
            </a:pPr>
            <a:r>
              <a:rPr b="0" lang="el-GR" sz="2100" spc="-1" strike="noStrike">
                <a:solidFill>
                  <a:srgbClr val="000000"/>
                </a:solidFill>
                <a:latin typeface="Arial"/>
              </a:rPr>
              <a:t>Τρίτου επιπέδου</a:t>
            </a:r>
            <a:endParaRPr b="0" lang="el-GR" sz="2100" spc="-1" strike="noStrike">
              <a:solidFill>
                <a:srgbClr val="000000"/>
              </a:solidFill>
              <a:latin typeface="Arial"/>
            </a:endParaRPr>
          </a:p>
          <a:p>
            <a:pPr lvl="3" marL="1188720" indent="-210240">
              <a:lnSpc>
                <a:spcPct val="100000"/>
              </a:lnSpc>
              <a:spcBef>
                <a:spcPts val="400"/>
              </a:spcBef>
              <a:buClr>
                <a:srgbClr val="0bd0d9"/>
              </a:buClr>
              <a:buSzPct val="65000"/>
              <a:buFont typeface="Wingdings 2" charset="2"/>
              <a:buChar char=""/>
            </a:pPr>
            <a:r>
              <a:rPr b="0" lang="el-GR" sz="2000" spc="-1" strike="noStrike">
                <a:solidFill>
                  <a:srgbClr val="000000"/>
                </a:solidFill>
                <a:latin typeface="Arial"/>
              </a:rPr>
              <a:t>Τέταρτου επιπέδου</a:t>
            </a:r>
            <a:endParaRPr b="0" lang="el-GR" sz="2000" spc="-1" strike="noStrike">
              <a:solidFill>
                <a:srgbClr val="000000"/>
              </a:solidFill>
              <a:latin typeface="Arial"/>
            </a:endParaRPr>
          </a:p>
          <a:p>
            <a:pPr lvl="4" marL="1463040" indent="-210240">
              <a:lnSpc>
                <a:spcPct val="100000"/>
              </a:lnSpc>
              <a:spcBef>
                <a:spcPts val="400"/>
              </a:spcBef>
              <a:buClr>
                <a:srgbClr val="10cf9b"/>
              </a:buClr>
              <a:buSzPct val="65000"/>
              <a:buFont typeface="Wingdings 2" charset="2"/>
              <a:buChar char=""/>
            </a:pPr>
            <a:r>
              <a:rPr b="0" lang="el-GR" sz="2000" spc="-1" strike="noStrike">
                <a:solidFill>
                  <a:srgbClr val="000000"/>
                </a:solidFill>
                <a:latin typeface="Arial"/>
              </a:rPr>
              <a:t>Πέμπτου επιπέδου</a:t>
            </a:r>
            <a:endParaRPr b="0" lang="el-GR" sz="2000" spc="-1" strike="noStrike">
              <a:solidFill>
                <a:srgbClr val="000000"/>
              </a:solidFill>
              <a:latin typeface="Arial"/>
            </a:endParaRPr>
          </a:p>
        </p:txBody>
      </p:sp>
      <p:sp>
        <p:nvSpPr>
          <p:cNvPr id="47" name="6 - TextBox"/>
          <p:cNvSpPr/>
          <p:nvPr/>
        </p:nvSpPr>
        <p:spPr>
          <a:xfrm>
            <a:off x="467640" y="4875840"/>
            <a:ext cx="8208720" cy="2721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i="1" lang="el-GR" sz="1200" spc="-1" strike="noStrike">
                <a:solidFill>
                  <a:srgbClr val="000000"/>
                </a:solidFill>
                <a:latin typeface="Constantia"/>
              </a:rPr>
              <a:t>Σαλής Αναστάσιος – Μηχανολόγος 1</a:t>
            </a:r>
            <a:r>
              <a:rPr b="0" i="1" lang="el-GR" sz="1200" spc="-1" strike="noStrike" baseline="30000">
                <a:solidFill>
                  <a:srgbClr val="000000"/>
                </a:solidFill>
                <a:latin typeface="Constantia"/>
              </a:rPr>
              <a:t>ου</a:t>
            </a:r>
            <a:r>
              <a:rPr b="0" i="1" lang="el-GR" sz="1200" spc="-1" strike="noStrike">
                <a:solidFill>
                  <a:srgbClr val="000000"/>
                </a:solidFill>
                <a:latin typeface="Constantia"/>
              </a:rPr>
              <a:t> ΕΠΑ.Λ.  Δράμας</a:t>
            </a:r>
            <a:endParaRPr b="0" lang="en-US" sz="12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533520" y="339480"/>
            <a:ext cx="7851240" cy="935640"/>
          </a:xfrm>
          <a:prstGeom prst="rect">
            <a:avLst/>
          </a:prstGeom>
          <a:noFill/>
          <a:ln w="0">
            <a:noFill/>
          </a:ln>
        </p:spPr>
        <p:txBody>
          <a:bodyPr lIns="90000" rIns="18360" tIns="0" bIns="0" anchor="b">
            <a:normAutofit/>
          </a:bodyPr>
          <a:p>
            <a:pPr indent="0" algn="ctr">
              <a:lnSpc>
                <a:spcPct val="100000"/>
              </a:lnSpc>
              <a:buNone/>
            </a:pPr>
            <a:r>
              <a:rPr b="1" lang="el-GR" sz="5600" spc="-1" strike="noStrike">
                <a:solidFill>
                  <a:srgbClr val="50e0ea"/>
                </a:solidFill>
                <a:latin typeface="Calibri"/>
              </a:rPr>
              <a:t>Μ.Ε.Κ.  Ι</a:t>
            </a:r>
            <a:endParaRPr b="0" lang="el-GR" sz="5600" spc="-1" strike="noStrike">
              <a:solidFill>
                <a:srgbClr val="ffffff"/>
              </a:solidFill>
              <a:latin typeface="Constantia"/>
            </a:endParaRPr>
          </a:p>
        </p:txBody>
      </p:sp>
      <p:sp>
        <p:nvSpPr>
          <p:cNvPr id="85" name="PlaceHolder 2"/>
          <p:cNvSpPr>
            <a:spLocks noGrp="1"/>
          </p:cNvSpPr>
          <p:nvPr>
            <p:ph type="subTitle"/>
          </p:nvPr>
        </p:nvSpPr>
        <p:spPr>
          <a:xfrm>
            <a:off x="533520" y="1131480"/>
            <a:ext cx="7854480" cy="2376000"/>
          </a:xfrm>
          <a:prstGeom prst="rect">
            <a:avLst/>
          </a:prstGeom>
          <a:noFill/>
          <a:ln w="0">
            <a:noFill/>
          </a:ln>
        </p:spPr>
        <p:txBody>
          <a:bodyPr lIns="0" rIns="18360" tIns="45000" bIns="45000" anchor="t">
            <a:normAutofit/>
          </a:bodyPr>
          <a:p>
            <a:pPr indent="0" algn="r">
              <a:lnSpc>
                <a:spcPct val="150000"/>
              </a:lnSpc>
              <a:buNone/>
              <a:tabLst>
                <a:tab algn="l" pos="0"/>
              </a:tabLst>
            </a:pPr>
            <a:r>
              <a:rPr b="0" lang="el-GR" sz="4000" spc="-1" strike="noStrike">
                <a:solidFill>
                  <a:srgbClr val="ffffff"/>
                </a:solidFill>
                <a:latin typeface="Arial"/>
              </a:rPr>
              <a:t>Κεφάλαιο  </a:t>
            </a:r>
            <a:r>
              <a:rPr b="0" lang="en-US" sz="4000" spc="-1" strike="noStrike">
                <a:solidFill>
                  <a:srgbClr val="ffffff"/>
                </a:solidFill>
                <a:latin typeface="Arial"/>
              </a:rPr>
              <a:t>2</a:t>
            </a:r>
            <a:endParaRPr b="0" lang="en-US" sz="4000" spc="-1" strike="noStrike">
              <a:solidFill>
                <a:srgbClr val="000000"/>
              </a:solidFill>
              <a:latin typeface="Arial"/>
            </a:endParaRPr>
          </a:p>
          <a:p>
            <a:pPr indent="0" algn="ctr">
              <a:lnSpc>
                <a:spcPct val="100000"/>
              </a:lnSpc>
              <a:spcAft>
                <a:spcPts val="1800"/>
              </a:spcAft>
              <a:buNone/>
              <a:tabLst>
                <a:tab algn="l" pos="0"/>
              </a:tabLst>
            </a:pPr>
            <a:r>
              <a:rPr b="1" lang="el-GR" sz="3200" spc="-1" strike="noStrike">
                <a:solidFill>
                  <a:schemeClr val="accent5">
                    <a:lumMod val="20000"/>
                    <a:lumOff val="80000"/>
                  </a:schemeClr>
                </a:solidFill>
                <a:latin typeface="Arial"/>
              </a:rPr>
              <a:t>Πρώτος Θερμοδυναμικός Νόμος</a:t>
            </a:r>
            <a:endParaRPr b="0" lang="en-US" sz="3200" spc="-1" strike="noStrike">
              <a:solidFill>
                <a:srgbClr val="000000"/>
              </a:solidFill>
              <a:latin typeface="Arial"/>
            </a:endParaRPr>
          </a:p>
          <a:p>
            <a:pPr indent="0" algn="ctr">
              <a:lnSpc>
                <a:spcPct val="100000"/>
              </a:lnSpc>
              <a:buNone/>
              <a:tabLst>
                <a:tab algn="l" pos="0"/>
              </a:tabLst>
            </a:pPr>
            <a:r>
              <a:rPr b="1" lang="el-GR" sz="3200" spc="-1" strike="noStrike">
                <a:solidFill>
                  <a:srgbClr val="ffffff"/>
                </a:solidFill>
                <a:latin typeface="Arial"/>
              </a:rPr>
              <a:t>Φυσικές έννοιες &amp; Κινητήριες Μηχανές</a:t>
            </a:r>
            <a:endParaRPr b="0" lang="en-US" sz="3200" spc="-1" strike="noStrike">
              <a:solidFill>
                <a:srgbClr val="000000"/>
              </a:solidFill>
              <a:latin typeface="Arial"/>
            </a:endParaRPr>
          </a:p>
        </p:txBody>
      </p:sp>
      <p:sp>
        <p:nvSpPr>
          <p:cNvPr id="86" name="3 - TextBox"/>
          <p:cNvSpPr/>
          <p:nvPr/>
        </p:nvSpPr>
        <p:spPr>
          <a:xfrm>
            <a:off x="611640" y="3579840"/>
            <a:ext cx="7920360" cy="1247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400" spc="-1" strike="noStrike">
                <a:solidFill>
                  <a:srgbClr val="ffffff"/>
                </a:solidFill>
                <a:latin typeface="Constantia"/>
              </a:rPr>
              <a:t>ΣΑΛΗΣ  ΑΝΑΣΤΑΣΙΟΣ</a:t>
            </a:r>
            <a:endParaRPr b="0" lang="en-US" sz="2400" spc="-1" strike="noStrike">
              <a:solidFill>
                <a:srgbClr val="000000"/>
              </a:solidFill>
              <a:latin typeface="Arial"/>
            </a:endParaRPr>
          </a:p>
          <a:p>
            <a:pPr algn="ctr">
              <a:lnSpc>
                <a:spcPct val="100000"/>
              </a:lnSpc>
            </a:pPr>
            <a:r>
              <a:rPr b="1" lang="en-US" sz="1800" spc="-1" strike="noStrike">
                <a:solidFill>
                  <a:srgbClr val="f2f2f2"/>
                </a:solidFill>
                <a:latin typeface="Constantia"/>
              </a:rPr>
              <a:t>MSc in Management and Information Systems</a:t>
            </a:r>
            <a:endParaRPr b="0" lang="en-US" sz="1800" spc="-1" strike="noStrike">
              <a:solidFill>
                <a:srgbClr val="000000"/>
              </a:solidFill>
              <a:latin typeface="Arial"/>
            </a:endParaRPr>
          </a:p>
          <a:p>
            <a:pPr algn="ctr">
              <a:lnSpc>
                <a:spcPct val="100000"/>
              </a:lnSpc>
            </a:pPr>
            <a:r>
              <a:rPr b="0" lang="el-GR" sz="1800" spc="-1" strike="noStrike">
                <a:solidFill>
                  <a:srgbClr val="ffffff"/>
                </a:solidFill>
                <a:latin typeface="Constantia"/>
              </a:rPr>
              <a:t>Μηχανολόγος</a:t>
            </a:r>
            <a:endParaRPr b="0" lang="en-US" sz="1800" spc="-1" strike="noStrike">
              <a:solidFill>
                <a:srgbClr val="000000"/>
              </a:solidFill>
              <a:latin typeface="Arial"/>
            </a:endParaRPr>
          </a:p>
          <a:p>
            <a:pPr algn="ctr">
              <a:lnSpc>
                <a:spcPct val="100000"/>
              </a:lnSpc>
            </a:pPr>
            <a:r>
              <a:rPr b="0" lang="el-GR" sz="1600" spc="-1" strike="noStrike">
                <a:solidFill>
                  <a:srgbClr val="ffffff"/>
                </a:solidFill>
                <a:latin typeface="Constantia"/>
              </a:rPr>
              <a:t>Εκπαιδευτικός  1</a:t>
            </a:r>
            <a:r>
              <a:rPr b="0" lang="el-GR" sz="1600" spc="-1" strike="noStrike" baseline="30000">
                <a:solidFill>
                  <a:srgbClr val="ffffff"/>
                </a:solidFill>
                <a:latin typeface="Constantia"/>
              </a:rPr>
              <a:t>ου</a:t>
            </a:r>
            <a:r>
              <a:rPr b="0" lang="el-GR" sz="1600" spc="-1" strike="noStrike">
                <a:solidFill>
                  <a:srgbClr val="ffffff"/>
                </a:solidFill>
                <a:latin typeface="Constantia"/>
              </a:rPr>
              <a:t>  ΕΠΑ.Λ.  Δράμας</a:t>
            </a:r>
            <a:endParaRPr b="0" lang="en-US" sz="1600" spc="-1" strike="noStrike">
              <a:solidFill>
                <a:srgbClr val="000000"/>
              </a:solidFill>
              <a:latin typeface="Arial"/>
            </a:endParaRPr>
          </a:p>
        </p:txBody>
      </p:sp>
    </p:spTree>
  </p:cSld>
  <p:transition>
    <p:pull dir="rd"/>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Πρώτος θερμοδυναμικός νόμος</a:t>
            </a:r>
            <a:endParaRPr b="0" lang="en-US" sz="2300" spc="-1" strike="noStrike">
              <a:solidFill>
                <a:srgbClr val="000000"/>
              </a:solidFill>
              <a:latin typeface="Arial"/>
            </a:endParaRPr>
          </a:p>
        </p:txBody>
      </p:sp>
      <p:sp>
        <p:nvSpPr>
          <p:cNvPr id="88" name="3 - TextBox"/>
          <p:cNvSpPr/>
          <p:nvPr/>
        </p:nvSpPr>
        <p:spPr>
          <a:xfrm>
            <a:off x="683640" y="2644200"/>
            <a:ext cx="7920360" cy="1964520"/>
          </a:xfrm>
          <a:prstGeom prst="rect">
            <a:avLst/>
          </a:prstGeom>
          <a:gradFill rotWithShape="0">
            <a:gsLst>
              <a:gs pos="0">
                <a:srgbClr val="191919"/>
              </a:gs>
              <a:gs pos="100000">
                <a:srgbClr val="bcbcbc"/>
              </a:gs>
            </a:gsLst>
            <a:path path="circle">
              <a:fillToRect l="50000" t="100000" r="50000" b="0"/>
            </a:path>
          </a:gradFill>
          <a:ln>
            <a:solidFill>
              <a:srgbClr val="000000"/>
            </a:solidFill>
            <a:round/>
          </a:ln>
          <a:effectLst>
            <a:outerShdw algn="ctr" blurRad="57240" dir="5400000" dist="38160" rotWithShape="0">
              <a:schemeClr val="phClr">
                <a:shade val="9000"/>
                <a:satMod val="105000"/>
                <a:alpha val="48000"/>
              </a:schemeClr>
            </a:outerShdw>
          </a:effectLst>
        </p:spPr>
        <p:style>
          <a:lnRef idx="1">
            <a:schemeClr val="dk1"/>
          </a:lnRef>
          <a:fillRef idx="3">
            <a:schemeClr val="dk1"/>
          </a:fillRef>
          <a:effectRef idx="2">
            <a:schemeClr val="dk1"/>
          </a:effectRef>
          <a:fontRef idx="minor"/>
        </p:style>
        <p:txBody>
          <a:bodyPr lIns="90000" rIns="90000" tIns="45000" bIns="45000" anchor="t">
            <a:spAutoFit/>
          </a:bodyPr>
          <a:p>
            <a:pPr algn="ctr">
              <a:lnSpc>
                <a:spcPct val="100000"/>
              </a:lnSpc>
              <a:spcBef>
                <a:spcPts val="601"/>
              </a:spcBef>
              <a:spcAft>
                <a:spcPts val="601"/>
              </a:spcAft>
            </a:pPr>
            <a:endParaRPr b="0" lang="en-US" sz="800" spc="-1" strike="noStrike">
              <a:solidFill>
                <a:srgbClr val="000000"/>
              </a:solidFill>
              <a:latin typeface="Arial"/>
            </a:endParaRPr>
          </a:p>
          <a:p>
            <a:pPr algn="ctr">
              <a:lnSpc>
                <a:spcPct val="100000"/>
              </a:lnSpc>
            </a:pPr>
            <a:r>
              <a:rPr b="1" lang="el-GR" sz="2000" spc="-1" strike="noStrike">
                <a:solidFill>
                  <a:schemeClr val="lt1"/>
                </a:solidFill>
                <a:latin typeface="Arial"/>
              </a:rPr>
              <a:t>Η συνολική ενέργεια η οποία θα υπάρχει σε ένα σύστημα στο τέλος της διαδικασίας μετατροπής μιας ποσότητας ενέργειας σε κάποια άλλη μορφή, θα είναι ίση με το άθροισμα όλων των επιμέρους μορφών ενέργειας που προέκυψαν κατά τη διαδικασία αυτής της μετατροπής.</a:t>
            </a:r>
            <a:endParaRPr b="0" lang="en-US" sz="2000" spc="-1" strike="noStrike">
              <a:solidFill>
                <a:srgbClr val="000000"/>
              </a:solidFill>
              <a:latin typeface="Arial"/>
            </a:endParaRPr>
          </a:p>
          <a:p>
            <a:pPr algn="ctr">
              <a:lnSpc>
                <a:spcPct val="100000"/>
              </a:lnSpc>
            </a:pPr>
            <a:r>
              <a:rPr b="1" lang="el-GR" sz="1000" spc="-1" strike="noStrike">
                <a:solidFill>
                  <a:schemeClr val="lt1"/>
                </a:solidFill>
                <a:latin typeface="Arial"/>
              </a:rPr>
              <a:t> </a:t>
            </a:r>
            <a:endParaRPr b="0" lang="en-US" sz="1000" spc="-1" strike="noStrike">
              <a:solidFill>
                <a:srgbClr val="000000"/>
              </a:solidFill>
              <a:latin typeface="Arial"/>
            </a:endParaRPr>
          </a:p>
        </p:txBody>
      </p:sp>
      <p:sp>
        <p:nvSpPr>
          <p:cNvPr id="89" name="6 - TextBox"/>
          <p:cNvSpPr/>
          <p:nvPr/>
        </p:nvSpPr>
        <p:spPr>
          <a:xfrm>
            <a:off x="683640" y="555480"/>
            <a:ext cx="7920360" cy="1004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000" spc="-1" strike="noStrike">
                <a:solidFill>
                  <a:srgbClr val="000000"/>
                </a:solidFill>
                <a:latin typeface="Arial"/>
              </a:rPr>
              <a:t>Από τη Φυσική είναι γνωστό, ως αρχή, ότι κάθε μορφή ενέργειας μπορεί να μετατραπεί σε κάποια άλλη χωρίς απώλειες, χωρίς, δηλαδή, να χαθεί κάποια ποσότητα από την αρχική ενέργεια.</a:t>
            </a:r>
            <a:endParaRPr b="0" lang="en-US" sz="2000" spc="-1" strike="noStrike">
              <a:solidFill>
                <a:srgbClr val="000000"/>
              </a:solidFill>
              <a:latin typeface="Arial"/>
            </a:endParaRPr>
          </a:p>
        </p:txBody>
      </p:sp>
      <p:sp>
        <p:nvSpPr>
          <p:cNvPr id="90" name="7 - TextBox"/>
          <p:cNvSpPr/>
          <p:nvPr/>
        </p:nvSpPr>
        <p:spPr>
          <a:xfrm>
            <a:off x="683640" y="1700280"/>
            <a:ext cx="7920360" cy="6994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000" spc="-1" strike="noStrike">
                <a:solidFill>
                  <a:srgbClr val="000000"/>
                </a:solidFill>
                <a:latin typeface="Arial"/>
              </a:rPr>
              <a:t>Η αρχή αυτή ονομάζεται αρχή της διατήρησης της ενέργειας ή </a:t>
            </a:r>
            <a:endParaRPr b="0" lang="en-US" sz="2000" spc="-1" strike="noStrike">
              <a:solidFill>
                <a:srgbClr val="000000"/>
              </a:solidFill>
              <a:latin typeface="Arial"/>
            </a:endParaRPr>
          </a:p>
          <a:p>
            <a:pPr algn="ctr">
              <a:lnSpc>
                <a:spcPct val="100000"/>
              </a:lnSpc>
            </a:pPr>
            <a:r>
              <a:rPr b="0" lang="el-GR" sz="2000" spc="-1" strike="noStrike">
                <a:solidFill>
                  <a:srgbClr val="000000"/>
                </a:solidFill>
                <a:latin typeface="Arial"/>
              </a:rPr>
              <a:t>νόμος του Mayer (Μάγιερ).</a:t>
            </a:r>
            <a:endParaRPr b="0" lang="en-US" sz="2000" spc="-1" strike="noStrike">
              <a:solidFill>
                <a:srgbClr val="000000"/>
              </a:solidFill>
              <a:latin typeface="Arial"/>
            </a:endParaRPr>
          </a:p>
        </p:txBody>
      </p:sp>
    </p:spTree>
  </p:cSld>
  <p:transition>
    <p:pull dir="rd"/>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2" presetSubtype="4">
                                  <p:stCondLst>
                                    <p:cond delay="0"/>
                                  </p:stCondLst>
                                  <p:childTnLst>
                                    <p:set>
                                      <p:cBhvr>
                                        <p:cTn id="6" dur="1" fill="hold">
                                          <p:stCondLst>
                                            <p:cond delay="0"/>
                                          </p:stCondLst>
                                        </p:cTn>
                                        <p:tgtEl>
                                          <p:spTgt spid="89"/>
                                        </p:tgtEl>
                                        <p:attrNameLst>
                                          <p:attrName>style.visibility</p:attrName>
                                        </p:attrNameLst>
                                      </p:cBhvr>
                                      <p:to>
                                        <p:strVal val="visible"/>
                                      </p:to>
                                    </p:set>
                                    <p:anim calcmode="lin" valueType="num">
                                      <p:cBhvr additive="repl">
                                        <p:cTn id="7" dur="500" fill="hold"/>
                                        <p:tgtEl>
                                          <p:spTgt spid="89"/>
                                        </p:tgtEl>
                                        <p:attrNameLst>
                                          <p:attrName>ppt_x</p:attrName>
                                        </p:attrNameLst>
                                      </p:cBhvr>
                                      <p:tavLst>
                                        <p:tav tm="0">
                                          <p:val>
                                            <p:strVal val="#ppt_x"/>
                                          </p:val>
                                        </p:tav>
                                        <p:tav tm="100000">
                                          <p:val>
                                            <p:strVal val="#ppt_x"/>
                                          </p:val>
                                        </p:tav>
                                      </p:tavLst>
                                    </p:anim>
                                    <p:anim calcmode="lin" valueType="num">
                                      <p:cBhvr additive="repl">
                                        <p:cTn id="8" dur="500" fill="hold"/>
                                        <p:tgtEl>
                                          <p:spTgt spid="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fill="hold" presetClass="entr" presetID="2" presetSubtype="4">
                                  <p:stCondLst>
                                    <p:cond delay="0"/>
                                  </p:stCondLst>
                                  <p:childTnLst>
                                    <p:set>
                                      <p:cBhvr>
                                        <p:cTn id="12" dur="1" fill="hold">
                                          <p:stCondLst>
                                            <p:cond delay="0"/>
                                          </p:stCondLst>
                                        </p:cTn>
                                        <p:tgtEl>
                                          <p:spTgt spid="90"/>
                                        </p:tgtEl>
                                        <p:attrNameLst>
                                          <p:attrName>style.visibility</p:attrName>
                                        </p:attrNameLst>
                                      </p:cBhvr>
                                      <p:to>
                                        <p:strVal val="visible"/>
                                      </p:to>
                                    </p:set>
                                    <p:anim calcmode="lin" valueType="num">
                                      <p:cBhvr additive="repl">
                                        <p:cTn id="13" dur="500" fill="hold"/>
                                        <p:tgtEl>
                                          <p:spTgt spid="90"/>
                                        </p:tgtEl>
                                        <p:attrNameLst>
                                          <p:attrName>ppt_x</p:attrName>
                                        </p:attrNameLst>
                                      </p:cBhvr>
                                      <p:tavLst>
                                        <p:tav tm="0">
                                          <p:val>
                                            <p:strVal val="#ppt_x"/>
                                          </p:val>
                                        </p:tav>
                                        <p:tav tm="100000">
                                          <p:val>
                                            <p:strVal val="#ppt_x"/>
                                          </p:val>
                                        </p:tav>
                                      </p:tavLst>
                                    </p:anim>
                                    <p:anim calcmode="lin" valueType="num">
                                      <p:cBhvr additive="repl">
                                        <p:cTn id="14"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3" presetSubtype="10">
                                  <p:stCondLst>
                                    <p:cond delay="0"/>
                                  </p:stCondLst>
                                  <p:childTnLst>
                                    <p:set>
                                      <p:cBhvr>
                                        <p:cTn id="18" dur="1" fill="hold">
                                          <p:stCondLst>
                                            <p:cond delay="0"/>
                                          </p:stCondLst>
                                        </p:cTn>
                                        <p:tgtEl>
                                          <p:spTgt spid="88"/>
                                        </p:tgtEl>
                                        <p:attrNameLst>
                                          <p:attrName>style.visibility</p:attrName>
                                        </p:attrNameLst>
                                      </p:cBhvr>
                                      <p:to>
                                        <p:strVal val="visible"/>
                                      </p:to>
                                    </p:set>
                                    <p:animEffect filter="blinds(horizontal)" transition="in">
                                      <p:cBhvr additive="repl">
                                        <p:cTn id="19" dur="500"/>
                                        <p:tgtEl>
                                          <p:spTgt spid="8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Πρώτος θερμοδυναμικός νόμος</a:t>
            </a:r>
            <a:endParaRPr b="0" lang="en-US" sz="2300" spc="-1" strike="noStrike">
              <a:solidFill>
                <a:srgbClr val="000000"/>
              </a:solidFill>
              <a:latin typeface="Arial"/>
            </a:endParaRPr>
          </a:p>
        </p:txBody>
      </p:sp>
      <p:sp>
        <p:nvSpPr>
          <p:cNvPr id="92" name="10 - TextBox"/>
          <p:cNvSpPr/>
          <p:nvPr/>
        </p:nvSpPr>
        <p:spPr>
          <a:xfrm>
            <a:off x="611640" y="672120"/>
            <a:ext cx="7992360" cy="34124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000" spc="-1" strike="noStrike">
                <a:solidFill>
                  <a:srgbClr val="000000"/>
                </a:solidFill>
                <a:latin typeface="Arial"/>
              </a:rPr>
              <a:t>Αν, λοιπόν, συμβολίσουμε με ΣW το αλγεβρικό άθροισμα όλων των έργων που παρήχθησαν κατά τη διάρκεια μιας κυκλικής διεργασίας</a:t>
            </a:r>
            <a:endParaRPr b="0" lang="en-US" sz="2000" spc="-1" strike="noStrike">
              <a:solidFill>
                <a:srgbClr val="000000"/>
              </a:solidFill>
              <a:latin typeface="Arial"/>
            </a:endParaRPr>
          </a:p>
          <a:p>
            <a:pPr algn="ctr">
              <a:lnSpc>
                <a:spcPct val="100000"/>
              </a:lnSpc>
            </a:pPr>
            <a:r>
              <a:rPr b="0" lang="el-GR" sz="2000" spc="-1" strike="noStrike">
                <a:solidFill>
                  <a:srgbClr val="000000"/>
                </a:solidFill>
                <a:latin typeface="Arial"/>
              </a:rPr>
              <a:t> </a:t>
            </a:r>
            <a:r>
              <a:rPr b="0" lang="el-GR" sz="2000" spc="-1" strike="noStrike">
                <a:solidFill>
                  <a:srgbClr val="000000"/>
                </a:solidFill>
                <a:latin typeface="Arial"/>
              </a:rPr>
              <a:t>- και που δεν είναι άλλο από το καθαρό έργο – </a:t>
            </a:r>
            <a:endParaRPr b="0" lang="en-US" sz="2000" spc="-1" strike="noStrike">
              <a:solidFill>
                <a:srgbClr val="000000"/>
              </a:solidFill>
              <a:latin typeface="Arial"/>
            </a:endParaRPr>
          </a:p>
          <a:p>
            <a:pPr algn="ctr">
              <a:lnSpc>
                <a:spcPct val="100000"/>
              </a:lnSpc>
            </a:pPr>
            <a:r>
              <a:rPr b="0" lang="el-GR" sz="2000" spc="-1" strike="noStrike">
                <a:solidFill>
                  <a:srgbClr val="000000"/>
                </a:solidFill>
                <a:latin typeface="Arial"/>
              </a:rPr>
              <a:t>και με Σ</a:t>
            </a:r>
            <a:r>
              <a:rPr b="0" lang="en-US" sz="2000" spc="-1" strike="noStrike">
                <a:solidFill>
                  <a:srgbClr val="000000"/>
                </a:solidFill>
                <a:latin typeface="Arial"/>
              </a:rPr>
              <a:t>Q</a:t>
            </a:r>
            <a:r>
              <a:rPr b="0" lang="el-GR" sz="2000" spc="-1" strike="noStrike">
                <a:solidFill>
                  <a:srgbClr val="000000"/>
                </a:solidFill>
                <a:latin typeface="Arial"/>
              </a:rPr>
              <a:t>, το αλγεβρικό άθροισμα όλων των θερμοτήτων που ανταλλάχθηκαν κατά τη διάρκεια αυτής της διαδικασίας, </a:t>
            </a:r>
            <a:endParaRPr b="0" lang="en-US" sz="2000" spc="-1" strike="noStrike">
              <a:solidFill>
                <a:srgbClr val="000000"/>
              </a:solidFill>
              <a:latin typeface="Arial"/>
            </a:endParaRPr>
          </a:p>
          <a:p>
            <a:pPr algn="ctr">
              <a:lnSpc>
                <a:spcPct val="100000"/>
              </a:lnSpc>
            </a:pPr>
            <a:r>
              <a:rPr b="0" lang="el-GR" sz="2000" spc="-1" strike="noStrike">
                <a:solidFill>
                  <a:srgbClr val="000000"/>
                </a:solidFill>
                <a:latin typeface="Arial"/>
              </a:rPr>
              <a:t>θα ισχύει η σχέση:</a:t>
            </a:r>
            <a:endParaRPr b="0" lang="en-US" sz="2000" spc="-1" strike="noStrike">
              <a:solidFill>
                <a:srgbClr val="000000"/>
              </a:solidFill>
              <a:latin typeface="Arial"/>
            </a:endParaRPr>
          </a:p>
          <a:p>
            <a:pPr algn="ctr">
              <a:lnSpc>
                <a:spcPct val="100000"/>
              </a:lnSpc>
            </a:pPr>
            <a:endParaRPr b="0" lang="en-US" sz="1400" spc="-1" strike="noStrike">
              <a:solidFill>
                <a:srgbClr val="000000"/>
              </a:solidFill>
              <a:latin typeface="Arial"/>
            </a:endParaRPr>
          </a:p>
          <a:p>
            <a:pPr algn="ctr">
              <a:lnSpc>
                <a:spcPct val="100000"/>
              </a:lnSpc>
            </a:pPr>
            <a:r>
              <a:rPr b="1" lang="el-GR" sz="2000" spc="-1" strike="noStrike">
                <a:solidFill>
                  <a:srgbClr val="000000"/>
                </a:solidFill>
                <a:latin typeface="Arial"/>
              </a:rPr>
              <a:t>Σ</a:t>
            </a:r>
            <a:r>
              <a:rPr b="1" lang="en-US" sz="2000" spc="-1" strike="noStrike">
                <a:solidFill>
                  <a:srgbClr val="000000"/>
                </a:solidFill>
                <a:latin typeface="Arial"/>
              </a:rPr>
              <a:t>W</a:t>
            </a:r>
            <a:r>
              <a:rPr b="1" lang="el-GR" sz="2000" spc="-1" strike="noStrike">
                <a:solidFill>
                  <a:srgbClr val="000000"/>
                </a:solidFill>
                <a:latin typeface="Arial"/>
              </a:rPr>
              <a:t> = J · Σ</a:t>
            </a:r>
            <a:r>
              <a:rPr b="1" lang="en-US" sz="2000" spc="-1" strike="noStrike">
                <a:solidFill>
                  <a:srgbClr val="000000"/>
                </a:solidFill>
                <a:latin typeface="Arial"/>
              </a:rPr>
              <a:t>Q</a:t>
            </a:r>
            <a:endParaRPr b="0" lang="en-US" sz="2000" spc="-1" strike="noStrike">
              <a:solidFill>
                <a:srgbClr val="000000"/>
              </a:solidFill>
              <a:latin typeface="Arial"/>
            </a:endParaRPr>
          </a:p>
          <a:p>
            <a:pPr algn="ctr">
              <a:lnSpc>
                <a:spcPct val="100000"/>
              </a:lnSpc>
            </a:pPr>
            <a:endParaRPr b="0" lang="en-US" sz="1400" spc="-1" strike="noStrike">
              <a:solidFill>
                <a:srgbClr val="000000"/>
              </a:solidFill>
              <a:latin typeface="Arial"/>
            </a:endParaRPr>
          </a:p>
          <a:p>
            <a:pPr algn="ctr">
              <a:lnSpc>
                <a:spcPct val="100000"/>
              </a:lnSpc>
              <a:spcAft>
                <a:spcPts val="1199"/>
              </a:spcAft>
            </a:pPr>
            <a:r>
              <a:rPr b="0" lang="el-GR" sz="2000" spc="-1" strike="noStrike">
                <a:solidFill>
                  <a:srgbClr val="000000"/>
                </a:solidFill>
                <a:latin typeface="Arial"/>
              </a:rPr>
              <a:t>όπου το J =1 όταν χρησιμοποιούμε ως μονάδες το Joule (J) </a:t>
            </a:r>
            <a:endParaRPr b="0" lang="en-US" sz="2000" spc="-1" strike="noStrike">
              <a:solidFill>
                <a:srgbClr val="000000"/>
              </a:solidFill>
              <a:latin typeface="Arial"/>
            </a:endParaRPr>
          </a:p>
          <a:p>
            <a:pPr algn="ctr">
              <a:lnSpc>
                <a:spcPct val="100000"/>
              </a:lnSpc>
              <a:spcAft>
                <a:spcPts val="1199"/>
              </a:spcAft>
            </a:pPr>
            <a:r>
              <a:rPr b="0" lang="el-GR" sz="2000" spc="-1" strike="noStrike">
                <a:solidFill>
                  <a:srgbClr val="000000"/>
                </a:solidFill>
                <a:latin typeface="Arial"/>
              </a:rPr>
              <a:t>και J = 4186 όταν τη θερμότητα την εκφράσουμε σε θερμίδες (kcal).</a:t>
            </a:r>
            <a:endParaRPr b="0" lang="en-US" sz="2000" spc="-1" strike="noStrike">
              <a:solidFill>
                <a:srgbClr val="000000"/>
              </a:solidFill>
              <a:latin typeface="Arial"/>
            </a:endParaRPr>
          </a:p>
        </p:txBody>
      </p:sp>
    </p:spTree>
  </p:cSld>
  <p:transition>
    <p:pull dir="rd"/>
  </p:transition>
  <p:timing>
    <p:tnLst>
      <p:par>
        <p:cTn id="20" dur="indefinite" restart="never" nodeType="tmRoot">
          <p:childTnLst>
            <p:seq>
              <p:cTn id="21" dur="indefinite" nodeType="mainSeq">
                <p:childTnLst>
                  <p:par>
                    <p:cTn id="22" fill="hold">
                      <p:stCondLst>
                        <p:cond delay="indefinite"/>
                      </p:stCondLst>
                      <p:childTnLst>
                        <p:par>
                          <p:cTn id="23" fill="hold">
                            <p:stCondLst>
                              <p:cond delay="0"/>
                            </p:stCondLst>
                            <p:childTnLst>
                              <p:par>
                                <p:cTn id="24" nodeType="clickEffect" fill="hold" presetClass="entr" presetID="3" presetSubtype="10">
                                  <p:stCondLst>
                                    <p:cond delay="0"/>
                                  </p:stCondLst>
                                  <p:childTnLst>
                                    <p:set>
                                      <p:cBhvr>
                                        <p:cTn id="25" dur="1" fill="hold">
                                          <p:stCondLst>
                                            <p:cond delay="0"/>
                                          </p:stCondLst>
                                        </p:cTn>
                                        <p:tgtEl>
                                          <p:spTgt spid="92">
                                            <p:txEl>
                                              <p:pRg st="0" end="0"/>
                                            </p:txEl>
                                          </p:spTgt>
                                        </p:tgtEl>
                                        <p:attrNameLst>
                                          <p:attrName>style.visibility</p:attrName>
                                        </p:attrNameLst>
                                      </p:cBhvr>
                                      <p:to>
                                        <p:strVal val="visible"/>
                                      </p:to>
                                    </p:set>
                                    <p:animEffect filter="blinds(horizontal)" transition="in">
                                      <p:cBhvr additive="repl">
                                        <p:cTn id="26" dur="500"/>
                                        <p:tgtEl>
                                          <p:spTgt spid="92">
                                            <p:txEl>
                                              <p:pRg st="0" end="0"/>
                                            </p:txEl>
                                          </p:spTgt>
                                        </p:tgtEl>
                                      </p:cBhvr>
                                    </p:animEffect>
                                  </p:childTnLst>
                                </p:cTn>
                              </p:par>
                              <p:par>
                                <p:cTn id="27" nodeType="withEffect" fill="hold" presetClass="entr" presetID="3" presetSubtype="10">
                                  <p:stCondLst>
                                    <p:cond delay="0"/>
                                  </p:stCondLst>
                                  <p:childTnLst>
                                    <p:set>
                                      <p:cBhvr>
                                        <p:cTn id="28" dur="1" fill="hold">
                                          <p:stCondLst>
                                            <p:cond delay="0"/>
                                          </p:stCondLst>
                                        </p:cTn>
                                        <p:tgtEl>
                                          <p:spTgt spid="92">
                                            <p:txEl>
                                              <p:pRg st="1" end="1"/>
                                            </p:txEl>
                                          </p:spTgt>
                                        </p:tgtEl>
                                        <p:attrNameLst>
                                          <p:attrName>style.visibility</p:attrName>
                                        </p:attrNameLst>
                                      </p:cBhvr>
                                      <p:to>
                                        <p:strVal val="visible"/>
                                      </p:to>
                                    </p:set>
                                    <p:animEffect filter="blinds(horizontal)" transition="in">
                                      <p:cBhvr additive="repl">
                                        <p:cTn id="29" dur="500"/>
                                        <p:tgtEl>
                                          <p:spTgt spid="92">
                                            <p:txEl>
                                              <p:pRg st="1" end="1"/>
                                            </p:txEl>
                                          </p:spTgt>
                                        </p:tgtEl>
                                      </p:cBhvr>
                                    </p:animEffect>
                                  </p:childTnLst>
                                </p:cTn>
                              </p:par>
                              <p:par>
                                <p:cTn id="30" nodeType="withEffect" fill="hold" presetClass="entr" presetID="3" presetSubtype="10">
                                  <p:stCondLst>
                                    <p:cond delay="0"/>
                                  </p:stCondLst>
                                  <p:childTnLst>
                                    <p:set>
                                      <p:cBhvr>
                                        <p:cTn id="31" dur="1" fill="hold">
                                          <p:stCondLst>
                                            <p:cond delay="0"/>
                                          </p:stCondLst>
                                        </p:cTn>
                                        <p:tgtEl>
                                          <p:spTgt spid="92">
                                            <p:txEl>
                                              <p:pRg st="2" end="2"/>
                                            </p:txEl>
                                          </p:spTgt>
                                        </p:tgtEl>
                                        <p:attrNameLst>
                                          <p:attrName>style.visibility</p:attrName>
                                        </p:attrNameLst>
                                      </p:cBhvr>
                                      <p:to>
                                        <p:strVal val="visible"/>
                                      </p:to>
                                    </p:set>
                                    <p:animEffect filter="blinds(horizontal)" transition="in">
                                      <p:cBhvr additive="repl">
                                        <p:cTn id="32" dur="500"/>
                                        <p:tgtEl>
                                          <p:spTgt spid="92">
                                            <p:txEl>
                                              <p:pRg st="2" end="2"/>
                                            </p:txEl>
                                          </p:spTgt>
                                        </p:tgtEl>
                                      </p:cBhvr>
                                    </p:animEffect>
                                  </p:childTnLst>
                                </p:cTn>
                              </p:par>
                              <p:par>
                                <p:cTn id="33" nodeType="withEffect" fill="hold" presetClass="entr" presetID="3" presetSubtype="10">
                                  <p:stCondLst>
                                    <p:cond delay="0"/>
                                  </p:stCondLst>
                                  <p:childTnLst>
                                    <p:set>
                                      <p:cBhvr>
                                        <p:cTn id="34" dur="1" fill="hold">
                                          <p:stCondLst>
                                            <p:cond delay="0"/>
                                          </p:stCondLst>
                                        </p:cTn>
                                        <p:tgtEl>
                                          <p:spTgt spid="92">
                                            <p:txEl>
                                              <p:pRg st="3" end="3"/>
                                            </p:txEl>
                                          </p:spTgt>
                                        </p:tgtEl>
                                        <p:attrNameLst>
                                          <p:attrName>style.visibility</p:attrName>
                                        </p:attrNameLst>
                                      </p:cBhvr>
                                      <p:to>
                                        <p:strVal val="visible"/>
                                      </p:to>
                                    </p:set>
                                    <p:animEffect filter="blinds(horizontal)" transition="in">
                                      <p:cBhvr additive="repl">
                                        <p:cTn id="35" dur="500"/>
                                        <p:tgtEl>
                                          <p:spTgt spid="92">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nodeType="clickEffect" fill="hold" presetClass="entr" presetID="29">
                                  <p:stCondLst>
                                    <p:cond delay="0"/>
                                  </p:stCondLst>
                                  <p:childTnLst>
                                    <p:set>
                                      <p:cBhvr>
                                        <p:cTn id="39" dur="1" fill="hold">
                                          <p:stCondLst>
                                            <p:cond delay="0"/>
                                          </p:stCondLst>
                                        </p:cTn>
                                        <p:tgtEl>
                                          <p:spTgt spid="92">
                                            <p:txEl>
                                              <p:pRg st="5" end="5"/>
                                            </p:txEl>
                                          </p:spTgt>
                                        </p:tgtEl>
                                        <p:attrNameLst>
                                          <p:attrName>style.visibility</p:attrName>
                                        </p:attrNameLst>
                                      </p:cBhvr>
                                      <p:to>
                                        <p:strVal val="visible"/>
                                      </p:to>
                                    </p:set>
                                    <p:anim calcmode="lin" valueType="num">
                                      <p:cBhvr additive="repl">
                                        <p:cTn id="40" dur="500" fill="hold"/>
                                        <p:tgtEl>
                                          <p:spTgt spid="92">
                                            <p:txEl>
                                              <p:pRg st="5" end="5"/>
                                            </p:txEl>
                                          </p:spTgt>
                                        </p:tgtEl>
                                        <p:attrNameLst>
                                          <p:attrName>ppt_x</p:attrName>
                                        </p:attrNameLst>
                                      </p:cBhvr>
                                      <p:tavLst>
                                        <p:tav tm="0">
                                          <p:val>
                                            <p:strVal val="#ppt_x-.2"/>
                                          </p:val>
                                        </p:tav>
                                        <p:tav tm="100000">
                                          <p:val>
                                            <p:strVal val="#ppt_x"/>
                                          </p:val>
                                        </p:tav>
                                      </p:tavLst>
                                    </p:anim>
                                    <p:anim calcmode="lin" valueType="num">
                                      <p:cBhvr additive="repl">
                                        <p:cTn id="41" dur="500" fill="hold"/>
                                        <p:tgtEl>
                                          <p:spTgt spid="92">
                                            <p:txEl>
                                              <p:pRg st="5" end="5"/>
                                            </p:txEl>
                                          </p:spTgt>
                                        </p:tgtEl>
                                        <p:attrNameLst>
                                          <p:attrName>ppt_y</p:attrName>
                                        </p:attrNameLst>
                                      </p:cBhvr>
                                      <p:tavLst>
                                        <p:tav tm="0">
                                          <p:val>
                                            <p:strVal val="#ppt_y"/>
                                          </p:val>
                                        </p:tav>
                                        <p:tav tm="100000">
                                          <p:val>
                                            <p:strVal val="#ppt_y"/>
                                          </p:val>
                                        </p:tav>
                                      </p:tavLst>
                                    </p:anim>
                                    <p:animEffect filter="wipe(right)" transition="in">
                                      <p:cBhvr additive="repl">
                                        <p:cTn id="42" dur="500"/>
                                        <p:tgtEl>
                                          <p:spTgt spid="92">
                                            <p:txEl>
                                              <p:pRg st="5" end="5"/>
                                            </p:txEl>
                                          </p:spTgt>
                                        </p:tgtEl>
                                      </p:cBhvr>
                                    </p:animEffect>
                                  </p:childTnLst>
                                </p:cTn>
                              </p:par>
                            </p:childTnLst>
                          </p:cTn>
                        </p:par>
                        <p:par>
                          <p:cTn id="43" fill="hold">
                            <p:stCondLst>
                              <p:cond delay="500"/>
                            </p:stCondLst>
                            <p:childTnLst>
                              <p:par>
                                <p:cTn id="44" nodeType="afterEffect" fill="hold" presetClass="entr" presetID="2" presetSubtype="4">
                                  <p:stCondLst>
                                    <p:cond delay="500"/>
                                  </p:stCondLst>
                                  <p:childTnLst>
                                    <p:set>
                                      <p:cBhvr>
                                        <p:cTn id="45" dur="1" fill="hold">
                                          <p:stCondLst>
                                            <p:cond delay="0"/>
                                          </p:stCondLst>
                                        </p:cTn>
                                        <p:tgtEl>
                                          <p:spTgt spid="92">
                                            <p:txEl>
                                              <p:pRg st="7" end="7"/>
                                            </p:txEl>
                                          </p:spTgt>
                                        </p:tgtEl>
                                        <p:attrNameLst>
                                          <p:attrName>style.visibility</p:attrName>
                                        </p:attrNameLst>
                                      </p:cBhvr>
                                      <p:to>
                                        <p:strVal val="visible"/>
                                      </p:to>
                                    </p:set>
                                    <p:anim calcmode="lin" valueType="num">
                                      <p:cBhvr additive="repl">
                                        <p:cTn id="46" dur="500" fill="hold"/>
                                        <p:tgtEl>
                                          <p:spTgt spid="92">
                                            <p:txEl>
                                              <p:pRg st="7" end="7"/>
                                            </p:txEl>
                                          </p:spTgt>
                                        </p:tgtEl>
                                        <p:attrNameLst>
                                          <p:attrName>ppt_x</p:attrName>
                                        </p:attrNameLst>
                                      </p:cBhvr>
                                      <p:tavLst>
                                        <p:tav tm="0">
                                          <p:val>
                                            <p:strVal val="#ppt_x"/>
                                          </p:val>
                                        </p:tav>
                                        <p:tav tm="100000">
                                          <p:val>
                                            <p:strVal val="#ppt_x"/>
                                          </p:val>
                                        </p:tav>
                                      </p:tavLst>
                                    </p:anim>
                                    <p:anim calcmode="lin" valueType="num">
                                      <p:cBhvr additive="repl">
                                        <p:cTn id="47" dur="500" fill="hold"/>
                                        <p:tgtEl>
                                          <p:spTgt spid="92">
                                            <p:txEl>
                                              <p:pRg st="7" end="7"/>
                                            </p:txEl>
                                          </p:spTgt>
                                        </p:tgtEl>
                                        <p:attrNameLst>
                                          <p:attrName>ppt_y</p:attrName>
                                        </p:attrNameLst>
                                      </p:cBhvr>
                                      <p:tavLst>
                                        <p:tav tm="0">
                                          <p:val>
                                            <p:strVal val="1+#ppt_h/2"/>
                                          </p:val>
                                        </p:tav>
                                        <p:tav tm="100000">
                                          <p:val>
                                            <p:strVal val="#ppt_y"/>
                                          </p:val>
                                        </p:tav>
                                      </p:tavLst>
                                    </p:anim>
                                  </p:childTnLst>
                                </p:cTn>
                              </p:par>
                            </p:childTnLst>
                          </p:cTn>
                        </p:par>
                        <p:par>
                          <p:cTn id="48" fill="hold">
                            <p:stCondLst>
                              <p:cond delay="1500"/>
                            </p:stCondLst>
                            <p:childTnLst>
                              <p:par>
                                <p:cTn id="49" nodeType="afterEffect" fill="hold" presetClass="entr" presetID="2" presetSubtype="4">
                                  <p:stCondLst>
                                    <p:cond delay="500"/>
                                  </p:stCondLst>
                                  <p:childTnLst>
                                    <p:set>
                                      <p:cBhvr>
                                        <p:cTn id="50" dur="1" fill="hold">
                                          <p:stCondLst>
                                            <p:cond delay="0"/>
                                          </p:stCondLst>
                                        </p:cTn>
                                        <p:tgtEl>
                                          <p:spTgt spid="92">
                                            <p:txEl>
                                              <p:pRg st="8" end="8"/>
                                            </p:txEl>
                                          </p:spTgt>
                                        </p:tgtEl>
                                        <p:attrNameLst>
                                          <p:attrName>style.visibility</p:attrName>
                                        </p:attrNameLst>
                                      </p:cBhvr>
                                      <p:to>
                                        <p:strVal val="visible"/>
                                      </p:to>
                                    </p:set>
                                    <p:anim calcmode="lin" valueType="num">
                                      <p:cBhvr additive="repl">
                                        <p:cTn id="51" dur="500" fill="hold"/>
                                        <p:tgtEl>
                                          <p:spTgt spid="92">
                                            <p:txEl>
                                              <p:pRg st="8" end="8"/>
                                            </p:txEl>
                                          </p:spTgt>
                                        </p:tgtEl>
                                        <p:attrNameLst>
                                          <p:attrName>ppt_x</p:attrName>
                                        </p:attrNameLst>
                                      </p:cBhvr>
                                      <p:tavLst>
                                        <p:tav tm="0">
                                          <p:val>
                                            <p:strVal val="#ppt_x"/>
                                          </p:val>
                                        </p:tav>
                                        <p:tav tm="100000">
                                          <p:val>
                                            <p:strVal val="#ppt_x"/>
                                          </p:val>
                                        </p:tav>
                                      </p:tavLst>
                                    </p:anim>
                                    <p:anim calcmode="lin" valueType="num">
                                      <p:cBhvr additive="repl">
                                        <p:cTn id="52" dur="500" fill="hold"/>
                                        <p:tgtEl>
                                          <p:spTgt spid="9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Πρώτος θερμοδυναμικός νόμος</a:t>
            </a:r>
            <a:endParaRPr b="0" lang="en-US" sz="2300" spc="-1" strike="noStrike">
              <a:solidFill>
                <a:srgbClr val="000000"/>
              </a:solidFill>
              <a:latin typeface="Arial"/>
            </a:endParaRPr>
          </a:p>
        </p:txBody>
      </p:sp>
      <p:sp>
        <p:nvSpPr>
          <p:cNvPr id="94" name="5 - TextBox"/>
          <p:cNvSpPr/>
          <p:nvPr/>
        </p:nvSpPr>
        <p:spPr>
          <a:xfrm>
            <a:off x="611640" y="1373760"/>
            <a:ext cx="7920360" cy="2040480"/>
          </a:xfrm>
          <a:prstGeom prst="rect">
            <a:avLst/>
          </a:prstGeom>
          <a:solidFill>
            <a:srgbClr val="ffffff"/>
          </a:solidFill>
          <a:ln>
            <a:solidFill>
              <a:srgbClr val="009dd9"/>
            </a:solidFill>
            <a:round/>
          </a:ln>
        </p:spPr>
        <p:style>
          <a:lnRef idx="2">
            <a:schemeClr val="accent2"/>
          </a:lnRef>
          <a:fillRef idx="1">
            <a:schemeClr val="lt1"/>
          </a:fillRef>
          <a:effectRef idx="0">
            <a:schemeClr val="accent2"/>
          </a:effectRef>
          <a:fontRef idx="minor"/>
        </p:style>
        <p:txBody>
          <a:bodyPr lIns="90000" rIns="90000" tIns="45000" bIns="45000" anchor="t">
            <a:spAutoFit/>
          </a:bodyPr>
          <a:p>
            <a:pPr algn="ctr">
              <a:lnSpc>
                <a:spcPct val="100000"/>
              </a:lnSpc>
            </a:pPr>
            <a:endParaRPr b="0" lang="en-US" sz="1000" spc="-1" strike="noStrike">
              <a:solidFill>
                <a:srgbClr val="000000"/>
              </a:solidFill>
              <a:latin typeface="Arial"/>
            </a:endParaRPr>
          </a:p>
          <a:p>
            <a:pPr algn="ctr">
              <a:lnSpc>
                <a:spcPct val="100000"/>
              </a:lnSpc>
            </a:pPr>
            <a:r>
              <a:rPr b="0" lang="el-GR" sz="2000" spc="-1" strike="noStrike">
                <a:solidFill>
                  <a:schemeClr val="dk1"/>
                </a:solidFill>
                <a:latin typeface="Arial"/>
              </a:rPr>
              <a:t>Η σχέση </a:t>
            </a:r>
            <a:r>
              <a:rPr b="1" lang="el-GR" sz="2000" spc="-1" strike="noStrike">
                <a:solidFill>
                  <a:schemeClr val="dk1"/>
                </a:solidFill>
                <a:latin typeface="Arial"/>
              </a:rPr>
              <a:t>ΣW = J · ΣQ  </a:t>
            </a:r>
            <a:endParaRPr b="0" lang="en-US" sz="2000" spc="-1" strike="noStrike">
              <a:solidFill>
                <a:srgbClr val="000000"/>
              </a:solidFill>
              <a:latin typeface="Arial"/>
            </a:endParaRPr>
          </a:p>
          <a:p>
            <a:pPr algn="ctr">
              <a:lnSpc>
                <a:spcPct val="100000"/>
              </a:lnSpc>
            </a:pPr>
            <a:r>
              <a:rPr b="0" lang="el-GR" sz="2000" spc="-1" strike="noStrike">
                <a:solidFill>
                  <a:schemeClr val="dk1"/>
                </a:solidFill>
                <a:latin typeface="Arial"/>
              </a:rPr>
              <a:t>αποτελεί το πρώτο θερμοδυναμικό νόμο, </a:t>
            </a:r>
            <a:endParaRPr b="0" lang="en-US" sz="2000" spc="-1" strike="noStrike">
              <a:solidFill>
                <a:srgbClr val="000000"/>
              </a:solidFill>
              <a:latin typeface="Arial"/>
            </a:endParaRPr>
          </a:p>
          <a:p>
            <a:pPr algn="ctr">
              <a:lnSpc>
                <a:spcPct val="100000"/>
              </a:lnSpc>
            </a:pPr>
            <a:endParaRPr b="0" lang="en-US" sz="800" spc="-1" strike="noStrike">
              <a:solidFill>
                <a:srgbClr val="000000"/>
              </a:solidFill>
              <a:latin typeface="Arial"/>
            </a:endParaRPr>
          </a:p>
          <a:p>
            <a:pPr algn="ctr">
              <a:lnSpc>
                <a:spcPct val="100000"/>
              </a:lnSpc>
            </a:pPr>
            <a:r>
              <a:rPr b="0" lang="el-GR" sz="2000" spc="-1" strike="noStrike">
                <a:solidFill>
                  <a:schemeClr val="dk1"/>
                </a:solidFill>
                <a:latin typeface="Arial"/>
              </a:rPr>
              <a:t>σύμφωνα με τον οποίο, όταν ένα σύστημα εκτελεί μια κυκλική διεργασία, τότε το καθαρό έργο είναι ανάλογο προς την καθαρή θερμότητα.</a:t>
            </a:r>
            <a:endParaRPr b="0" lang="en-US" sz="2000" spc="-1" strike="noStrike">
              <a:solidFill>
                <a:srgbClr val="000000"/>
              </a:solidFill>
              <a:latin typeface="Arial"/>
            </a:endParaRPr>
          </a:p>
          <a:p>
            <a:pPr algn="ctr">
              <a:lnSpc>
                <a:spcPct val="100000"/>
              </a:lnSpc>
            </a:pPr>
            <a:endParaRPr b="0" lang="en-US" sz="1000" spc="-1" strike="noStrike">
              <a:solidFill>
                <a:srgbClr val="000000"/>
              </a:solidFill>
              <a:latin typeface="Arial"/>
            </a:endParaRPr>
          </a:p>
        </p:txBody>
      </p:sp>
    </p:spTree>
  </p:cSld>
  <p:transition>
    <p:pull dir="rd"/>
  </p:transition>
  <p:timing>
    <p:tnLst>
      <p:par>
        <p:cTn id="53" dur="indefinite" restart="never" nodeType="tmRoot">
          <p:childTnLst>
            <p:seq>
              <p:cTn id="54" dur="indefinite" nodeType="mainSeq">
                <p:childTnLst>
                  <p:par>
                    <p:cTn id="55" fill="hold">
                      <p:stCondLst>
                        <p:cond delay="indefinite"/>
                      </p:stCondLst>
                      <p:childTnLst>
                        <p:par>
                          <p:cTn id="56" fill="hold">
                            <p:stCondLst>
                              <p:cond delay="0"/>
                            </p:stCondLst>
                            <p:childTnLst>
                              <p:par>
                                <p:cTn id="57" nodeType="clickEffect" fill="hold" presetClass="entr" presetID="21" presetSubtype="4">
                                  <p:stCondLst>
                                    <p:cond delay="0"/>
                                  </p:stCondLst>
                                  <p:childTnLst>
                                    <p:set>
                                      <p:cBhvr>
                                        <p:cTn id="58" dur="1" fill="hold">
                                          <p:stCondLst>
                                            <p:cond delay="0"/>
                                          </p:stCondLst>
                                        </p:cTn>
                                        <p:tgtEl>
                                          <p:spTgt spid="94"/>
                                        </p:tgtEl>
                                        <p:attrNameLst>
                                          <p:attrName>style.visibility</p:attrName>
                                        </p:attrNameLst>
                                      </p:cBhvr>
                                      <p:to>
                                        <p:strVal val="visible"/>
                                      </p:to>
                                    </p:set>
                                    <p:animEffect filter="wheel(4)" transition="in">
                                      <p:cBhvr additive="repl">
                                        <p:cTn id="59" dur="1000"/>
                                        <p:tgtEl>
                                          <p:spTgt spid="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Πρώτος θερμοδυναμικός νόμος</a:t>
            </a:r>
            <a:endParaRPr b="0" lang="en-US" sz="2300" spc="-1" strike="noStrike">
              <a:solidFill>
                <a:srgbClr val="000000"/>
              </a:solidFill>
              <a:latin typeface="Arial"/>
            </a:endParaRPr>
          </a:p>
        </p:txBody>
      </p:sp>
      <p:sp>
        <p:nvSpPr>
          <p:cNvPr id="96" name="11 - Ορθογώνιο"/>
          <p:cNvSpPr/>
          <p:nvPr/>
        </p:nvSpPr>
        <p:spPr>
          <a:xfrm>
            <a:off x="1547640" y="1563480"/>
            <a:ext cx="5814000" cy="3945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000" spc="-1" strike="noStrike">
                <a:solidFill>
                  <a:srgbClr val="000000"/>
                </a:solidFill>
                <a:latin typeface="Arial"/>
              </a:rPr>
              <a:t>Τ Ε Λ Ο Σ</a:t>
            </a:r>
            <a:endParaRPr b="0" lang="en-US" sz="2000" spc="-1" strike="noStrike">
              <a:solidFill>
                <a:srgbClr val="000000"/>
              </a:solidFill>
              <a:latin typeface="Arial"/>
            </a:endParaRPr>
          </a:p>
        </p:txBody>
      </p:sp>
      <p:sp>
        <p:nvSpPr>
          <p:cNvPr id="97" name="15 - Τόξο"/>
          <p:cNvSpPr/>
          <p:nvPr/>
        </p:nvSpPr>
        <p:spPr>
          <a:xfrm>
            <a:off x="2915640" y="1995840"/>
            <a:ext cx="2376000" cy="359640"/>
          </a:xfrm>
          <a:prstGeom prst="arc">
            <a:avLst>
              <a:gd name="adj1" fmla="val 12076736"/>
              <a:gd name="adj2" fmla="val 0"/>
            </a:avLst>
          </a:prstGeom>
          <a:noFill/>
          <a:ln w="12700">
            <a:solidFill>
              <a:srgbClr val="095294"/>
            </a:solidFill>
            <a:round/>
          </a:ln>
        </p:spPr>
        <p:style>
          <a:lnRef idx="1">
            <a:schemeClr val="accent1"/>
          </a:lnRef>
          <a:fillRef idx="0">
            <a:schemeClr val="accent1"/>
          </a:fillRef>
          <a:effectRef idx="0">
            <a:schemeClr val="accent1"/>
          </a:effectRef>
          <a:fontRef idx="minor"/>
        </p:style>
        <p:txBody>
          <a:bodyPr lIns="90000" rIns="90000" tIns="45000" bIns="45000" anchor="ctr">
            <a:noAutofit/>
          </a:bodyPr>
          <a:p>
            <a:pPr algn="ctr">
              <a:lnSpc>
                <a:spcPct val="100000"/>
              </a:lnSpc>
            </a:pPr>
            <a:endParaRPr b="0" lang="el-GR" sz="1800" spc="-1" strike="noStrike">
              <a:solidFill>
                <a:srgbClr val="000000"/>
              </a:solidFill>
              <a:latin typeface="Constantia"/>
            </a:endParaRPr>
          </a:p>
        </p:txBody>
      </p:sp>
    </p:spTree>
  </p:cSld>
  <p:transition>
    <p:pull dir="rd"/>
  </p:transition>
  <p:timing>
    <p:tnLst>
      <p:par>
        <p:cTn id="60" dur="indefinite" restart="never" nodeType="tmRoot">
          <p:childTnLst>
            <p:seq>
              <p:cTn id="61" dur="indefinite" nodeType="mainSeq">
                <p:childTnLst>
                  <p:par>
                    <p:cTn id="62" fill="hold">
                      <p:stCondLst>
                        <p:cond delay="0"/>
                      </p:stCondLst>
                      <p:childTnLst>
                        <p:par>
                          <p:cTn id="63" fill="hold">
                            <p:stCondLst>
                              <p:cond delay="0"/>
                            </p:stCondLst>
                            <p:childTnLst>
                              <p:par>
                                <p:cTn id="64" nodeType="withEffect" fill="hold" presetClass="entr" presetID="29">
                                  <p:stCondLst>
                                    <p:cond delay="0"/>
                                  </p:stCondLst>
                                  <p:childTnLst>
                                    <p:set>
                                      <p:cBhvr>
                                        <p:cTn id="65" dur="1" fill="hold">
                                          <p:stCondLst>
                                            <p:cond delay="0"/>
                                          </p:stCondLst>
                                        </p:cTn>
                                        <p:tgtEl>
                                          <p:spTgt spid="96"/>
                                        </p:tgtEl>
                                        <p:attrNameLst>
                                          <p:attrName>style.visibility</p:attrName>
                                        </p:attrNameLst>
                                      </p:cBhvr>
                                      <p:to>
                                        <p:strVal val="visible"/>
                                      </p:to>
                                    </p:set>
                                    <p:anim calcmode="lin" valueType="num">
                                      <p:cBhvr additive="repl">
                                        <p:cTn id="66" dur="1000" fill="hold"/>
                                        <p:tgtEl>
                                          <p:spTgt spid="96"/>
                                        </p:tgtEl>
                                        <p:attrNameLst>
                                          <p:attrName>ppt_x</p:attrName>
                                        </p:attrNameLst>
                                      </p:cBhvr>
                                      <p:tavLst>
                                        <p:tav tm="0">
                                          <p:val>
                                            <p:strVal val="#ppt_x-.2"/>
                                          </p:val>
                                        </p:tav>
                                        <p:tav tm="100000">
                                          <p:val>
                                            <p:strVal val="#ppt_x"/>
                                          </p:val>
                                        </p:tav>
                                      </p:tavLst>
                                    </p:anim>
                                    <p:anim calcmode="lin" valueType="num">
                                      <p:cBhvr additive="repl">
                                        <p:cTn id="67" dur="1000" fill="hold"/>
                                        <p:tgtEl>
                                          <p:spTgt spid="96"/>
                                        </p:tgtEl>
                                        <p:attrNameLst>
                                          <p:attrName>ppt_y</p:attrName>
                                        </p:attrNameLst>
                                      </p:cBhvr>
                                      <p:tavLst>
                                        <p:tav tm="0">
                                          <p:val>
                                            <p:strVal val="#ppt_y"/>
                                          </p:val>
                                        </p:tav>
                                        <p:tav tm="100000">
                                          <p:val>
                                            <p:strVal val="#ppt_y"/>
                                          </p:val>
                                        </p:tav>
                                      </p:tavLst>
                                    </p:anim>
                                    <p:animEffect filter="wipe(right)" transition="in">
                                      <p:cBhvr additive="repl">
                                        <p:cTn id="68" dur="1000"/>
                                        <p:tgtEl>
                                          <p:spTgt spid="96"/>
                                        </p:tgtEl>
                                      </p:cBhvr>
                                    </p:animEffect>
                                  </p:childTnLst>
                                </p:cTn>
                              </p:par>
                              <p:par>
                                <p:cTn id="69" nodeType="withEffect" fill="hold" presetClass="entr" presetID="26">
                                  <p:stCondLst>
                                    <p:cond delay="0"/>
                                  </p:stCondLst>
                                  <p:childTnLst>
                                    <p:set>
                                      <p:cBhvr>
                                        <p:cTn id="70" dur="1" fill="hold">
                                          <p:stCondLst>
                                            <p:cond delay="0"/>
                                          </p:stCondLst>
                                        </p:cTn>
                                        <p:tgtEl>
                                          <p:spTgt spid="97"/>
                                        </p:tgtEl>
                                        <p:attrNameLst>
                                          <p:attrName>style.visibility</p:attrName>
                                        </p:attrNameLst>
                                      </p:cBhvr>
                                      <p:to>
                                        <p:strVal val="visible"/>
                                      </p:to>
                                    </p:set>
                                    <p:animEffect filter="wipe(down)" transition="in">
                                      <p:cBhvr additive="repl">
                                        <p:cTn id="71" dur="580">
                                          <p:stCondLst>
                                            <p:cond delay="0"/>
                                          </p:stCondLst>
                                        </p:cTn>
                                        <p:tgtEl>
                                          <p:spTgt spid="97"/>
                                        </p:tgtEl>
                                      </p:cBhvr>
                                    </p:animEffect>
                                    <p:anim calcmode="lin" valueType="num">
                                      <p:cBhvr additive="repl">
                                        <p:cTn id="72" dur="1822">
                                          <p:stCondLst>
                                            <p:cond delay="0"/>
                                          </p:stCondLst>
                                        </p:cTn>
                                        <p:tgtEl>
                                          <p:spTgt spid="97"/>
                                        </p:tgtEl>
                                        <p:attrNameLst>
                                          <p:attrName>ppt_x</p:attrName>
                                        </p:attrNameLst>
                                      </p:cBhvr>
                                      <p:tavLst>
                                        <p:tav tm="0">
                                          <p:val>
                                            <p:strVal val="#ppt_x-0.25"/>
                                          </p:val>
                                        </p:tav>
                                        <p:tav tm="100000">
                                          <p:val>
                                            <p:strVal val="#ppt_x"/>
                                          </p:val>
                                        </p:tav>
                                      </p:tavLst>
                                    </p:anim>
                                    <p:anim calcmode="lin" valueType="num">
                                      <p:cBhvr additive="repl">
                                        <p:cTn id="73" dur="664">
                                          <p:stCondLst>
                                            <p:cond delay="0"/>
                                          </p:stCondLst>
                                        </p:cTn>
                                        <p:tgtEl>
                                          <p:spTgt spid="97"/>
                                        </p:tgtEl>
                                        <p:attrNameLst>
                                          <p:attrName>ppt_y</p:attrName>
                                        </p:attrNameLst>
                                      </p:cBhvr>
                                      <p:tavLst>
                                        <p:tav fmla="y-sin(pi*$)/3" tm="0">
                                          <p:val>
                                            <p:fltVal val="0.5"/>
                                          </p:val>
                                        </p:tav>
                                        <p:tav fmla="y-sin(pi*$)/3" tm="100000">
                                          <p:val>
                                            <p:fltVal val="1"/>
                                          </p:val>
                                        </p:tav>
                                      </p:tavLst>
                                    </p:anim>
                                    <p:anim calcmode="lin" valueType="num">
                                      <p:cBhvr additive="repl">
                                        <p:cTn id="74" dur="664">
                                          <p:stCondLst>
                                            <p:cond delay="664"/>
                                          </p:stCondLst>
                                        </p:cTn>
                                        <p:tgtEl>
                                          <p:spTgt spid="97"/>
                                        </p:tgtEl>
                                        <p:attrNameLst>
                                          <p:attrName>ppt_y</p:attrName>
                                        </p:attrNameLst>
                                      </p:cBhvr>
                                      <p:tavLst>
                                        <p:tav fmla="y-sin(pi*$)/9" tm="0">
                                          <p:val>
                                            <p:fltVal val="0"/>
                                          </p:val>
                                        </p:tav>
                                        <p:tav fmla="y-sin(pi*$)/9" tm="100000">
                                          <p:val>
                                            <p:fltVal val="1"/>
                                          </p:val>
                                        </p:tav>
                                      </p:tavLst>
                                    </p:anim>
                                    <p:anim calcmode="lin" valueType="num">
                                      <p:cBhvr additive="repl">
                                        <p:cTn id="75" dur="332">
                                          <p:stCondLst>
                                            <p:cond delay="1324"/>
                                          </p:stCondLst>
                                        </p:cTn>
                                        <p:tgtEl>
                                          <p:spTgt spid="97"/>
                                        </p:tgtEl>
                                        <p:attrNameLst>
                                          <p:attrName>ppt_y</p:attrName>
                                        </p:attrNameLst>
                                      </p:cBhvr>
                                      <p:tavLst>
                                        <p:tav fmla="y-sin(pi*$)/27" tm="0">
                                          <p:val>
                                            <p:fltVal val="0"/>
                                          </p:val>
                                        </p:tav>
                                        <p:tav fmla="y-sin(pi*$)/27" tm="100000">
                                          <p:val>
                                            <p:fltVal val="1"/>
                                          </p:val>
                                        </p:tav>
                                      </p:tavLst>
                                    </p:anim>
                                    <p:anim calcmode="lin" valueType="num">
                                      <p:cBhvr additive="repl">
                                        <p:cTn id="76" dur="164">
                                          <p:stCondLst>
                                            <p:cond delay="1656"/>
                                          </p:stCondLst>
                                        </p:cTn>
                                        <p:tgtEl>
                                          <p:spTgt spid="97"/>
                                        </p:tgtEl>
                                        <p:attrNameLst>
                                          <p:attrName>ppt_y</p:attrName>
                                        </p:attrNameLst>
                                      </p:cBhvr>
                                      <p:tavLst>
                                        <p:tav fmla="y-sin(pi*$)/81" tm="0">
                                          <p:val>
                                            <p:fltVal val="0"/>
                                          </p:val>
                                        </p:tav>
                                        <p:tav fmla="y-sin(pi*$)/81" tm="100000">
                                          <p:val>
                                            <p:fltVal val="1"/>
                                          </p:val>
                                        </p:tav>
                                      </p:tavLst>
                                    </p:anim>
                                    <p:animScale>
                                      <p:cBhvr>
                                        <p:cTn id="77" dur="26" fill="hold">
                                          <p:stCondLst>
                                            <p:cond delay="650"/>
                                          </p:stCondLst>
                                        </p:cTn>
                                        <p:tgtEl>
                                          <p:spTgt spid="97"/>
                                        </p:tgtEl>
                                      </p:cBhvr>
                                      <p:to x="100000" y="60000"/>
                                    </p:animScale>
                                    <p:animScale>
                                      <p:cBhvr>
                                        <p:cTn id="78" dur="166" fill="hold">
                                          <p:stCondLst>
                                            <p:cond delay="676"/>
                                          </p:stCondLst>
                                        </p:cTn>
                                        <p:tgtEl>
                                          <p:spTgt spid="97"/>
                                        </p:tgtEl>
                                      </p:cBhvr>
                                      <p:to x="100000" y="100000"/>
                                    </p:animScale>
                                    <p:animScale>
                                      <p:cBhvr>
                                        <p:cTn id="79" dur="26" fill="hold">
                                          <p:stCondLst>
                                            <p:cond delay="1312"/>
                                          </p:stCondLst>
                                        </p:cTn>
                                        <p:tgtEl>
                                          <p:spTgt spid="97"/>
                                        </p:tgtEl>
                                      </p:cBhvr>
                                      <p:to x="100000" y="80000"/>
                                    </p:animScale>
                                    <p:animScale>
                                      <p:cBhvr>
                                        <p:cTn id="80" dur="166" fill="hold">
                                          <p:stCondLst>
                                            <p:cond delay="1338"/>
                                          </p:stCondLst>
                                        </p:cTn>
                                        <p:tgtEl>
                                          <p:spTgt spid="97"/>
                                        </p:tgtEl>
                                      </p:cBhvr>
                                      <p:to x="100000" y="100000"/>
                                    </p:animScale>
                                    <p:animScale>
                                      <p:cBhvr>
                                        <p:cTn id="81" dur="26" fill="hold">
                                          <p:stCondLst>
                                            <p:cond delay="1642"/>
                                          </p:stCondLst>
                                        </p:cTn>
                                        <p:tgtEl>
                                          <p:spTgt spid="97"/>
                                        </p:tgtEl>
                                      </p:cBhvr>
                                      <p:to x="100000" y="90000"/>
                                    </p:animScale>
                                    <p:animScale>
                                      <p:cBhvr>
                                        <p:cTn id="82" dur="166" fill="hold">
                                          <p:stCondLst>
                                            <p:cond delay="1668"/>
                                          </p:stCondLst>
                                        </p:cTn>
                                        <p:tgtEl>
                                          <p:spTgt spid="97"/>
                                        </p:tgtEl>
                                      </p:cBhvr>
                                      <p:to x="100000" y="100000"/>
                                    </p:animScale>
                                    <p:animScale>
                                      <p:cBhvr>
                                        <p:cTn id="83" dur="26" fill="hold">
                                          <p:stCondLst>
                                            <p:cond delay="1808"/>
                                          </p:stCondLst>
                                        </p:cTn>
                                        <p:tgtEl>
                                          <p:spTgt spid="97"/>
                                        </p:tgtEl>
                                      </p:cBhvr>
                                      <p:to x="100000" y="95000"/>
                                    </p:animScale>
                                    <p:animScale>
                                      <p:cBhvr>
                                        <p:cTn id="84" dur="166" fill="hold">
                                          <p:stCondLst>
                                            <p:cond delay="1834"/>
                                          </p:stCondLst>
                                        </p:cTn>
                                        <p:tgtEl>
                                          <p:spTgt spid="97"/>
                                        </p:tgtEl>
                                      </p:cBhvr>
                                      <p:to x="100000" y="100000"/>
                                    </p:animScale>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Flow</Template>
  <TotalTime>443</TotalTime>
  <Application>LibreOffice/7.4.7.2$Linux_X86_64 LibreOffice_project/40$Build-2</Application>
  <AppVersion>15.0000</AppVersion>
  <Words>269</Words>
  <Paragraphs>33</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2015-09-27T16:42:25Z</dcterms:created>
  <dc:creator>xps</dc:creator>
  <dc:description/>
  <dc:language>en-US</dc:language>
  <cp:lastModifiedBy>xps</cp:lastModifiedBy>
  <dcterms:modified xsi:type="dcterms:W3CDTF">2015-10-25T12:20:08Z</dcterms:modified>
  <cp:revision>65</cp:revision>
  <dc:subject/>
  <dc:title>Μ.Ε.Κ.  Ι</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Προβολή στην οθόνη (16:9)</vt:lpwstr>
  </property>
  <property fmtid="{D5CDD505-2E9C-101B-9397-08002B2CF9AE}" pid="3" name="Slides">
    <vt:r8>5</vt:r8>
  </property>
</Properties>
</file>