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935DDEC5-AD8A-440B-900B-3DEF58ABE48B}"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1DEF8BD-0177-4B15-BDFB-B75819BCA765}"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BA2CB7E3-8C28-4F5A-B1DB-CCE8EB684409}"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F4F23CB7-3913-44B0-926F-113F97136526}"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FCEE4B0-47A2-470B-AF95-A28268BF0FB3}"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89AAC59-71D6-48EB-A0F9-C13CF61A9B62}"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8065119B-F759-4481-99A9-1D92F7B84B2E}"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8D3E908-BC87-4274-98BF-5E16CAAA6847}"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89574911-FCC7-41AF-9E56-9D63011F6F2E}"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B4E6D9D-1669-400C-B64D-8D63F26C1754}"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9259B62-3FC0-4E2A-AFBF-651D68172959}"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998BA1A-581B-4F59-AC09-26130E30BD9F}"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10F32731-179A-45DB-97A7-64E9C3C53AE1}"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Arial"/>
              </a:rPr>
              <a:t>Click to edit the outline text format</a:t>
            </a:r>
            <a:endParaRPr b="0" lang="el-GR" sz="2600" spc="-1" strike="noStrike">
              <a:solidFill>
                <a:srgbClr val="ffffff"/>
              </a:solidFill>
              <a:latin typeface="Arial"/>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Arial"/>
              </a:rPr>
              <a:t>Second Outline Level</a:t>
            </a:r>
            <a:endParaRPr b="0" lang="el-GR" sz="2100" spc="-1" strike="noStrike">
              <a:solidFill>
                <a:srgbClr val="ffffff"/>
              </a:solidFill>
              <a:latin typeface="Arial"/>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Arial"/>
              </a:rPr>
              <a:t>Third Outline Level</a:t>
            </a:r>
            <a:endParaRPr b="0" lang="el-GR" sz="2000" spc="-1" strike="noStrike">
              <a:solidFill>
                <a:srgbClr val="ffffff"/>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Arial"/>
              </a:rPr>
              <a:t>Fourth Outline Level</a:t>
            </a:r>
            <a:endParaRPr b="0" lang="el-GR" sz="2000" spc="-1" strike="noStrike">
              <a:solidFill>
                <a:srgbClr val="ffffff"/>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Arial"/>
              </a:rPr>
              <a:t>Fifth Outline Level</a:t>
            </a:r>
            <a:endParaRPr b="0" lang="el-GR" sz="2000" spc="-1" strike="noStrike">
              <a:solidFill>
                <a:srgbClr val="ffffff"/>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Arial"/>
              </a:rPr>
              <a:t>Sixth Outline Level</a:t>
            </a:r>
            <a:endParaRPr b="0" lang="el-GR" sz="2000" spc="-1" strike="noStrike">
              <a:solidFill>
                <a:srgbClr val="ffffff"/>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Arial"/>
              </a:rPr>
              <a:t>Seventh Outline Level</a:t>
            </a:r>
            <a:endParaRPr b="0" lang="el-G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Arial"/>
              </a:rPr>
              <a:t>Kλικ για επεξεργασία των στυλ του υποδείγματος</a:t>
            </a:r>
            <a:endParaRPr b="0" lang="el-GR" sz="2600" spc="-1" strike="noStrike">
              <a:solidFill>
                <a:srgbClr val="000000"/>
              </a:solidFill>
              <a:latin typeface="Arial"/>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Arial"/>
              </a:rPr>
              <a:t>Δεύτερου επιπέδου</a:t>
            </a:r>
            <a:endParaRPr b="0" lang="el-GR" sz="2400" spc="-1" strike="noStrike">
              <a:solidFill>
                <a:srgbClr val="000000"/>
              </a:solidFill>
              <a:latin typeface="Arial"/>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Arial"/>
              </a:rPr>
              <a:t>Τρίτου επιπέδου</a:t>
            </a:r>
            <a:endParaRPr b="0" lang="el-GR" sz="2100" spc="-1" strike="noStrike">
              <a:solidFill>
                <a:srgbClr val="000000"/>
              </a:solidFill>
              <a:latin typeface="Arial"/>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Arial"/>
              </a:rPr>
              <a:t>Τέταρτου επιπέδου</a:t>
            </a:r>
            <a:endParaRPr b="0" lang="el-GR" sz="2000" spc="-1" strike="noStrike">
              <a:solidFill>
                <a:srgbClr val="000000"/>
              </a:solidFill>
              <a:latin typeface="Arial"/>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Arial"/>
              </a:rPr>
              <a:t>Πέμπτου επιπέδου</a:t>
            </a:r>
            <a:endParaRPr b="0" lang="el-GR" sz="2000" spc="-1" strike="noStrike">
              <a:solidFill>
                <a:srgbClr val="000000"/>
              </a:solidFill>
              <a:latin typeface="Arial"/>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395640" y="915480"/>
            <a:ext cx="8142840" cy="2880000"/>
          </a:xfrm>
          <a:prstGeom prst="rect">
            <a:avLst/>
          </a:prstGeom>
          <a:noFill/>
          <a:ln w="0">
            <a:noFill/>
          </a:ln>
        </p:spPr>
        <p:txBody>
          <a:bodyPr lIns="0" rIns="18360" tIns="45000" bIns="45000" anchor="t">
            <a:normAutofit fontScale="98000"/>
          </a:bodyPr>
          <a:p>
            <a:pPr indent="0" algn="r">
              <a:lnSpc>
                <a:spcPct val="150000"/>
              </a:lnSpc>
              <a:buNone/>
              <a:tabLst>
                <a:tab algn="l" pos="0"/>
              </a:tabLst>
            </a:pPr>
            <a:r>
              <a:rPr b="0" lang="el-GR" sz="4000" spc="-1" strike="noStrike">
                <a:solidFill>
                  <a:srgbClr val="ffffff"/>
                </a:solidFill>
                <a:latin typeface="Arial"/>
              </a:rPr>
              <a:t>Κεφάλαιο  </a:t>
            </a:r>
            <a:r>
              <a:rPr b="0" lang="en-US" sz="4000" spc="-1" strike="noStrike">
                <a:solidFill>
                  <a:srgbClr val="ffffff"/>
                </a:solidFill>
                <a:latin typeface="Arial"/>
              </a:rPr>
              <a:t>2</a:t>
            </a:r>
            <a:endParaRPr b="0" lang="en-US" sz="4000" spc="-1" strike="noStrike">
              <a:solidFill>
                <a:srgbClr val="000000"/>
              </a:solidFill>
              <a:latin typeface="Arial"/>
            </a:endParaRPr>
          </a:p>
          <a:p>
            <a:pPr indent="0" algn="ctr">
              <a:lnSpc>
                <a:spcPct val="100000"/>
              </a:lnSpc>
              <a:spcAft>
                <a:spcPts val="1800"/>
              </a:spcAft>
              <a:buNone/>
              <a:tabLst>
                <a:tab algn="l" pos="0"/>
              </a:tabLst>
            </a:pPr>
            <a:r>
              <a:rPr b="1" lang="el-GR" sz="3200" spc="-1" strike="noStrike">
                <a:solidFill>
                  <a:schemeClr val="accent5">
                    <a:lumMod val="20000"/>
                    <a:lumOff val="80000"/>
                  </a:schemeClr>
                </a:solidFill>
                <a:latin typeface="Arial"/>
              </a:rPr>
              <a:t>Θερμότητα &amp; </a:t>
            </a:r>
            <a:endParaRPr b="0" lang="en-US" sz="3200" spc="-1" strike="noStrike">
              <a:solidFill>
                <a:srgbClr val="000000"/>
              </a:solidFill>
              <a:latin typeface="Arial"/>
            </a:endParaRPr>
          </a:p>
          <a:p>
            <a:pPr indent="0" algn="ctr">
              <a:lnSpc>
                <a:spcPct val="100000"/>
              </a:lnSpc>
              <a:spcAft>
                <a:spcPts val="1800"/>
              </a:spcAft>
              <a:buNone/>
              <a:tabLst>
                <a:tab algn="l" pos="0"/>
              </a:tabLst>
            </a:pPr>
            <a:r>
              <a:rPr b="1" lang="el-GR" sz="3200" spc="-1" strike="noStrike">
                <a:solidFill>
                  <a:schemeClr val="accent5">
                    <a:lumMod val="20000"/>
                    <a:lumOff val="80000"/>
                  </a:schemeClr>
                </a:solidFill>
                <a:latin typeface="Arial"/>
              </a:rPr>
              <a:t>Τρόποι μετάδοσης της Θερμότητας </a:t>
            </a:r>
            <a:endParaRPr b="0" lang="en-US" sz="3200" spc="-1" strike="noStrike">
              <a:solidFill>
                <a:srgbClr val="000000"/>
              </a:solidFill>
              <a:latin typeface="Arial"/>
            </a:endParaRPr>
          </a:p>
          <a:p>
            <a:pPr indent="0" algn="ctr">
              <a:lnSpc>
                <a:spcPct val="100000"/>
              </a:lnSpc>
              <a:buNone/>
              <a:tabLst>
                <a:tab algn="l" pos="0"/>
              </a:tabLst>
            </a:pPr>
            <a:r>
              <a:rPr b="1" lang="el-GR" sz="3200" spc="-1" strike="noStrike">
                <a:solidFill>
                  <a:srgbClr val="ffffff"/>
                </a:solidFill>
                <a:latin typeface="Arial"/>
              </a:rPr>
              <a:t>Φυσικές έννοιες &amp; Κινητήριες Μηχανές</a:t>
            </a:r>
            <a:endParaRPr b="0" lang="en-US" sz="3200" spc="-1" strike="noStrike">
              <a:solidFill>
                <a:srgbClr val="000000"/>
              </a:solidFill>
              <a:latin typeface="Arial"/>
            </a:endParaRPr>
          </a:p>
        </p:txBody>
      </p:sp>
      <p:sp>
        <p:nvSpPr>
          <p:cNvPr id="86" name="3 - TextBox"/>
          <p:cNvSpPr/>
          <p:nvPr/>
        </p:nvSpPr>
        <p:spPr>
          <a:xfrm>
            <a:off x="611640" y="37274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 – Τρόποι μετάδοσης Θερμότητας</a:t>
            </a:r>
            <a:endParaRPr b="0" lang="en-US" sz="2300" spc="-1" strike="noStrike">
              <a:solidFill>
                <a:srgbClr val="000000"/>
              </a:solidFill>
              <a:latin typeface="Arial"/>
            </a:endParaRPr>
          </a:p>
        </p:txBody>
      </p:sp>
      <p:sp>
        <p:nvSpPr>
          <p:cNvPr id="88" name="5 - TextBox"/>
          <p:cNvSpPr/>
          <p:nvPr/>
        </p:nvSpPr>
        <p:spPr>
          <a:xfrm>
            <a:off x="611640" y="2007720"/>
            <a:ext cx="792036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2.13  Θερμότητα</a:t>
            </a:r>
            <a:endParaRPr b="0" lang="en-US" sz="2000" spc="-1" strike="noStrike">
              <a:solidFill>
                <a:srgbClr val="000000"/>
              </a:solidFill>
              <a:latin typeface="Arial"/>
            </a:endParaRPr>
          </a:p>
        </p:txBody>
      </p:sp>
    </p:spTree>
  </p:cSld>
  <p:transition>
    <p:pull dir="rd"/>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a:t>
            </a:r>
            <a:endParaRPr b="0" lang="en-US" sz="2300" spc="-1" strike="noStrike">
              <a:solidFill>
                <a:srgbClr val="000000"/>
              </a:solidFill>
              <a:latin typeface="Arial"/>
            </a:endParaRPr>
          </a:p>
        </p:txBody>
      </p:sp>
      <p:sp>
        <p:nvSpPr>
          <p:cNvPr id="90" name="5 - TextBox"/>
          <p:cNvSpPr/>
          <p:nvPr/>
        </p:nvSpPr>
        <p:spPr>
          <a:xfrm>
            <a:off x="611640" y="1707480"/>
            <a:ext cx="7920360" cy="94284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endParaRPr b="0" lang="en-US" sz="800" spc="-1" strike="noStrike">
              <a:solidFill>
                <a:srgbClr val="000000"/>
              </a:solidFill>
              <a:latin typeface="Arial"/>
            </a:endParaRPr>
          </a:p>
          <a:p>
            <a:pPr algn="ctr">
              <a:lnSpc>
                <a:spcPct val="100000"/>
              </a:lnSpc>
            </a:pPr>
            <a:r>
              <a:rPr b="0" lang="el-GR" sz="2000" spc="-1" strike="noStrike">
                <a:solidFill>
                  <a:schemeClr val="lt1"/>
                </a:solidFill>
                <a:latin typeface="Arial"/>
              </a:rPr>
              <a:t>Η </a:t>
            </a:r>
            <a:r>
              <a:rPr b="1" lang="el-GR" sz="2000" spc="-1" strike="noStrike">
                <a:solidFill>
                  <a:schemeClr val="lt1"/>
                </a:solidFill>
                <a:latin typeface="Arial"/>
              </a:rPr>
              <a:t>θερμότητα</a:t>
            </a:r>
            <a:r>
              <a:rPr b="0" lang="el-GR" sz="2000" spc="-1" strike="noStrike">
                <a:solidFill>
                  <a:schemeClr val="lt1"/>
                </a:solidFill>
                <a:latin typeface="Arial"/>
              </a:rPr>
              <a:t> λοιπόν είναι μια από τις βασικές μορφές ενέργειας και είναι το αίτιο της μεταβολής της θερμικής κατάστασης των σωμάτων.</a:t>
            </a:r>
            <a:endParaRPr b="0" lang="en-US" sz="2000" spc="-1" strike="noStrike">
              <a:solidFill>
                <a:srgbClr val="000000"/>
              </a:solidFill>
              <a:latin typeface="Arial"/>
            </a:endParaRPr>
          </a:p>
          <a:p>
            <a:pPr algn="ctr">
              <a:lnSpc>
                <a:spcPct val="100000"/>
              </a:lnSpc>
            </a:pPr>
            <a:r>
              <a:rPr b="0" lang="el-GR" sz="800" spc="-1" strike="noStrike">
                <a:solidFill>
                  <a:schemeClr val="lt1"/>
                </a:solidFill>
                <a:latin typeface="Arial"/>
              </a:rPr>
              <a:t> </a:t>
            </a:r>
            <a:endParaRPr b="0" lang="en-US" sz="800" spc="-1" strike="noStrike">
              <a:solidFill>
                <a:srgbClr val="000000"/>
              </a:solidFill>
              <a:latin typeface="Arial"/>
            </a:endParaRPr>
          </a:p>
        </p:txBody>
      </p:sp>
      <p:sp>
        <p:nvSpPr>
          <p:cNvPr id="91" name="10 - TextBox"/>
          <p:cNvSpPr/>
          <p:nvPr/>
        </p:nvSpPr>
        <p:spPr>
          <a:xfrm>
            <a:off x="467640" y="555480"/>
            <a:ext cx="8208720" cy="1004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Θερμότητα είναι η θερμική ενέργεια που μεταφέρεται μεταξύ δύο συστημάτων, λόγω της θερμοκρασιακής διαφοράς που υπάρχει μεταξύ τους, όταν έρχονται σε κάποιου είδους επικοινωνία μεταξύ τους.</a:t>
            </a:r>
            <a:endParaRPr b="0" lang="en-US" sz="2000" spc="-1" strike="noStrike">
              <a:solidFill>
                <a:srgbClr val="000000"/>
              </a:solidFill>
              <a:latin typeface="Arial"/>
            </a:endParaRPr>
          </a:p>
        </p:txBody>
      </p:sp>
      <p:sp>
        <p:nvSpPr>
          <p:cNvPr id="92" name="6 - TextBox"/>
          <p:cNvSpPr/>
          <p:nvPr/>
        </p:nvSpPr>
        <p:spPr>
          <a:xfrm>
            <a:off x="467640" y="2859840"/>
            <a:ext cx="8136720" cy="18576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Η θερμότητα είναι το ποσό της ενέργειας το οποίο δίδεται ή αφαιρείται από ένα σώμα, ενώ η θερμοκρασία είναι το μέτρο με το οποίο προσδιορίζουμε κάθε στιγμή τη θερμική κατάσταση του σώματος. </a:t>
            </a:r>
            <a:endParaRPr b="0" lang="en-US" sz="2000" spc="-1" strike="noStrike">
              <a:solidFill>
                <a:srgbClr val="000000"/>
              </a:solidFill>
              <a:latin typeface="Arial"/>
            </a:endParaRPr>
          </a:p>
          <a:p>
            <a:pPr algn="ctr">
              <a:lnSpc>
                <a:spcPct val="100000"/>
              </a:lnSpc>
            </a:pPr>
            <a:endParaRPr b="0" lang="en-US" sz="1600" spc="-1" strike="noStrike">
              <a:solidFill>
                <a:srgbClr val="000000"/>
              </a:solidFill>
              <a:latin typeface="Arial"/>
            </a:endParaRPr>
          </a:p>
          <a:p>
            <a:pPr algn="ctr">
              <a:lnSpc>
                <a:spcPct val="100000"/>
              </a:lnSpc>
            </a:pPr>
            <a:r>
              <a:rPr b="0" lang="el-GR" sz="2000" spc="-1" strike="noStrike">
                <a:solidFill>
                  <a:srgbClr val="000000"/>
                </a:solidFill>
                <a:latin typeface="Arial"/>
              </a:rPr>
              <a:t>Με άλλα λόγια, η θερμότητα είναι το αίτιο και η θερμοκρασία το αποτέλεσμα.</a:t>
            </a:r>
            <a:endParaRPr b="0" lang="en-US" sz="20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4">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 calcmode="lin" valueType="num">
                                      <p:cBhvr additive="repl">
                                        <p:cTn id="7" dur="500" fill="hold"/>
                                        <p:tgtEl>
                                          <p:spTgt spid="91">
                                            <p:txEl>
                                              <p:pRg st="0" end="0"/>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3" presetSubtype="10">
                                  <p:stCondLst>
                                    <p:cond delay="0"/>
                                  </p:stCondLst>
                                  <p:childTnLst>
                                    <p:set>
                                      <p:cBhvr>
                                        <p:cTn id="12" dur="1" fill="hold">
                                          <p:stCondLst>
                                            <p:cond delay="0"/>
                                          </p:stCondLst>
                                        </p:cTn>
                                        <p:tgtEl>
                                          <p:spTgt spid="90"/>
                                        </p:tgtEl>
                                        <p:attrNameLst>
                                          <p:attrName>style.visibility</p:attrName>
                                        </p:attrNameLst>
                                      </p:cBhvr>
                                      <p:to>
                                        <p:strVal val="visible"/>
                                      </p:to>
                                    </p:set>
                                    <p:animEffect filter="blinds(horizontal)" transition="in">
                                      <p:cBhvr additive="repl">
                                        <p:cTn id="13" dur="500"/>
                                        <p:tgtEl>
                                          <p:spTgt spid="90"/>
                                        </p:tgtEl>
                                      </p:cBhvr>
                                    </p:animEffect>
                                  </p:childTnLst>
                                </p:cTn>
                              </p:par>
                            </p:childTnLst>
                          </p:cTn>
                        </p:par>
                      </p:childTnLst>
                    </p:cTn>
                  </p:par>
                  <p:par>
                    <p:cTn id="14" fill="hold">
                      <p:stCondLst>
                        <p:cond delay="indefinite"/>
                      </p:stCondLst>
                      <p:childTnLst>
                        <p:par>
                          <p:cTn id="15" fill="hold">
                            <p:stCondLst>
                              <p:cond delay="0"/>
                            </p:stCondLst>
                            <p:childTnLst>
                              <p:par>
                                <p:cTn id="16" nodeType="clickEffect" fill="hold" presetClass="entr" presetID="2" presetSubtype="4">
                                  <p:stCondLst>
                                    <p:cond delay="0"/>
                                  </p:stCondLst>
                                  <p:childTnLst>
                                    <p:set>
                                      <p:cBhvr>
                                        <p:cTn id="17" dur="1" fill="hold">
                                          <p:stCondLst>
                                            <p:cond delay="0"/>
                                          </p:stCondLst>
                                        </p:cTn>
                                        <p:tgtEl>
                                          <p:spTgt spid="92">
                                            <p:txEl>
                                              <p:pRg st="0" end="0"/>
                                            </p:txEl>
                                          </p:spTgt>
                                        </p:tgtEl>
                                        <p:attrNameLst>
                                          <p:attrName>style.visibility</p:attrName>
                                        </p:attrNameLst>
                                      </p:cBhvr>
                                      <p:to>
                                        <p:strVal val="visible"/>
                                      </p:to>
                                    </p:set>
                                    <p:anim calcmode="lin" valueType="num">
                                      <p:cBhvr additive="repl">
                                        <p:cTn id="18" dur="500" fill="hold"/>
                                        <p:tgtEl>
                                          <p:spTgt spid="92">
                                            <p:txEl>
                                              <p:pRg st="0" end="0"/>
                                            </p:txEl>
                                          </p:spTgt>
                                        </p:tgtEl>
                                        <p:attrNameLst>
                                          <p:attrName>ppt_x</p:attrName>
                                        </p:attrNameLst>
                                      </p:cBhvr>
                                      <p:tavLst>
                                        <p:tav tm="0">
                                          <p:val>
                                            <p:strVal val="#ppt_x"/>
                                          </p:val>
                                        </p:tav>
                                        <p:tav tm="100000">
                                          <p:val>
                                            <p:strVal val="#ppt_x"/>
                                          </p:val>
                                        </p:tav>
                                      </p:tavLst>
                                    </p:anim>
                                    <p:anim calcmode="lin" valueType="num">
                                      <p:cBhvr additive="repl">
                                        <p:cTn id="19" dur="500" fill="hold"/>
                                        <p:tgtEl>
                                          <p:spTgt spid="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nodeType="clickEffect" fill="hold" presetClass="entr" presetID="29">
                                  <p:stCondLst>
                                    <p:cond delay="0"/>
                                  </p:stCondLst>
                                  <p:childTnLst>
                                    <p:set>
                                      <p:cBhvr>
                                        <p:cTn id="23" dur="1" fill="hold">
                                          <p:stCondLst>
                                            <p:cond delay="0"/>
                                          </p:stCondLst>
                                        </p:cTn>
                                        <p:tgtEl>
                                          <p:spTgt spid="92">
                                            <p:txEl>
                                              <p:pRg st="2" end="2"/>
                                            </p:txEl>
                                          </p:spTgt>
                                        </p:tgtEl>
                                        <p:attrNameLst>
                                          <p:attrName>style.visibility</p:attrName>
                                        </p:attrNameLst>
                                      </p:cBhvr>
                                      <p:to>
                                        <p:strVal val="visible"/>
                                      </p:to>
                                    </p:set>
                                    <p:anim calcmode="lin" valueType="num">
                                      <p:cBhvr additive="repl">
                                        <p:cTn id="24" dur="1000" fill="hold"/>
                                        <p:tgtEl>
                                          <p:spTgt spid="92">
                                            <p:txEl>
                                              <p:pRg st="2" end="2"/>
                                            </p:txEl>
                                          </p:spTgt>
                                        </p:tgtEl>
                                        <p:attrNameLst>
                                          <p:attrName>ppt_x</p:attrName>
                                        </p:attrNameLst>
                                      </p:cBhvr>
                                      <p:tavLst>
                                        <p:tav tm="0">
                                          <p:val>
                                            <p:strVal val="#ppt_x-.2"/>
                                          </p:val>
                                        </p:tav>
                                        <p:tav tm="100000">
                                          <p:val>
                                            <p:strVal val="#ppt_x"/>
                                          </p:val>
                                        </p:tav>
                                      </p:tavLst>
                                    </p:anim>
                                    <p:anim calcmode="lin" valueType="num">
                                      <p:cBhvr additive="repl">
                                        <p:cTn id="25" dur="1000" fill="hold"/>
                                        <p:tgtEl>
                                          <p:spTgt spid="92">
                                            <p:txEl>
                                              <p:pRg st="2" end="2"/>
                                            </p:txEl>
                                          </p:spTgt>
                                        </p:tgtEl>
                                        <p:attrNameLst>
                                          <p:attrName>ppt_y</p:attrName>
                                        </p:attrNameLst>
                                      </p:cBhvr>
                                      <p:tavLst>
                                        <p:tav tm="0">
                                          <p:val>
                                            <p:strVal val="#ppt_y"/>
                                          </p:val>
                                        </p:tav>
                                        <p:tav tm="100000">
                                          <p:val>
                                            <p:strVal val="#ppt_y"/>
                                          </p:val>
                                        </p:tav>
                                      </p:tavLst>
                                    </p:anim>
                                    <p:animEffect filter="wipe(right)" transition="in">
                                      <p:cBhvr additive="repl">
                                        <p:cTn id="26" dur="1000"/>
                                        <p:tgtEl>
                                          <p:spTgt spid="92">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a:t>
            </a:r>
            <a:endParaRPr b="0" lang="en-US" sz="2300" spc="-1" strike="noStrike">
              <a:solidFill>
                <a:srgbClr val="000000"/>
              </a:solidFill>
              <a:latin typeface="Arial"/>
            </a:endParaRPr>
          </a:p>
        </p:txBody>
      </p:sp>
      <p:sp>
        <p:nvSpPr>
          <p:cNvPr id="94" name="6 - TextBox"/>
          <p:cNvSpPr/>
          <p:nvPr/>
        </p:nvSpPr>
        <p:spPr>
          <a:xfrm>
            <a:off x="683640" y="627480"/>
            <a:ext cx="7920360" cy="4125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Το ποσό της θερμότητας Q, που απαιτείται να δοθεί σε ένα σώμα μάζας m, για την αύξηση της θερμοκρασίας του από μια θερμοκρασία π.χ. </a:t>
            </a:r>
            <a:r>
              <a:rPr b="0" lang="en-US" sz="2000" spc="-1" strike="noStrike">
                <a:solidFill>
                  <a:srgbClr val="000000"/>
                </a:solidFill>
                <a:latin typeface="Arial"/>
              </a:rPr>
              <a:t>t</a:t>
            </a:r>
            <a:r>
              <a:rPr b="0" lang="en-US" sz="2000" spc="-1" strike="noStrike" baseline="-25000">
                <a:solidFill>
                  <a:srgbClr val="000000"/>
                </a:solidFill>
                <a:latin typeface="Arial"/>
              </a:rPr>
              <a:t>1</a:t>
            </a:r>
            <a:r>
              <a:rPr b="0" lang="el-GR" sz="2000" spc="-1" strike="noStrike">
                <a:solidFill>
                  <a:srgbClr val="000000"/>
                </a:solidFill>
                <a:latin typeface="Arial"/>
              </a:rPr>
              <a:t> σε μια θερμοκρασία t</a:t>
            </a:r>
            <a:r>
              <a:rPr b="0" lang="el-GR" sz="2000" spc="-1" strike="noStrike" baseline="-25000">
                <a:solidFill>
                  <a:srgbClr val="000000"/>
                </a:solidFill>
                <a:latin typeface="Arial"/>
              </a:rPr>
              <a:t>2</a:t>
            </a:r>
            <a:r>
              <a:rPr b="0" lang="el-GR" sz="2000" spc="-1" strike="noStrike">
                <a:solidFill>
                  <a:srgbClr val="000000"/>
                </a:solidFill>
                <a:latin typeface="Arial"/>
              </a:rPr>
              <a:t>, </a:t>
            </a: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δίνεται από τη σχέση:</a:t>
            </a:r>
            <a:endParaRPr b="0" lang="en-US" sz="2000" spc="-1" strike="noStrike">
              <a:solidFill>
                <a:srgbClr val="000000"/>
              </a:solidFill>
              <a:latin typeface="Arial"/>
            </a:endParaRPr>
          </a:p>
          <a:p>
            <a:pPr algn="ctr">
              <a:lnSpc>
                <a:spcPct val="100000"/>
              </a:lnSpc>
            </a:pPr>
            <a:endParaRPr b="0" lang="en-US" sz="1200" spc="-1" strike="noStrike">
              <a:solidFill>
                <a:srgbClr val="000000"/>
              </a:solidFill>
              <a:latin typeface="Arial"/>
            </a:endParaRPr>
          </a:p>
          <a:p>
            <a:pPr algn="ctr">
              <a:lnSpc>
                <a:spcPct val="100000"/>
              </a:lnSpc>
            </a:pPr>
            <a:r>
              <a:rPr b="1" lang="el-GR" sz="2000" spc="-1" strike="noStrike">
                <a:solidFill>
                  <a:srgbClr val="000000"/>
                </a:solidFill>
                <a:latin typeface="Arial"/>
              </a:rPr>
              <a:t>Q = m · c · ΔΤ</a:t>
            </a:r>
            <a:endParaRPr b="0" lang="en-US" sz="20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a:p>
            <a:pPr>
              <a:lnSpc>
                <a:spcPct val="100000"/>
              </a:lnSpc>
            </a:pPr>
            <a:r>
              <a:rPr b="0" lang="el-GR" sz="2000" spc="-1" strike="noStrike">
                <a:solidFill>
                  <a:srgbClr val="000000"/>
                </a:solidFill>
                <a:latin typeface="Arial"/>
              </a:rPr>
              <a:t>όπου</a:t>
            </a:r>
            <a:r>
              <a:rPr b="0" lang="en-US" sz="2000" spc="-1" strike="noStrike">
                <a:solidFill>
                  <a:srgbClr val="000000"/>
                </a:solidFill>
                <a:latin typeface="Arial"/>
              </a:rPr>
              <a:t>:</a:t>
            </a:r>
            <a:r>
              <a:rPr b="0" lang="el-GR" sz="2000" spc="-1" strike="noStrike">
                <a:solidFill>
                  <a:srgbClr val="000000"/>
                </a:solidFill>
                <a:latin typeface="Arial"/>
              </a:rPr>
              <a:t> </a:t>
            </a:r>
            <a:endParaRPr b="0" lang="en-US" sz="2000" spc="-1" strike="noStrike">
              <a:solidFill>
                <a:srgbClr val="000000"/>
              </a:solidFill>
              <a:latin typeface="Arial"/>
            </a:endParaRPr>
          </a:p>
          <a:p>
            <a:pPr marL="90360">
              <a:lnSpc>
                <a:spcPct val="100000"/>
              </a:lnSpc>
            </a:pPr>
            <a:r>
              <a:rPr b="0" lang="el-GR" sz="2000" spc="-1" strike="noStrike">
                <a:solidFill>
                  <a:srgbClr val="000000"/>
                </a:solidFill>
                <a:latin typeface="Arial"/>
              </a:rPr>
              <a:t>- c είναι η ειδική θερμότητα του σώματος η οποία εκφράζεται σε μονάδες J/kgK και </a:t>
            </a:r>
            <a:endParaRPr b="0" lang="en-US" sz="2000" spc="-1" strike="noStrike">
              <a:solidFill>
                <a:srgbClr val="000000"/>
              </a:solidFill>
              <a:latin typeface="Arial"/>
            </a:endParaRPr>
          </a:p>
          <a:p>
            <a:pPr marL="90360">
              <a:lnSpc>
                <a:spcPct val="100000"/>
              </a:lnSpc>
            </a:pPr>
            <a:r>
              <a:rPr b="0" lang="el-GR" sz="2000" spc="-1" strike="noStrike">
                <a:solidFill>
                  <a:srgbClr val="000000"/>
                </a:solidFill>
                <a:latin typeface="Arial"/>
              </a:rPr>
              <a:t>- ΔΤ η θερμοκρασιακή διαφορά σε Κ (βαθμούς κλίμακας Κέλβιν). </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Η ειδική θερμότητα εξαρτάται από το είδος του σώματος και, συνήθως, δίνεται από πίνακες. </a:t>
            </a:r>
            <a:endParaRPr b="0" lang="en-US" sz="2000" spc="-1" strike="noStrike">
              <a:solidFill>
                <a:srgbClr val="000000"/>
              </a:solidFill>
              <a:latin typeface="Arial"/>
            </a:endParaRPr>
          </a:p>
        </p:txBody>
      </p:sp>
    </p:spTree>
  </p:cSld>
  <p:transition>
    <p:pull dir="rd"/>
  </p:transition>
  <p:timing>
    <p:tnLst>
      <p:par>
        <p:cTn id="27" dur="indefinite" restart="never" nodeType="tmRoot">
          <p:childTnLst>
            <p:seq>
              <p:cTn id="28" dur="indefinite" nodeType="mainSeq">
                <p:childTnLst>
                  <p:par>
                    <p:cTn id="29" fill="hold">
                      <p:stCondLst>
                        <p:cond delay="indefinite"/>
                      </p:stCondLst>
                      <p:childTnLst>
                        <p:par>
                          <p:cTn id="30" fill="hold">
                            <p:stCondLst>
                              <p:cond delay="0"/>
                            </p:stCondLst>
                            <p:childTnLst>
                              <p:par>
                                <p:cTn id="31" nodeType="clickEffect" fill="hold" presetClass="entr" presetID="2" presetSubtype="4">
                                  <p:stCondLst>
                                    <p:cond delay="0"/>
                                  </p:stCondLst>
                                  <p:childTnLst>
                                    <p:set>
                                      <p:cBhvr>
                                        <p:cTn id="32" dur="1" fill="hold">
                                          <p:stCondLst>
                                            <p:cond delay="0"/>
                                          </p:stCondLst>
                                        </p:cTn>
                                        <p:tgtEl>
                                          <p:spTgt spid="94">
                                            <p:txEl>
                                              <p:pRg st="0" end="0"/>
                                            </p:txEl>
                                          </p:spTgt>
                                        </p:tgtEl>
                                        <p:attrNameLst>
                                          <p:attrName>style.visibility</p:attrName>
                                        </p:attrNameLst>
                                      </p:cBhvr>
                                      <p:to>
                                        <p:strVal val="visible"/>
                                      </p:to>
                                    </p:set>
                                    <p:anim calcmode="lin" valueType="num">
                                      <p:cBhvr additive="repl">
                                        <p:cTn id="33" dur="500" fill="hold"/>
                                        <p:tgtEl>
                                          <p:spTgt spid="94">
                                            <p:txEl>
                                              <p:pRg st="0" end="0"/>
                                            </p:txEl>
                                          </p:spTgt>
                                        </p:tgtEl>
                                        <p:attrNameLst>
                                          <p:attrName>ppt_x</p:attrName>
                                        </p:attrNameLst>
                                      </p:cBhvr>
                                      <p:tavLst>
                                        <p:tav tm="0">
                                          <p:val>
                                            <p:strVal val="#ppt_x"/>
                                          </p:val>
                                        </p:tav>
                                        <p:tav tm="100000">
                                          <p:val>
                                            <p:strVal val="#ppt_x"/>
                                          </p:val>
                                        </p:tav>
                                      </p:tavLst>
                                    </p:anim>
                                    <p:anim calcmode="lin" valueType="num">
                                      <p:cBhvr additive="repl">
                                        <p:cTn id="34" dur="500" fill="hold"/>
                                        <p:tgtEl>
                                          <p:spTgt spid="94">
                                            <p:txEl>
                                              <p:pRg st="0" end="0"/>
                                            </p:txEl>
                                          </p:spTgt>
                                        </p:tgtEl>
                                        <p:attrNameLst>
                                          <p:attrName>ppt_y</p:attrName>
                                        </p:attrNameLst>
                                      </p:cBhvr>
                                      <p:tavLst>
                                        <p:tav tm="0">
                                          <p:val>
                                            <p:strVal val="1+#ppt_h/2"/>
                                          </p:val>
                                        </p:tav>
                                        <p:tav tm="100000">
                                          <p:val>
                                            <p:strVal val="#ppt_y"/>
                                          </p:val>
                                        </p:tav>
                                      </p:tavLst>
                                    </p:anim>
                                  </p:childTnLst>
                                </p:cTn>
                              </p:par>
                              <p:par>
                                <p:cTn id="35" nodeType="withEffect" fill="hold" presetClass="entr" presetID="2" presetSubtype="4">
                                  <p:stCondLst>
                                    <p:cond delay="0"/>
                                  </p:stCondLst>
                                  <p:childTnLst>
                                    <p:set>
                                      <p:cBhvr>
                                        <p:cTn id="36" dur="1" fill="hold">
                                          <p:stCondLst>
                                            <p:cond delay="0"/>
                                          </p:stCondLst>
                                        </p:cTn>
                                        <p:tgtEl>
                                          <p:spTgt spid="94">
                                            <p:txEl>
                                              <p:pRg st="1" end="1"/>
                                            </p:txEl>
                                          </p:spTgt>
                                        </p:tgtEl>
                                        <p:attrNameLst>
                                          <p:attrName>style.visibility</p:attrName>
                                        </p:attrNameLst>
                                      </p:cBhvr>
                                      <p:to>
                                        <p:strVal val="visible"/>
                                      </p:to>
                                    </p:set>
                                    <p:anim calcmode="lin" valueType="num">
                                      <p:cBhvr additive="repl">
                                        <p:cTn id="37" dur="500" fill="hold"/>
                                        <p:tgtEl>
                                          <p:spTgt spid="94">
                                            <p:txEl>
                                              <p:pRg st="1" end="1"/>
                                            </p:txEl>
                                          </p:spTgt>
                                        </p:tgtEl>
                                        <p:attrNameLst>
                                          <p:attrName>ppt_x</p:attrName>
                                        </p:attrNameLst>
                                      </p:cBhvr>
                                      <p:tavLst>
                                        <p:tav tm="0">
                                          <p:val>
                                            <p:strVal val="#ppt_x"/>
                                          </p:val>
                                        </p:tav>
                                        <p:tav tm="100000">
                                          <p:val>
                                            <p:strVal val="#ppt_x"/>
                                          </p:val>
                                        </p:tav>
                                      </p:tavLst>
                                    </p:anim>
                                    <p:anim calcmode="lin" valueType="num">
                                      <p:cBhvr additive="repl">
                                        <p:cTn id="38" dur="500" fill="hold"/>
                                        <p:tgtEl>
                                          <p:spTgt spid="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29">
                                  <p:stCondLst>
                                    <p:cond delay="0"/>
                                  </p:stCondLst>
                                  <p:childTnLst>
                                    <p:set>
                                      <p:cBhvr>
                                        <p:cTn id="42" dur="1" fill="hold">
                                          <p:stCondLst>
                                            <p:cond delay="0"/>
                                          </p:stCondLst>
                                        </p:cTn>
                                        <p:tgtEl>
                                          <p:spTgt spid="94">
                                            <p:txEl>
                                              <p:pRg st="3" end="3"/>
                                            </p:txEl>
                                          </p:spTgt>
                                        </p:tgtEl>
                                        <p:attrNameLst>
                                          <p:attrName>style.visibility</p:attrName>
                                        </p:attrNameLst>
                                      </p:cBhvr>
                                      <p:to>
                                        <p:strVal val="visible"/>
                                      </p:to>
                                    </p:set>
                                    <p:anim calcmode="lin" valueType="num">
                                      <p:cBhvr additive="repl">
                                        <p:cTn id="43" dur="1000" fill="hold"/>
                                        <p:tgtEl>
                                          <p:spTgt spid="94">
                                            <p:txEl>
                                              <p:pRg st="3" end="3"/>
                                            </p:txEl>
                                          </p:spTgt>
                                        </p:tgtEl>
                                        <p:attrNameLst>
                                          <p:attrName>ppt_x</p:attrName>
                                        </p:attrNameLst>
                                      </p:cBhvr>
                                      <p:tavLst>
                                        <p:tav tm="0">
                                          <p:val>
                                            <p:strVal val="#ppt_x-.2"/>
                                          </p:val>
                                        </p:tav>
                                        <p:tav tm="100000">
                                          <p:val>
                                            <p:strVal val="#ppt_x"/>
                                          </p:val>
                                        </p:tav>
                                      </p:tavLst>
                                    </p:anim>
                                    <p:anim calcmode="lin" valueType="num">
                                      <p:cBhvr additive="repl">
                                        <p:cTn id="44" dur="1000" fill="hold"/>
                                        <p:tgtEl>
                                          <p:spTgt spid="94">
                                            <p:txEl>
                                              <p:pRg st="3" end="3"/>
                                            </p:txEl>
                                          </p:spTgt>
                                        </p:tgtEl>
                                        <p:attrNameLst>
                                          <p:attrName>ppt_y</p:attrName>
                                        </p:attrNameLst>
                                      </p:cBhvr>
                                      <p:tavLst>
                                        <p:tav tm="0">
                                          <p:val>
                                            <p:strVal val="#ppt_y"/>
                                          </p:val>
                                        </p:tav>
                                        <p:tav tm="100000">
                                          <p:val>
                                            <p:strVal val="#ppt_y"/>
                                          </p:val>
                                        </p:tav>
                                      </p:tavLst>
                                    </p:anim>
                                    <p:animEffect filter="wipe(right)" transition="in">
                                      <p:cBhvr additive="repl">
                                        <p:cTn id="45" dur="1000"/>
                                        <p:tgtEl>
                                          <p:spTgt spid="94">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 presetSubtype="8">
                                  <p:stCondLst>
                                    <p:cond delay="0"/>
                                  </p:stCondLst>
                                  <p:childTnLst>
                                    <p:set>
                                      <p:cBhvr>
                                        <p:cTn id="49" dur="1" fill="hold">
                                          <p:stCondLst>
                                            <p:cond delay="0"/>
                                          </p:stCondLst>
                                        </p:cTn>
                                        <p:tgtEl>
                                          <p:spTgt spid="94">
                                            <p:txEl>
                                              <p:pRg st="5" end="5"/>
                                            </p:txEl>
                                          </p:spTgt>
                                        </p:tgtEl>
                                        <p:attrNameLst>
                                          <p:attrName>style.visibility</p:attrName>
                                        </p:attrNameLst>
                                      </p:cBhvr>
                                      <p:to>
                                        <p:strVal val="visible"/>
                                      </p:to>
                                    </p:set>
                                    <p:anim calcmode="lin" valueType="num">
                                      <p:cBhvr additive="repl">
                                        <p:cTn id="50" dur="500" fill="hold"/>
                                        <p:tgtEl>
                                          <p:spTgt spid="94">
                                            <p:txEl>
                                              <p:pRg st="5" end="5"/>
                                            </p:txEl>
                                          </p:spTgt>
                                        </p:tgtEl>
                                        <p:attrNameLst>
                                          <p:attrName>ppt_x</p:attrName>
                                        </p:attrNameLst>
                                      </p:cBhvr>
                                      <p:tavLst>
                                        <p:tav tm="0">
                                          <p:val>
                                            <p:strVal val="0-#ppt_w/2"/>
                                          </p:val>
                                        </p:tav>
                                        <p:tav tm="100000">
                                          <p:val>
                                            <p:strVal val="#ppt_x"/>
                                          </p:val>
                                        </p:tav>
                                      </p:tavLst>
                                    </p:anim>
                                    <p:anim calcmode="lin" valueType="num">
                                      <p:cBhvr additive="repl">
                                        <p:cTn id="51" dur="500" fill="hold"/>
                                        <p:tgtEl>
                                          <p:spTgt spid="94">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500"/>
                            </p:stCondLst>
                            <p:childTnLst>
                              <p:par>
                                <p:cTn id="53" nodeType="afterEffect" fill="hold" presetClass="entr" presetID="29">
                                  <p:stCondLst>
                                    <p:cond delay="500"/>
                                  </p:stCondLst>
                                  <p:childTnLst>
                                    <p:set>
                                      <p:cBhvr>
                                        <p:cTn id="54" dur="1" fill="hold">
                                          <p:stCondLst>
                                            <p:cond delay="0"/>
                                          </p:stCondLst>
                                        </p:cTn>
                                        <p:tgtEl>
                                          <p:spTgt spid="94">
                                            <p:txEl>
                                              <p:pRg st="6" end="6"/>
                                            </p:txEl>
                                          </p:spTgt>
                                        </p:tgtEl>
                                        <p:attrNameLst>
                                          <p:attrName>style.visibility</p:attrName>
                                        </p:attrNameLst>
                                      </p:cBhvr>
                                      <p:to>
                                        <p:strVal val="visible"/>
                                      </p:to>
                                    </p:set>
                                    <p:anim calcmode="lin" valueType="num">
                                      <p:cBhvr additive="repl">
                                        <p:cTn id="55" dur="500" fill="hold"/>
                                        <p:tgtEl>
                                          <p:spTgt spid="94">
                                            <p:txEl>
                                              <p:pRg st="6" end="6"/>
                                            </p:txEl>
                                          </p:spTgt>
                                        </p:tgtEl>
                                        <p:attrNameLst>
                                          <p:attrName>ppt_x</p:attrName>
                                        </p:attrNameLst>
                                      </p:cBhvr>
                                      <p:tavLst>
                                        <p:tav tm="0">
                                          <p:val>
                                            <p:strVal val="#ppt_x-.2"/>
                                          </p:val>
                                        </p:tav>
                                        <p:tav tm="100000">
                                          <p:val>
                                            <p:strVal val="#ppt_x"/>
                                          </p:val>
                                        </p:tav>
                                      </p:tavLst>
                                    </p:anim>
                                    <p:anim calcmode="lin" valueType="num">
                                      <p:cBhvr additive="repl">
                                        <p:cTn id="56" dur="500" fill="hold"/>
                                        <p:tgtEl>
                                          <p:spTgt spid="94">
                                            <p:txEl>
                                              <p:pRg st="6" end="6"/>
                                            </p:txEl>
                                          </p:spTgt>
                                        </p:tgtEl>
                                        <p:attrNameLst>
                                          <p:attrName>ppt_y</p:attrName>
                                        </p:attrNameLst>
                                      </p:cBhvr>
                                      <p:tavLst>
                                        <p:tav tm="0">
                                          <p:val>
                                            <p:strVal val="#ppt_y"/>
                                          </p:val>
                                        </p:tav>
                                        <p:tav tm="100000">
                                          <p:val>
                                            <p:strVal val="#ppt_y"/>
                                          </p:val>
                                        </p:tav>
                                      </p:tavLst>
                                    </p:anim>
                                    <p:animEffect filter="wipe(right)" transition="in">
                                      <p:cBhvr additive="repl">
                                        <p:cTn id="57" dur="500"/>
                                        <p:tgtEl>
                                          <p:spTgt spid="94">
                                            <p:txEl>
                                              <p:pRg st="6" end="6"/>
                                            </p:txEl>
                                          </p:spTgt>
                                        </p:tgtEl>
                                      </p:cBhvr>
                                    </p:animEffect>
                                  </p:childTnLst>
                                </p:cTn>
                              </p:par>
                            </p:childTnLst>
                          </p:cTn>
                        </p:par>
                        <p:par>
                          <p:cTn id="58" fill="hold">
                            <p:stCondLst>
                              <p:cond delay="1500"/>
                            </p:stCondLst>
                            <p:childTnLst>
                              <p:par>
                                <p:cTn id="59" nodeType="afterEffect" fill="hold" presetClass="entr" presetID="29">
                                  <p:stCondLst>
                                    <p:cond delay="500"/>
                                  </p:stCondLst>
                                  <p:childTnLst>
                                    <p:set>
                                      <p:cBhvr>
                                        <p:cTn id="60" dur="1" fill="hold">
                                          <p:stCondLst>
                                            <p:cond delay="0"/>
                                          </p:stCondLst>
                                        </p:cTn>
                                        <p:tgtEl>
                                          <p:spTgt spid="94">
                                            <p:txEl>
                                              <p:pRg st="7" end="7"/>
                                            </p:txEl>
                                          </p:spTgt>
                                        </p:tgtEl>
                                        <p:attrNameLst>
                                          <p:attrName>style.visibility</p:attrName>
                                        </p:attrNameLst>
                                      </p:cBhvr>
                                      <p:to>
                                        <p:strVal val="visible"/>
                                      </p:to>
                                    </p:set>
                                    <p:anim calcmode="lin" valueType="num">
                                      <p:cBhvr additive="repl">
                                        <p:cTn id="61" dur="1000" fill="hold"/>
                                        <p:tgtEl>
                                          <p:spTgt spid="94">
                                            <p:txEl>
                                              <p:pRg st="7" end="7"/>
                                            </p:txEl>
                                          </p:spTgt>
                                        </p:tgtEl>
                                        <p:attrNameLst>
                                          <p:attrName>ppt_x</p:attrName>
                                        </p:attrNameLst>
                                      </p:cBhvr>
                                      <p:tavLst>
                                        <p:tav tm="0">
                                          <p:val>
                                            <p:strVal val="#ppt_x-.2"/>
                                          </p:val>
                                        </p:tav>
                                        <p:tav tm="100000">
                                          <p:val>
                                            <p:strVal val="#ppt_x"/>
                                          </p:val>
                                        </p:tav>
                                      </p:tavLst>
                                    </p:anim>
                                    <p:anim calcmode="lin" valueType="num">
                                      <p:cBhvr additive="repl">
                                        <p:cTn id="62" dur="1000" fill="hold"/>
                                        <p:tgtEl>
                                          <p:spTgt spid="94">
                                            <p:txEl>
                                              <p:pRg st="7" end="7"/>
                                            </p:txEl>
                                          </p:spTgt>
                                        </p:tgtEl>
                                        <p:attrNameLst>
                                          <p:attrName>ppt_y</p:attrName>
                                        </p:attrNameLst>
                                      </p:cBhvr>
                                      <p:tavLst>
                                        <p:tav tm="0">
                                          <p:val>
                                            <p:strVal val="#ppt_y"/>
                                          </p:val>
                                        </p:tav>
                                        <p:tav tm="100000">
                                          <p:val>
                                            <p:strVal val="#ppt_y"/>
                                          </p:val>
                                        </p:tav>
                                      </p:tavLst>
                                    </p:anim>
                                    <p:animEffect filter="wipe(right)" transition="in">
                                      <p:cBhvr additive="repl">
                                        <p:cTn id="63" dur="1000"/>
                                        <p:tgtEl>
                                          <p:spTgt spid="94">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nodeType="clickEffect" fill="hold" presetClass="entr" presetID="2" presetSubtype="4">
                                  <p:stCondLst>
                                    <p:cond delay="0"/>
                                  </p:stCondLst>
                                  <p:childTnLst>
                                    <p:set>
                                      <p:cBhvr>
                                        <p:cTn id="67" dur="1" fill="hold">
                                          <p:stCondLst>
                                            <p:cond delay="0"/>
                                          </p:stCondLst>
                                        </p:cTn>
                                        <p:tgtEl>
                                          <p:spTgt spid="94">
                                            <p:txEl>
                                              <p:pRg st="9" end="9"/>
                                            </p:txEl>
                                          </p:spTgt>
                                        </p:tgtEl>
                                        <p:attrNameLst>
                                          <p:attrName>style.visibility</p:attrName>
                                        </p:attrNameLst>
                                      </p:cBhvr>
                                      <p:to>
                                        <p:strVal val="visible"/>
                                      </p:to>
                                    </p:set>
                                    <p:anim calcmode="lin" valueType="num">
                                      <p:cBhvr additive="repl">
                                        <p:cTn id="68" dur="500" fill="hold"/>
                                        <p:tgtEl>
                                          <p:spTgt spid="94">
                                            <p:txEl>
                                              <p:pRg st="9" end="9"/>
                                            </p:txEl>
                                          </p:spTgt>
                                        </p:tgtEl>
                                        <p:attrNameLst>
                                          <p:attrName>ppt_x</p:attrName>
                                        </p:attrNameLst>
                                      </p:cBhvr>
                                      <p:tavLst>
                                        <p:tav tm="0">
                                          <p:val>
                                            <p:strVal val="#ppt_x"/>
                                          </p:val>
                                        </p:tav>
                                        <p:tav tm="100000">
                                          <p:val>
                                            <p:strVal val="#ppt_x"/>
                                          </p:val>
                                        </p:tav>
                                      </p:tavLst>
                                    </p:anim>
                                    <p:anim calcmode="lin" valueType="num">
                                      <p:cBhvr additive="repl">
                                        <p:cTn id="69" dur="500" fill="hold"/>
                                        <p:tgtEl>
                                          <p:spTgt spid="9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a:t>
            </a:r>
            <a:endParaRPr b="0" lang="en-US" sz="2300" spc="-1" strike="noStrike">
              <a:solidFill>
                <a:srgbClr val="000000"/>
              </a:solidFill>
              <a:latin typeface="Arial"/>
            </a:endParaRPr>
          </a:p>
        </p:txBody>
      </p:sp>
      <p:sp>
        <p:nvSpPr>
          <p:cNvPr id="96" name="6 - TextBox"/>
          <p:cNvSpPr/>
          <p:nvPr/>
        </p:nvSpPr>
        <p:spPr>
          <a:xfrm>
            <a:off x="683640" y="627480"/>
            <a:ext cx="7920360" cy="41590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Άλλες μονάδες μέτρησης της θερμότητας:</a:t>
            </a:r>
            <a:endParaRPr b="0" lang="en-US" sz="2000" spc="-1" strike="noStrike">
              <a:solidFill>
                <a:srgbClr val="000000"/>
              </a:solidFill>
              <a:latin typeface="Arial"/>
            </a:endParaRPr>
          </a:p>
          <a:p>
            <a:pPr indent="-216000">
              <a:lnSpc>
                <a:spcPct val="100000"/>
              </a:lnSpc>
              <a:buClr>
                <a:srgbClr val="000000"/>
              </a:buClr>
              <a:buSzPct val="90000"/>
              <a:buFont typeface="Wingdings" charset="2"/>
              <a:buChar char=""/>
            </a:pPr>
            <a:r>
              <a:rPr b="0" lang="el-GR" sz="2000" spc="-1" strike="noStrike">
                <a:solidFill>
                  <a:srgbClr val="000000"/>
                </a:solidFill>
                <a:latin typeface="Arial"/>
              </a:rPr>
              <a:t>  </a:t>
            </a:r>
            <a:r>
              <a:rPr b="0" lang="el-GR" sz="2000" spc="-1" strike="noStrike">
                <a:solidFill>
                  <a:srgbClr val="000000"/>
                </a:solidFill>
                <a:latin typeface="Arial"/>
              </a:rPr>
              <a:t>το calorie (καλορί) ή αλλιώς η θερμίδα, η οποία συμβολίζεται με τα γράμματα cal, </a:t>
            </a:r>
            <a:endParaRPr b="0" lang="en-US" sz="2000" spc="-1" strike="noStrike">
              <a:solidFill>
                <a:srgbClr val="000000"/>
              </a:solidFill>
              <a:latin typeface="Arial"/>
            </a:endParaRPr>
          </a:p>
          <a:p>
            <a:pPr indent="-216000">
              <a:lnSpc>
                <a:spcPct val="100000"/>
              </a:lnSpc>
              <a:buClr>
                <a:srgbClr val="000000"/>
              </a:buClr>
              <a:buSzPct val="90000"/>
              <a:buFont typeface="Wingdings" charset="2"/>
              <a:buChar char=""/>
            </a:pPr>
            <a:r>
              <a:rPr b="0" lang="el-GR" sz="2000" spc="-1" strike="noStrike">
                <a:solidFill>
                  <a:srgbClr val="000000"/>
                </a:solidFill>
                <a:latin typeface="Arial"/>
              </a:rPr>
              <a:t>  </a:t>
            </a:r>
            <a:r>
              <a:rPr b="0" lang="el-GR" sz="2000" spc="-1" strike="noStrike">
                <a:solidFill>
                  <a:srgbClr val="000000"/>
                </a:solidFill>
                <a:latin typeface="Arial"/>
              </a:rPr>
              <a:t>η αγγλική θερμίδα (British thermal unit), γνωστή και ως Btu </a:t>
            </a:r>
            <a:endParaRPr b="0" lang="en-US" sz="2000" spc="-1" strike="noStrike">
              <a:solidFill>
                <a:srgbClr val="000000"/>
              </a:solidFill>
              <a:latin typeface="Arial"/>
            </a:endParaRPr>
          </a:p>
          <a:p>
            <a:pPr>
              <a:lnSpc>
                <a:spcPct val="100000"/>
              </a:lnSpc>
            </a:pPr>
            <a:endParaRPr b="0" lang="en-US" sz="1000" spc="-1" strike="noStrike">
              <a:solidFill>
                <a:srgbClr val="000000"/>
              </a:solidFill>
              <a:latin typeface="Arial"/>
            </a:endParaRPr>
          </a:p>
          <a:p>
            <a:pPr algn="ctr">
              <a:lnSpc>
                <a:spcPct val="100000"/>
              </a:lnSpc>
            </a:pPr>
            <a:r>
              <a:rPr b="0" lang="el-GR" sz="2000" spc="-1" strike="noStrike">
                <a:solidFill>
                  <a:srgbClr val="000000"/>
                </a:solidFill>
                <a:latin typeface="Arial"/>
              </a:rPr>
              <a:t>1 kcal = 1.000 cal</a:t>
            </a:r>
            <a:endParaRPr b="0" lang="en-US" sz="20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a:p>
            <a:pPr algn="ctr">
              <a:lnSpc>
                <a:spcPct val="100000"/>
              </a:lnSpc>
            </a:pPr>
            <a:r>
              <a:rPr b="0" lang="el-GR" sz="2000" spc="-1" strike="noStrike">
                <a:solidFill>
                  <a:srgbClr val="000000"/>
                </a:solidFill>
                <a:latin typeface="Arial"/>
              </a:rPr>
              <a:t>Ένα kcal είναι ίσο με 4.186J και είναι η ποσότητα της θερμότητας η οποία πρέπει να αποδοθεί σε ένα χιλιόγραμμο (kg) νερού, ώστε να αυξηθεί η θερμοκρασία του κατά ένα βαθμό Κελσίου. </a:t>
            </a:r>
            <a:endParaRPr b="0" lang="en-US" sz="2000" spc="-1" strike="noStrike">
              <a:solidFill>
                <a:srgbClr val="000000"/>
              </a:solidFill>
              <a:latin typeface="Arial"/>
            </a:endParaRPr>
          </a:p>
          <a:p>
            <a:pPr algn="ctr">
              <a:lnSpc>
                <a:spcPct val="100000"/>
              </a:lnSpc>
            </a:pPr>
            <a:endParaRPr b="0" lang="en-US" sz="1100" spc="-1" strike="noStrike">
              <a:solidFill>
                <a:srgbClr val="000000"/>
              </a:solidFill>
              <a:latin typeface="Arial"/>
            </a:endParaRPr>
          </a:p>
          <a:p>
            <a:pPr algn="ctr">
              <a:lnSpc>
                <a:spcPct val="100000"/>
              </a:lnSpc>
            </a:pPr>
            <a:r>
              <a:rPr b="0" lang="el-GR" sz="2000" spc="-1" strike="noStrike">
                <a:solidFill>
                  <a:srgbClr val="000000"/>
                </a:solidFill>
                <a:latin typeface="Arial"/>
              </a:rPr>
              <a:t>1J = 238,85</a:t>
            </a:r>
            <a:r>
              <a:rPr b="0" lang="el-GR" sz="2000" spc="-1" strike="noStrike">
                <a:solidFill>
                  <a:srgbClr val="000000"/>
                </a:solidFill>
                <a:latin typeface="Wingdings 2"/>
              </a:rPr>
              <a:t></a:t>
            </a:r>
            <a:r>
              <a:rPr b="0" lang="el-GR" sz="2000" spc="-1" strike="noStrike">
                <a:solidFill>
                  <a:srgbClr val="000000"/>
                </a:solidFill>
                <a:latin typeface="Arial"/>
              </a:rPr>
              <a:t>10</a:t>
            </a:r>
            <a:r>
              <a:rPr b="0" lang="el-GR" sz="2000" spc="-1" strike="noStrike" baseline="30000">
                <a:solidFill>
                  <a:srgbClr val="000000"/>
                </a:solidFill>
                <a:latin typeface="Arial"/>
              </a:rPr>
              <a:t>-6</a:t>
            </a:r>
            <a:r>
              <a:rPr b="0" lang="el-GR" sz="2000" spc="-1" strike="noStrike">
                <a:solidFill>
                  <a:srgbClr val="000000"/>
                </a:solidFill>
                <a:latin typeface="Arial"/>
              </a:rPr>
              <a:t> kcal                     1J = 947,8</a:t>
            </a:r>
            <a:r>
              <a:rPr b="0" lang="el-GR" sz="2000" spc="-1" strike="noStrike">
                <a:solidFill>
                  <a:srgbClr val="000000"/>
                </a:solidFill>
                <a:latin typeface="Wingdings 2"/>
              </a:rPr>
              <a:t></a:t>
            </a:r>
            <a:r>
              <a:rPr b="0" lang="el-GR" sz="2000" spc="-1" strike="noStrike">
                <a:solidFill>
                  <a:srgbClr val="000000"/>
                </a:solidFill>
                <a:latin typeface="Arial"/>
              </a:rPr>
              <a:t>10</a:t>
            </a:r>
            <a:r>
              <a:rPr b="0" lang="el-GR" sz="2000" spc="-1" strike="noStrike" baseline="30000">
                <a:solidFill>
                  <a:srgbClr val="000000"/>
                </a:solidFill>
                <a:latin typeface="Arial"/>
              </a:rPr>
              <a:t>-6</a:t>
            </a:r>
            <a:r>
              <a:rPr b="0" lang="el-GR" sz="2000" spc="-1" strike="noStrike">
                <a:solidFill>
                  <a:srgbClr val="000000"/>
                </a:solidFill>
                <a:latin typeface="Arial"/>
              </a:rPr>
              <a:t> Btu</a:t>
            </a:r>
            <a:endParaRPr b="0" lang="en-US" sz="2000" spc="-1" strike="noStrike">
              <a:solidFill>
                <a:srgbClr val="000000"/>
              </a:solidFill>
              <a:latin typeface="Arial"/>
            </a:endParaRPr>
          </a:p>
          <a:p>
            <a:pPr algn="ctr">
              <a:lnSpc>
                <a:spcPct val="100000"/>
              </a:lnSpc>
            </a:pPr>
            <a:endParaRPr b="0" lang="en-US" sz="800" spc="-1" strike="noStrike">
              <a:solidFill>
                <a:srgbClr val="000000"/>
              </a:solidFill>
              <a:latin typeface="Arial"/>
            </a:endParaRPr>
          </a:p>
          <a:p>
            <a:pPr algn="ctr">
              <a:lnSpc>
                <a:spcPct val="100000"/>
              </a:lnSpc>
            </a:pPr>
            <a:r>
              <a:rPr b="0" lang="el-GR" sz="2000" spc="-1" strike="noStrike">
                <a:solidFill>
                  <a:srgbClr val="000000"/>
                </a:solidFill>
                <a:latin typeface="Arial"/>
              </a:rPr>
              <a:t>ή διαφορετικά</a:t>
            </a:r>
            <a:endParaRPr b="0" lang="en-US" sz="2000" spc="-1" strike="noStrike">
              <a:solidFill>
                <a:srgbClr val="000000"/>
              </a:solidFill>
              <a:latin typeface="Arial"/>
            </a:endParaRPr>
          </a:p>
          <a:p>
            <a:pPr algn="ctr">
              <a:lnSpc>
                <a:spcPct val="100000"/>
              </a:lnSpc>
            </a:pPr>
            <a:endParaRPr b="0" lang="en-US" sz="800" spc="-1" strike="noStrike">
              <a:solidFill>
                <a:srgbClr val="000000"/>
              </a:solidFill>
              <a:latin typeface="Arial"/>
            </a:endParaRPr>
          </a:p>
          <a:p>
            <a:pPr algn="ctr">
              <a:lnSpc>
                <a:spcPct val="100000"/>
              </a:lnSpc>
            </a:pPr>
            <a:r>
              <a:rPr b="0" lang="el-GR" sz="2000" spc="-1" strike="noStrike">
                <a:solidFill>
                  <a:srgbClr val="000000"/>
                </a:solidFill>
                <a:latin typeface="Arial"/>
              </a:rPr>
              <a:t>1kcal = 4.186J                       1Btu = 1.055 J</a:t>
            </a:r>
            <a:endParaRPr b="0" lang="en-US" sz="2000" spc="-1" strike="noStrike">
              <a:solidFill>
                <a:srgbClr val="000000"/>
              </a:solidFill>
              <a:latin typeface="Arial"/>
            </a:endParaRPr>
          </a:p>
        </p:txBody>
      </p:sp>
    </p:spTree>
  </p:cSld>
  <p:transition>
    <p:pull dir="rd"/>
  </p:transition>
  <p:timing>
    <p:tnLst>
      <p:par>
        <p:cTn id="70" dur="indefinite" restart="never" nodeType="tmRoot">
          <p:childTnLst>
            <p:seq>
              <p:cTn id="71" dur="indefinite" nodeType="mainSeq">
                <p:childTnLst>
                  <p:par>
                    <p:cTn id="72" fill="hold">
                      <p:stCondLst>
                        <p:cond delay="indefinite"/>
                      </p:stCondLst>
                      <p:childTnLst>
                        <p:par>
                          <p:cTn id="73" fill="hold">
                            <p:stCondLst>
                              <p:cond delay="0"/>
                            </p:stCondLst>
                            <p:childTnLst>
                              <p:par>
                                <p:cTn id="74" nodeType="clickEffect" fill="hold" presetClass="entr" presetID="29">
                                  <p:stCondLst>
                                    <p:cond delay="0"/>
                                  </p:stCondLst>
                                  <p:childTnLst>
                                    <p:set>
                                      <p:cBhvr>
                                        <p:cTn id="75" dur="1" fill="hold">
                                          <p:stCondLst>
                                            <p:cond delay="0"/>
                                          </p:stCondLst>
                                        </p:cTn>
                                        <p:tgtEl>
                                          <p:spTgt spid="96">
                                            <p:txEl>
                                              <p:pRg st="1" end="1"/>
                                            </p:txEl>
                                          </p:spTgt>
                                        </p:tgtEl>
                                        <p:attrNameLst>
                                          <p:attrName>style.visibility</p:attrName>
                                        </p:attrNameLst>
                                      </p:cBhvr>
                                      <p:to>
                                        <p:strVal val="visible"/>
                                      </p:to>
                                    </p:set>
                                    <p:anim calcmode="lin" valueType="num">
                                      <p:cBhvr additive="repl">
                                        <p:cTn id="76" dur="500" fill="hold"/>
                                        <p:tgtEl>
                                          <p:spTgt spid="96">
                                            <p:txEl>
                                              <p:pRg st="1" end="1"/>
                                            </p:txEl>
                                          </p:spTgt>
                                        </p:tgtEl>
                                        <p:attrNameLst>
                                          <p:attrName>ppt_x</p:attrName>
                                        </p:attrNameLst>
                                      </p:cBhvr>
                                      <p:tavLst>
                                        <p:tav tm="0">
                                          <p:val>
                                            <p:strVal val="#ppt_x-.2"/>
                                          </p:val>
                                        </p:tav>
                                        <p:tav tm="100000">
                                          <p:val>
                                            <p:strVal val="#ppt_x"/>
                                          </p:val>
                                        </p:tav>
                                      </p:tavLst>
                                    </p:anim>
                                    <p:anim calcmode="lin" valueType="num">
                                      <p:cBhvr additive="repl">
                                        <p:cTn id="77" dur="500" fill="hold"/>
                                        <p:tgtEl>
                                          <p:spTgt spid="96">
                                            <p:txEl>
                                              <p:pRg st="1" end="1"/>
                                            </p:txEl>
                                          </p:spTgt>
                                        </p:tgtEl>
                                        <p:attrNameLst>
                                          <p:attrName>ppt_y</p:attrName>
                                        </p:attrNameLst>
                                      </p:cBhvr>
                                      <p:tavLst>
                                        <p:tav tm="0">
                                          <p:val>
                                            <p:strVal val="#ppt_y"/>
                                          </p:val>
                                        </p:tav>
                                        <p:tav tm="100000">
                                          <p:val>
                                            <p:strVal val="#ppt_y"/>
                                          </p:val>
                                        </p:tav>
                                      </p:tavLst>
                                    </p:anim>
                                    <p:animEffect filter="wipe(right)" transition="in">
                                      <p:cBhvr additive="repl">
                                        <p:cTn id="78" dur="500"/>
                                        <p:tgtEl>
                                          <p:spTgt spid="96">
                                            <p:txEl>
                                              <p:pRg st="1" end="1"/>
                                            </p:txEl>
                                          </p:spTgt>
                                        </p:tgtEl>
                                      </p:cBhvr>
                                    </p:animEffect>
                                  </p:childTnLst>
                                </p:cTn>
                              </p:par>
                            </p:childTnLst>
                          </p:cTn>
                        </p:par>
                        <p:par>
                          <p:cTn id="79" fill="hold">
                            <p:stCondLst>
                              <p:cond delay="500"/>
                            </p:stCondLst>
                            <p:childTnLst>
                              <p:par>
                                <p:cTn id="80" nodeType="afterEffect" fill="hold" presetClass="entr" presetID="29">
                                  <p:stCondLst>
                                    <p:cond delay="500"/>
                                  </p:stCondLst>
                                  <p:childTnLst>
                                    <p:set>
                                      <p:cBhvr>
                                        <p:cTn id="81" dur="1" fill="hold">
                                          <p:stCondLst>
                                            <p:cond delay="0"/>
                                          </p:stCondLst>
                                        </p:cTn>
                                        <p:tgtEl>
                                          <p:spTgt spid="96">
                                            <p:txEl>
                                              <p:pRg st="2" end="2"/>
                                            </p:txEl>
                                          </p:spTgt>
                                        </p:tgtEl>
                                        <p:attrNameLst>
                                          <p:attrName>style.visibility</p:attrName>
                                        </p:attrNameLst>
                                      </p:cBhvr>
                                      <p:to>
                                        <p:strVal val="visible"/>
                                      </p:to>
                                    </p:set>
                                    <p:anim calcmode="lin" valueType="num">
                                      <p:cBhvr additive="repl">
                                        <p:cTn id="82" dur="500" fill="hold"/>
                                        <p:tgtEl>
                                          <p:spTgt spid="96">
                                            <p:txEl>
                                              <p:pRg st="2" end="2"/>
                                            </p:txEl>
                                          </p:spTgt>
                                        </p:tgtEl>
                                        <p:attrNameLst>
                                          <p:attrName>ppt_x</p:attrName>
                                        </p:attrNameLst>
                                      </p:cBhvr>
                                      <p:tavLst>
                                        <p:tav tm="0">
                                          <p:val>
                                            <p:strVal val="#ppt_x-.2"/>
                                          </p:val>
                                        </p:tav>
                                        <p:tav tm="100000">
                                          <p:val>
                                            <p:strVal val="#ppt_x"/>
                                          </p:val>
                                        </p:tav>
                                      </p:tavLst>
                                    </p:anim>
                                    <p:anim calcmode="lin" valueType="num">
                                      <p:cBhvr additive="repl">
                                        <p:cTn id="83" dur="500" fill="hold"/>
                                        <p:tgtEl>
                                          <p:spTgt spid="96">
                                            <p:txEl>
                                              <p:pRg st="2" end="2"/>
                                            </p:txEl>
                                          </p:spTgt>
                                        </p:tgtEl>
                                        <p:attrNameLst>
                                          <p:attrName>ppt_y</p:attrName>
                                        </p:attrNameLst>
                                      </p:cBhvr>
                                      <p:tavLst>
                                        <p:tav tm="0">
                                          <p:val>
                                            <p:strVal val="#ppt_y"/>
                                          </p:val>
                                        </p:tav>
                                        <p:tav tm="100000">
                                          <p:val>
                                            <p:strVal val="#ppt_y"/>
                                          </p:val>
                                        </p:tav>
                                      </p:tavLst>
                                    </p:anim>
                                    <p:animEffect filter="wipe(right)" transition="in">
                                      <p:cBhvr additive="repl">
                                        <p:cTn id="84" dur="500"/>
                                        <p:tgtEl>
                                          <p:spTgt spid="96">
                                            <p:txEl>
                                              <p:pRg st="2" end="2"/>
                                            </p:txEl>
                                          </p:spTgt>
                                        </p:tgtEl>
                                      </p:cBhvr>
                                    </p:animEffect>
                                  </p:childTnLst>
                                </p:cTn>
                              </p:par>
                            </p:childTnLst>
                          </p:cTn>
                        </p:par>
                      </p:childTnLst>
                    </p:cTn>
                  </p:par>
                  <p:par>
                    <p:cTn id="85" fill="hold">
                      <p:stCondLst>
                        <p:cond delay="indefinite"/>
                      </p:stCondLst>
                      <p:childTnLst>
                        <p:par>
                          <p:cTn id="86" fill="hold">
                            <p:stCondLst>
                              <p:cond delay="0"/>
                            </p:stCondLst>
                            <p:childTnLst>
                              <p:par>
                                <p:cTn id="87" nodeType="clickEffect" fill="hold" presetClass="entr" presetID="3" presetSubtype="10">
                                  <p:stCondLst>
                                    <p:cond delay="0"/>
                                  </p:stCondLst>
                                  <p:childTnLst>
                                    <p:set>
                                      <p:cBhvr>
                                        <p:cTn id="88" dur="1" fill="hold">
                                          <p:stCondLst>
                                            <p:cond delay="0"/>
                                          </p:stCondLst>
                                        </p:cTn>
                                        <p:tgtEl>
                                          <p:spTgt spid="96">
                                            <p:txEl>
                                              <p:pRg st="4" end="4"/>
                                            </p:txEl>
                                          </p:spTgt>
                                        </p:tgtEl>
                                        <p:attrNameLst>
                                          <p:attrName>style.visibility</p:attrName>
                                        </p:attrNameLst>
                                      </p:cBhvr>
                                      <p:to>
                                        <p:strVal val="visible"/>
                                      </p:to>
                                    </p:set>
                                    <p:animEffect filter="blinds(horizontal)" transition="in">
                                      <p:cBhvr additive="repl">
                                        <p:cTn id="89" dur="500"/>
                                        <p:tgtEl>
                                          <p:spTgt spid="96">
                                            <p:txEl>
                                              <p:pRg st="4" end="4"/>
                                            </p:txEl>
                                          </p:spTgt>
                                        </p:tgtEl>
                                      </p:cBhvr>
                                    </p:animEffect>
                                  </p:childTnLst>
                                </p:cTn>
                              </p:par>
                            </p:childTnLst>
                          </p:cTn>
                        </p:par>
                        <p:par>
                          <p:cTn id="90" fill="hold">
                            <p:stCondLst>
                              <p:cond delay="500"/>
                            </p:stCondLst>
                            <p:childTnLst>
                              <p:par>
                                <p:cTn id="91" nodeType="afterEffect" fill="hold" presetClass="entr" presetID="2" presetSubtype="4">
                                  <p:stCondLst>
                                    <p:cond delay="500"/>
                                  </p:stCondLst>
                                  <p:childTnLst>
                                    <p:set>
                                      <p:cBhvr>
                                        <p:cTn id="92" dur="1" fill="hold">
                                          <p:stCondLst>
                                            <p:cond delay="0"/>
                                          </p:stCondLst>
                                        </p:cTn>
                                        <p:tgtEl>
                                          <p:spTgt spid="96">
                                            <p:txEl>
                                              <p:pRg st="6" end="6"/>
                                            </p:txEl>
                                          </p:spTgt>
                                        </p:tgtEl>
                                        <p:attrNameLst>
                                          <p:attrName>style.visibility</p:attrName>
                                        </p:attrNameLst>
                                      </p:cBhvr>
                                      <p:to>
                                        <p:strVal val="visible"/>
                                      </p:to>
                                    </p:set>
                                    <p:anim calcmode="lin" valueType="num">
                                      <p:cBhvr additive="repl">
                                        <p:cTn id="93" dur="500" fill="hold"/>
                                        <p:tgtEl>
                                          <p:spTgt spid="96">
                                            <p:txEl>
                                              <p:pRg st="6" end="6"/>
                                            </p:txEl>
                                          </p:spTgt>
                                        </p:tgtEl>
                                        <p:attrNameLst>
                                          <p:attrName>ppt_x</p:attrName>
                                        </p:attrNameLst>
                                      </p:cBhvr>
                                      <p:tavLst>
                                        <p:tav tm="0">
                                          <p:val>
                                            <p:strVal val="#ppt_x"/>
                                          </p:val>
                                        </p:tav>
                                        <p:tav tm="100000">
                                          <p:val>
                                            <p:strVal val="#ppt_x"/>
                                          </p:val>
                                        </p:tav>
                                      </p:tavLst>
                                    </p:anim>
                                    <p:anim calcmode="lin" valueType="num">
                                      <p:cBhvr additive="repl">
                                        <p:cTn id="94" dur="500" fill="hold"/>
                                        <p:tgtEl>
                                          <p:spTgt spid="9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nodeType="clickEffect" fill="hold" presetClass="entr" presetID="29">
                                  <p:stCondLst>
                                    <p:cond delay="0"/>
                                  </p:stCondLst>
                                  <p:childTnLst>
                                    <p:set>
                                      <p:cBhvr>
                                        <p:cTn id="98" dur="1" fill="hold">
                                          <p:stCondLst>
                                            <p:cond delay="0"/>
                                          </p:stCondLst>
                                        </p:cTn>
                                        <p:tgtEl>
                                          <p:spTgt spid="96">
                                            <p:txEl>
                                              <p:pRg st="8" end="8"/>
                                            </p:txEl>
                                          </p:spTgt>
                                        </p:tgtEl>
                                        <p:attrNameLst>
                                          <p:attrName>style.visibility</p:attrName>
                                        </p:attrNameLst>
                                      </p:cBhvr>
                                      <p:to>
                                        <p:strVal val="visible"/>
                                      </p:to>
                                    </p:set>
                                    <p:anim calcmode="lin" valueType="num">
                                      <p:cBhvr additive="repl">
                                        <p:cTn id="99" dur="1000" fill="hold"/>
                                        <p:tgtEl>
                                          <p:spTgt spid="96">
                                            <p:txEl>
                                              <p:pRg st="8" end="8"/>
                                            </p:txEl>
                                          </p:spTgt>
                                        </p:tgtEl>
                                        <p:attrNameLst>
                                          <p:attrName>ppt_x</p:attrName>
                                        </p:attrNameLst>
                                      </p:cBhvr>
                                      <p:tavLst>
                                        <p:tav tm="0">
                                          <p:val>
                                            <p:strVal val="#ppt_x-.2"/>
                                          </p:val>
                                        </p:tav>
                                        <p:tav tm="100000">
                                          <p:val>
                                            <p:strVal val="#ppt_x"/>
                                          </p:val>
                                        </p:tav>
                                      </p:tavLst>
                                    </p:anim>
                                    <p:anim calcmode="lin" valueType="num">
                                      <p:cBhvr additive="repl">
                                        <p:cTn id="100" dur="1000" fill="hold"/>
                                        <p:tgtEl>
                                          <p:spTgt spid="96">
                                            <p:txEl>
                                              <p:pRg st="8" end="8"/>
                                            </p:txEl>
                                          </p:spTgt>
                                        </p:tgtEl>
                                        <p:attrNameLst>
                                          <p:attrName>ppt_y</p:attrName>
                                        </p:attrNameLst>
                                      </p:cBhvr>
                                      <p:tavLst>
                                        <p:tav tm="0">
                                          <p:val>
                                            <p:strVal val="#ppt_y"/>
                                          </p:val>
                                        </p:tav>
                                        <p:tav tm="100000">
                                          <p:val>
                                            <p:strVal val="#ppt_y"/>
                                          </p:val>
                                        </p:tav>
                                      </p:tavLst>
                                    </p:anim>
                                    <p:animEffect filter="wipe(right)" transition="in">
                                      <p:cBhvr additive="repl">
                                        <p:cTn id="101" dur="1000"/>
                                        <p:tgtEl>
                                          <p:spTgt spid="96">
                                            <p:txEl>
                                              <p:pRg st="8" end="8"/>
                                            </p:txEl>
                                          </p:spTgt>
                                        </p:tgtEl>
                                      </p:cBhvr>
                                    </p:animEffect>
                                  </p:childTnLst>
                                </p:cTn>
                              </p:par>
                            </p:childTnLst>
                          </p:cTn>
                        </p:par>
                      </p:childTnLst>
                    </p:cTn>
                  </p:par>
                  <p:par>
                    <p:cTn id="102" fill="hold">
                      <p:stCondLst>
                        <p:cond delay="indefinite"/>
                      </p:stCondLst>
                      <p:childTnLst>
                        <p:par>
                          <p:cTn id="103" fill="hold">
                            <p:stCondLst>
                              <p:cond delay="0"/>
                            </p:stCondLst>
                            <p:childTnLst>
                              <p:par>
                                <p:cTn id="104" nodeType="clickEffect" fill="hold" presetClass="entr" presetID="2" presetSubtype="4">
                                  <p:stCondLst>
                                    <p:cond delay="0"/>
                                  </p:stCondLst>
                                  <p:childTnLst>
                                    <p:set>
                                      <p:cBhvr>
                                        <p:cTn id="105" dur="1" fill="hold">
                                          <p:stCondLst>
                                            <p:cond delay="0"/>
                                          </p:stCondLst>
                                        </p:cTn>
                                        <p:tgtEl>
                                          <p:spTgt spid="96">
                                            <p:txEl>
                                              <p:pRg st="10" end="10"/>
                                            </p:txEl>
                                          </p:spTgt>
                                        </p:tgtEl>
                                        <p:attrNameLst>
                                          <p:attrName>style.visibility</p:attrName>
                                        </p:attrNameLst>
                                      </p:cBhvr>
                                      <p:to>
                                        <p:strVal val="visible"/>
                                      </p:to>
                                    </p:set>
                                    <p:anim calcmode="lin" valueType="num">
                                      <p:cBhvr additive="repl">
                                        <p:cTn id="106" dur="500" fill="hold"/>
                                        <p:tgtEl>
                                          <p:spTgt spid="96">
                                            <p:txEl>
                                              <p:pRg st="10" end="10"/>
                                            </p:txEl>
                                          </p:spTgt>
                                        </p:tgtEl>
                                        <p:attrNameLst>
                                          <p:attrName>ppt_x</p:attrName>
                                        </p:attrNameLst>
                                      </p:cBhvr>
                                      <p:tavLst>
                                        <p:tav tm="0">
                                          <p:val>
                                            <p:strVal val="#ppt_x"/>
                                          </p:val>
                                        </p:tav>
                                        <p:tav tm="100000">
                                          <p:val>
                                            <p:strVal val="#ppt_x"/>
                                          </p:val>
                                        </p:tav>
                                      </p:tavLst>
                                    </p:anim>
                                    <p:anim calcmode="lin" valueType="num">
                                      <p:cBhvr additive="repl">
                                        <p:cTn id="107" dur="500" fill="hold"/>
                                        <p:tgtEl>
                                          <p:spTgt spid="96">
                                            <p:txEl>
                                              <p:pRg st="10" end="10"/>
                                            </p:txEl>
                                          </p:spTgt>
                                        </p:tgtEl>
                                        <p:attrNameLst>
                                          <p:attrName>ppt_y</p:attrName>
                                        </p:attrNameLst>
                                      </p:cBhvr>
                                      <p:tavLst>
                                        <p:tav tm="0">
                                          <p:val>
                                            <p:strVal val="1+#ppt_h/2"/>
                                          </p:val>
                                        </p:tav>
                                        <p:tav tm="100000">
                                          <p:val>
                                            <p:strVal val="#ppt_y"/>
                                          </p:val>
                                        </p:tav>
                                      </p:tavLst>
                                    </p:anim>
                                  </p:childTnLst>
                                </p:cTn>
                              </p:par>
                            </p:childTnLst>
                          </p:cTn>
                        </p:par>
                        <p:par>
                          <p:cTn id="108" fill="hold">
                            <p:stCondLst>
                              <p:cond delay="500"/>
                            </p:stCondLst>
                            <p:childTnLst>
                              <p:par>
                                <p:cTn id="109" nodeType="afterEffect" fill="hold" presetClass="entr" presetID="29">
                                  <p:stCondLst>
                                    <p:cond delay="500"/>
                                  </p:stCondLst>
                                  <p:childTnLst>
                                    <p:set>
                                      <p:cBhvr>
                                        <p:cTn id="110" dur="1" fill="hold">
                                          <p:stCondLst>
                                            <p:cond delay="0"/>
                                          </p:stCondLst>
                                        </p:cTn>
                                        <p:tgtEl>
                                          <p:spTgt spid="96">
                                            <p:txEl>
                                              <p:pRg st="12" end="12"/>
                                            </p:txEl>
                                          </p:spTgt>
                                        </p:tgtEl>
                                        <p:attrNameLst>
                                          <p:attrName>style.visibility</p:attrName>
                                        </p:attrNameLst>
                                      </p:cBhvr>
                                      <p:to>
                                        <p:strVal val="visible"/>
                                      </p:to>
                                    </p:set>
                                    <p:anim calcmode="lin" valueType="num">
                                      <p:cBhvr additive="repl">
                                        <p:cTn id="111" dur="500" fill="hold"/>
                                        <p:tgtEl>
                                          <p:spTgt spid="96">
                                            <p:txEl>
                                              <p:pRg st="12" end="12"/>
                                            </p:txEl>
                                          </p:spTgt>
                                        </p:tgtEl>
                                        <p:attrNameLst>
                                          <p:attrName>ppt_x</p:attrName>
                                        </p:attrNameLst>
                                      </p:cBhvr>
                                      <p:tavLst>
                                        <p:tav tm="0">
                                          <p:val>
                                            <p:strVal val="#ppt_x-.2"/>
                                          </p:val>
                                        </p:tav>
                                        <p:tav tm="100000">
                                          <p:val>
                                            <p:strVal val="#ppt_x"/>
                                          </p:val>
                                        </p:tav>
                                      </p:tavLst>
                                    </p:anim>
                                    <p:anim calcmode="lin" valueType="num">
                                      <p:cBhvr additive="repl">
                                        <p:cTn id="112" dur="500" fill="hold"/>
                                        <p:tgtEl>
                                          <p:spTgt spid="96">
                                            <p:txEl>
                                              <p:pRg st="12" end="12"/>
                                            </p:txEl>
                                          </p:spTgt>
                                        </p:tgtEl>
                                        <p:attrNameLst>
                                          <p:attrName>ppt_y</p:attrName>
                                        </p:attrNameLst>
                                      </p:cBhvr>
                                      <p:tavLst>
                                        <p:tav tm="0">
                                          <p:val>
                                            <p:strVal val="#ppt_y"/>
                                          </p:val>
                                        </p:tav>
                                        <p:tav tm="100000">
                                          <p:val>
                                            <p:strVal val="#ppt_y"/>
                                          </p:val>
                                        </p:tav>
                                      </p:tavLst>
                                    </p:anim>
                                    <p:animEffect filter="wipe(right)" transition="in">
                                      <p:cBhvr additive="repl">
                                        <p:cTn id="113" dur="500"/>
                                        <p:tgtEl>
                                          <p:spTgt spid="96">
                                            <p:txEl>
                                              <p:pRg st="12" end="1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 – Τρόποι μετάδοσης Θερμότητας</a:t>
            </a:r>
            <a:endParaRPr b="0" lang="en-US" sz="2300" spc="-1" strike="noStrike">
              <a:solidFill>
                <a:srgbClr val="000000"/>
              </a:solidFill>
              <a:latin typeface="Arial"/>
            </a:endParaRPr>
          </a:p>
        </p:txBody>
      </p:sp>
      <p:sp>
        <p:nvSpPr>
          <p:cNvPr id="98" name="5 - TextBox"/>
          <p:cNvSpPr/>
          <p:nvPr/>
        </p:nvSpPr>
        <p:spPr>
          <a:xfrm>
            <a:off x="611640" y="2007720"/>
            <a:ext cx="792036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2.14  Τρόποι μετάδοσης της Θερμότητας</a:t>
            </a:r>
            <a:endParaRPr b="0" lang="en-US" sz="2000" spc="-1" strike="noStrike">
              <a:solidFill>
                <a:srgbClr val="000000"/>
              </a:solidFill>
              <a:latin typeface="Arial"/>
            </a:endParaRPr>
          </a:p>
        </p:txBody>
      </p:sp>
    </p:spTree>
  </p:cSld>
  <p:transition>
    <p:pull dir="rd"/>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Τρόποι μετάδοσης Θερμότητας</a:t>
            </a:r>
            <a:endParaRPr b="0" lang="en-US" sz="2300" spc="-1" strike="noStrike">
              <a:solidFill>
                <a:srgbClr val="000000"/>
              </a:solidFill>
              <a:latin typeface="Arial"/>
            </a:endParaRPr>
          </a:p>
        </p:txBody>
      </p:sp>
      <p:sp>
        <p:nvSpPr>
          <p:cNvPr id="100" name="5 - TextBox"/>
          <p:cNvSpPr/>
          <p:nvPr/>
        </p:nvSpPr>
        <p:spPr>
          <a:xfrm>
            <a:off x="395640" y="699480"/>
            <a:ext cx="8352720" cy="2864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 </a:t>
            </a:r>
            <a:r>
              <a:rPr b="0" lang="el-GR" sz="2000" spc="-1" strike="noStrike">
                <a:solidFill>
                  <a:srgbClr val="000000"/>
                </a:solidFill>
                <a:latin typeface="Arial"/>
              </a:rPr>
              <a:t>η θερμότητα είναι θερμική ενέργεια που μεταφέρεται μεταξύ δύο συστημάτων, όταν:</a:t>
            </a:r>
            <a:endParaRPr b="0" lang="en-US" sz="2000" spc="-1" strike="noStrike">
              <a:solidFill>
                <a:srgbClr val="000000"/>
              </a:solidFill>
              <a:latin typeface="Arial"/>
            </a:endParaRPr>
          </a:p>
          <a:p>
            <a:pPr algn="ctr">
              <a:lnSpc>
                <a:spcPct val="100000"/>
              </a:lnSpc>
            </a:pPr>
            <a:endParaRPr b="0" lang="en-US" sz="1200" spc="-1" strike="noStrike">
              <a:solidFill>
                <a:srgbClr val="000000"/>
              </a:solidFill>
              <a:latin typeface="Arial"/>
            </a:endParaRPr>
          </a:p>
          <a:p>
            <a:pPr indent="-216000">
              <a:lnSpc>
                <a:spcPct val="100000"/>
              </a:lnSpc>
              <a:spcAft>
                <a:spcPts val="601"/>
              </a:spcAft>
              <a:buClr>
                <a:srgbClr val="000000"/>
              </a:buClr>
              <a:buFont typeface="Wingdings" charset="2"/>
              <a:buChar char=""/>
            </a:pPr>
            <a:r>
              <a:rPr b="0" lang="el-GR" sz="2000" spc="-1" strike="noStrike">
                <a:solidFill>
                  <a:srgbClr val="000000"/>
                </a:solidFill>
                <a:latin typeface="Arial"/>
              </a:rPr>
              <a:t> </a:t>
            </a:r>
            <a:r>
              <a:rPr b="0" lang="el-GR" sz="2000" spc="-1" strike="noStrike">
                <a:solidFill>
                  <a:srgbClr val="000000"/>
                </a:solidFill>
                <a:latin typeface="Arial"/>
              </a:rPr>
              <a:t>υπάρχει θερμοκρασιακή διαφορά μεταξύ τους και</a:t>
            </a:r>
            <a:endParaRPr b="0" lang="en-US" sz="2000" spc="-1" strike="noStrike">
              <a:solidFill>
                <a:srgbClr val="000000"/>
              </a:solidFill>
              <a:latin typeface="Arial"/>
            </a:endParaRPr>
          </a:p>
          <a:p>
            <a:pPr indent="-216000">
              <a:lnSpc>
                <a:spcPct val="100000"/>
              </a:lnSpc>
              <a:spcAft>
                <a:spcPts val="601"/>
              </a:spcAft>
              <a:buClr>
                <a:srgbClr val="000000"/>
              </a:buClr>
              <a:buFont typeface="Wingdings" charset="2"/>
              <a:buChar char=""/>
            </a:pPr>
            <a:r>
              <a:rPr b="0" lang="el-GR" sz="2000" spc="-1" strike="noStrike">
                <a:solidFill>
                  <a:srgbClr val="000000"/>
                </a:solidFill>
                <a:latin typeface="Arial"/>
              </a:rPr>
              <a:t> </a:t>
            </a:r>
            <a:r>
              <a:rPr b="0" lang="el-GR" sz="2000" spc="-1" strike="noStrike">
                <a:solidFill>
                  <a:srgbClr val="000000"/>
                </a:solidFill>
                <a:latin typeface="Arial"/>
              </a:rPr>
              <a:t>τα συστήματα βρίσκονται σε κάποια μορφής επικοινωνία μεταξύ τους.</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Η ροή της θερμότητας γίνεται πάντα από το πιο ζεστό στο λιγότερο ζεστό, και σταματά όταν τα δύο σώματα αποκτήσουν την ίδια θερμοκρασία. </a:t>
            </a:r>
            <a:endParaRPr b="0" lang="en-US" sz="2000" spc="-1" strike="noStrike">
              <a:solidFill>
                <a:srgbClr val="000000"/>
              </a:solidFill>
              <a:latin typeface="Arial"/>
            </a:endParaRPr>
          </a:p>
        </p:txBody>
      </p:sp>
      <p:sp>
        <p:nvSpPr>
          <p:cNvPr id="101" name="3 - TextBox"/>
          <p:cNvSpPr/>
          <p:nvPr/>
        </p:nvSpPr>
        <p:spPr>
          <a:xfrm>
            <a:off x="323640" y="3705840"/>
            <a:ext cx="8496720" cy="94284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pPr>
            <a:endParaRPr b="0" lang="en-US" sz="800" spc="-1" strike="noStrike">
              <a:solidFill>
                <a:srgbClr val="000000"/>
              </a:solidFill>
              <a:latin typeface="Arial"/>
            </a:endParaRPr>
          </a:p>
          <a:p>
            <a:pPr algn="ctr">
              <a:lnSpc>
                <a:spcPct val="100000"/>
              </a:lnSpc>
            </a:pPr>
            <a:r>
              <a:rPr b="0" lang="el-GR" sz="2000" spc="-1" strike="noStrike">
                <a:solidFill>
                  <a:schemeClr val="lt1"/>
                </a:solidFill>
                <a:latin typeface="Arial"/>
              </a:rPr>
              <a:t>Θετική μεταφορά θερμότητας έχουμε, όταν η θερμότητα μεταφέρεται προς το σύστημα, και αρνητική όταν η θερμότητα αφαιρείται από σύστημα.</a:t>
            </a:r>
            <a:endParaRPr b="0" lang="en-US" sz="2000" spc="-1" strike="noStrike">
              <a:solidFill>
                <a:srgbClr val="000000"/>
              </a:solidFill>
              <a:latin typeface="Arial"/>
            </a:endParaRPr>
          </a:p>
          <a:p>
            <a:pPr algn="ctr">
              <a:lnSpc>
                <a:spcPct val="100000"/>
              </a:lnSpc>
            </a:pPr>
            <a:endParaRPr b="0" lang="en-US" sz="800" spc="-1" strike="noStrike">
              <a:solidFill>
                <a:srgbClr val="000000"/>
              </a:solidFill>
              <a:latin typeface="Arial"/>
            </a:endParaRPr>
          </a:p>
        </p:txBody>
      </p:sp>
    </p:spTree>
  </p:cSld>
  <p:transition>
    <p:pull dir="rd"/>
  </p:transition>
  <p:timing>
    <p:tnLst>
      <p:par>
        <p:cTn id="114" dur="indefinite" restart="never" nodeType="tmRoot">
          <p:childTnLst>
            <p:seq>
              <p:cTn id="115" dur="indefinite" nodeType="mainSeq">
                <p:childTnLst>
                  <p:par>
                    <p:cTn id="116" fill="hold">
                      <p:stCondLst>
                        <p:cond delay="0"/>
                      </p:stCondLst>
                      <p:childTnLst>
                        <p:par>
                          <p:cTn id="117" fill="hold">
                            <p:stCondLst>
                              <p:cond delay="0"/>
                            </p:stCondLst>
                            <p:childTnLst>
                              <p:par>
                                <p:cTn id="118" nodeType="withEffect" fill="hold" presetClass="entr" presetID="2" presetSubtype="4">
                                  <p:stCondLst>
                                    <p:cond delay="0"/>
                                  </p:stCondLst>
                                  <p:childTnLst>
                                    <p:set>
                                      <p:cBhvr>
                                        <p:cTn id="119" dur="1" fill="hold">
                                          <p:stCondLst>
                                            <p:cond delay="0"/>
                                          </p:stCondLst>
                                        </p:cTn>
                                        <p:tgtEl>
                                          <p:spTgt spid="100">
                                            <p:txEl>
                                              <p:pRg st="0" end="0"/>
                                            </p:txEl>
                                          </p:spTgt>
                                        </p:tgtEl>
                                        <p:attrNameLst>
                                          <p:attrName>style.visibility</p:attrName>
                                        </p:attrNameLst>
                                      </p:cBhvr>
                                      <p:to>
                                        <p:strVal val="visible"/>
                                      </p:to>
                                    </p:set>
                                    <p:anim calcmode="lin" valueType="num">
                                      <p:cBhvr additive="repl">
                                        <p:cTn id="120" dur="500" fill="hold"/>
                                        <p:tgtEl>
                                          <p:spTgt spid="100">
                                            <p:txEl>
                                              <p:pRg st="0" end="0"/>
                                            </p:txEl>
                                          </p:spTgt>
                                        </p:tgtEl>
                                        <p:attrNameLst>
                                          <p:attrName>ppt_x</p:attrName>
                                        </p:attrNameLst>
                                      </p:cBhvr>
                                      <p:tavLst>
                                        <p:tav tm="0">
                                          <p:val>
                                            <p:strVal val="#ppt_x"/>
                                          </p:val>
                                        </p:tav>
                                        <p:tav tm="100000">
                                          <p:val>
                                            <p:strVal val="#ppt_x"/>
                                          </p:val>
                                        </p:tav>
                                      </p:tavLst>
                                    </p:anim>
                                    <p:anim calcmode="lin" valueType="num">
                                      <p:cBhvr additive="repl">
                                        <p:cTn id="121" dur="500" fill="hold"/>
                                        <p:tgtEl>
                                          <p:spTgt spid="1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nodeType="clickEffect" fill="hold" presetClass="entr" presetID="29">
                                  <p:stCondLst>
                                    <p:cond delay="0"/>
                                  </p:stCondLst>
                                  <p:childTnLst>
                                    <p:set>
                                      <p:cBhvr>
                                        <p:cTn id="125" dur="1" fill="hold">
                                          <p:stCondLst>
                                            <p:cond delay="0"/>
                                          </p:stCondLst>
                                        </p:cTn>
                                        <p:tgtEl>
                                          <p:spTgt spid="100">
                                            <p:txEl>
                                              <p:pRg st="2" end="2"/>
                                            </p:txEl>
                                          </p:spTgt>
                                        </p:tgtEl>
                                        <p:attrNameLst>
                                          <p:attrName>style.visibility</p:attrName>
                                        </p:attrNameLst>
                                      </p:cBhvr>
                                      <p:to>
                                        <p:strVal val="visible"/>
                                      </p:to>
                                    </p:set>
                                    <p:anim calcmode="lin" valueType="num">
                                      <p:cBhvr additive="repl">
                                        <p:cTn id="126" dur="500" fill="hold"/>
                                        <p:tgtEl>
                                          <p:spTgt spid="100">
                                            <p:txEl>
                                              <p:pRg st="2" end="2"/>
                                            </p:txEl>
                                          </p:spTgt>
                                        </p:tgtEl>
                                        <p:attrNameLst>
                                          <p:attrName>ppt_x</p:attrName>
                                        </p:attrNameLst>
                                      </p:cBhvr>
                                      <p:tavLst>
                                        <p:tav tm="0">
                                          <p:val>
                                            <p:strVal val="#ppt_x-.2"/>
                                          </p:val>
                                        </p:tav>
                                        <p:tav tm="100000">
                                          <p:val>
                                            <p:strVal val="#ppt_x"/>
                                          </p:val>
                                        </p:tav>
                                      </p:tavLst>
                                    </p:anim>
                                    <p:anim calcmode="lin" valueType="num">
                                      <p:cBhvr additive="repl">
                                        <p:cTn id="127" dur="500" fill="hold"/>
                                        <p:tgtEl>
                                          <p:spTgt spid="100">
                                            <p:txEl>
                                              <p:pRg st="2" end="2"/>
                                            </p:txEl>
                                          </p:spTgt>
                                        </p:tgtEl>
                                        <p:attrNameLst>
                                          <p:attrName>ppt_y</p:attrName>
                                        </p:attrNameLst>
                                      </p:cBhvr>
                                      <p:tavLst>
                                        <p:tav tm="0">
                                          <p:val>
                                            <p:strVal val="#ppt_y"/>
                                          </p:val>
                                        </p:tav>
                                        <p:tav tm="100000">
                                          <p:val>
                                            <p:strVal val="#ppt_y"/>
                                          </p:val>
                                        </p:tav>
                                      </p:tavLst>
                                    </p:anim>
                                    <p:animEffect filter="wipe(right)" transition="in">
                                      <p:cBhvr additive="repl">
                                        <p:cTn id="128" dur="500"/>
                                        <p:tgtEl>
                                          <p:spTgt spid="100">
                                            <p:txEl>
                                              <p:pRg st="2" end="2"/>
                                            </p:txEl>
                                          </p:spTgt>
                                        </p:tgtEl>
                                      </p:cBhvr>
                                    </p:animEffec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29">
                                  <p:stCondLst>
                                    <p:cond delay="0"/>
                                  </p:stCondLst>
                                  <p:childTnLst>
                                    <p:set>
                                      <p:cBhvr>
                                        <p:cTn id="132" dur="1" fill="hold">
                                          <p:stCondLst>
                                            <p:cond delay="0"/>
                                          </p:stCondLst>
                                        </p:cTn>
                                        <p:tgtEl>
                                          <p:spTgt spid="100">
                                            <p:txEl>
                                              <p:pRg st="3" end="3"/>
                                            </p:txEl>
                                          </p:spTgt>
                                        </p:tgtEl>
                                        <p:attrNameLst>
                                          <p:attrName>style.visibility</p:attrName>
                                        </p:attrNameLst>
                                      </p:cBhvr>
                                      <p:to>
                                        <p:strVal val="visible"/>
                                      </p:to>
                                    </p:set>
                                    <p:anim calcmode="lin" valueType="num">
                                      <p:cBhvr additive="repl">
                                        <p:cTn id="133" dur="500" fill="hold"/>
                                        <p:tgtEl>
                                          <p:spTgt spid="100">
                                            <p:txEl>
                                              <p:pRg st="3" end="3"/>
                                            </p:txEl>
                                          </p:spTgt>
                                        </p:tgtEl>
                                        <p:attrNameLst>
                                          <p:attrName>ppt_x</p:attrName>
                                        </p:attrNameLst>
                                      </p:cBhvr>
                                      <p:tavLst>
                                        <p:tav tm="0">
                                          <p:val>
                                            <p:strVal val="#ppt_x-.2"/>
                                          </p:val>
                                        </p:tav>
                                        <p:tav tm="100000">
                                          <p:val>
                                            <p:strVal val="#ppt_x"/>
                                          </p:val>
                                        </p:tav>
                                      </p:tavLst>
                                    </p:anim>
                                    <p:anim calcmode="lin" valueType="num">
                                      <p:cBhvr additive="repl">
                                        <p:cTn id="134" dur="500" fill="hold"/>
                                        <p:tgtEl>
                                          <p:spTgt spid="100">
                                            <p:txEl>
                                              <p:pRg st="3" end="3"/>
                                            </p:txEl>
                                          </p:spTgt>
                                        </p:tgtEl>
                                        <p:attrNameLst>
                                          <p:attrName>ppt_y</p:attrName>
                                        </p:attrNameLst>
                                      </p:cBhvr>
                                      <p:tavLst>
                                        <p:tav tm="0">
                                          <p:val>
                                            <p:strVal val="#ppt_y"/>
                                          </p:val>
                                        </p:tav>
                                        <p:tav tm="100000">
                                          <p:val>
                                            <p:strVal val="#ppt_y"/>
                                          </p:val>
                                        </p:tav>
                                      </p:tavLst>
                                    </p:anim>
                                    <p:animEffect filter="wipe(right)" transition="in">
                                      <p:cBhvr additive="repl">
                                        <p:cTn id="135" dur="500"/>
                                        <p:tgtEl>
                                          <p:spTgt spid="100">
                                            <p:txEl>
                                              <p:pRg st="3" end="3"/>
                                            </p:txEl>
                                          </p:spTgt>
                                        </p:tgtEl>
                                      </p:cBhvr>
                                    </p:animEffect>
                                  </p:childTnLst>
                                </p:cTn>
                              </p:par>
                            </p:childTnLst>
                          </p:cTn>
                        </p:par>
                      </p:childTnLst>
                    </p:cTn>
                  </p:par>
                  <p:par>
                    <p:cTn id="136" fill="hold">
                      <p:stCondLst>
                        <p:cond delay="indefinite"/>
                      </p:stCondLst>
                      <p:childTnLst>
                        <p:par>
                          <p:cTn id="137" fill="hold">
                            <p:stCondLst>
                              <p:cond delay="0"/>
                            </p:stCondLst>
                            <p:childTnLst>
                              <p:par>
                                <p:cTn id="138" nodeType="clickEffect" fill="hold" presetClass="entr" presetID="2" presetSubtype="4">
                                  <p:stCondLst>
                                    <p:cond delay="0"/>
                                  </p:stCondLst>
                                  <p:childTnLst>
                                    <p:set>
                                      <p:cBhvr>
                                        <p:cTn id="139" dur="1" fill="hold">
                                          <p:stCondLst>
                                            <p:cond delay="0"/>
                                          </p:stCondLst>
                                        </p:cTn>
                                        <p:tgtEl>
                                          <p:spTgt spid="100">
                                            <p:txEl>
                                              <p:pRg st="5" end="5"/>
                                            </p:txEl>
                                          </p:spTgt>
                                        </p:tgtEl>
                                        <p:attrNameLst>
                                          <p:attrName>style.visibility</p:attrName>
                                        </p:attrNameLst>
                                      </p:cBhvr>
                                      <p:to>
                                        <p:strVal val="visible"/>
                                      </p:to>
                                    </p:set>
                                    <p:anim calcmode="lin" valueType="num">
                                      <p:cBhvr additive="repl">
                                        <p:cTn id="140" dur="500" fill="hold"/>
                                        <p:tgtEl>
                                          <p:spTgt spid="100">
                                            <p:txEl>
                                              <p:pRg st="5" end="5"/>
                                            </p:txEl>
                                          </p:spTgt>
                                        </p:tgtEl>
                                        <p:attrNameLst>
                                          <p:attrName>ppt_x</p:attrName>
                                        </p:attrNameLst>
                                      </p:cBhvr>
                                      <p:tavLst>
                                        <p:tav tm="0">
                                          <p:val>
                                            <p:strVal val="#ppt_x"/>
                                          </p:val>
                                        </p:tav>
                                        <p:tav tm="100000">
                                          <p:val>
                                            <p:strVal val="#ppt_x"/>
                                          </p:val>
                                        </p:tav>
                                      </p:tavLst>
                                    </p:anim>
                                    <p:anim calcmode="lin" valueType="num">
                                      <p:cBhvr additive="repl">
                                        <p:cTn id="141" dur="500" fill="hold"/>
                                        <p:tgtEl>
                                          <p:spTgt spid="1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nodeType="clickEffect" fill="hold" presetClass="entr" presetID="3" presetSubtype="10">
                                  <p:stCondLst>
                                    <p:cond delay="0"/>
                                  </p:stCondLst>
                                  <p:childTnLst>
                                    <p:set>
                                      <p:cBhvr>
                                        <p:cTn id="145" dur="1" fill="hold">
                                          <p:stCondLst>
                                            <p:cond delay="0"/>
                                          </p:stCondLst>
                                        </p:cTn>
                                        <p:tgtEl>
                                          <p:spTgt spid="101"/>
                                        </p:tgtEl>
                                        <p:attrNameLst>
                                          <p:attrName>style.visibility</p:attrName>
                                        </p:attrNameLst>
                                      </p:cBhvr>
                                      <p:to>
                                        <p:strVal val="visible"/>
                                      </p:to>
                                    </p:set>
                                    <p:animEffect filter="blinds(horizontal)" transition="in">
                                      <p:cBhvr additive="repl">
                                        <p:cTn id="146" dur="5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Τρόποι μετάδοσης Θερμότητας</a:t>
            </a:r>
            <a:endParaRPr b="0" lang="en-US" sz="2300" spc="-1" strike="noStrike">
              <a:solidFill>
                <a:srgbClr val="000000"/>
              </a:solidFill>
              <a:latin typeface="Arial"/>
            </a:endParaRPr>
          </a:p>
        </p:txBody>
      </p:sp>
      <p:sp>
        <p:nvSpPr>
          <p:cNvPr id="103" name="5 - TextBox"/>
          <p:cNvSpPr/>
          <p:nvPr/>
        </p:nvSpPr>
        <p:spPr>
          <a:xfrm>
            <a:off x="395640" y="411480"/>
            <a:ext cx="8352720" cy="3945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2000" spc="-1" strike="noStrike">
                <a:solidFill>
                  <a:srgbClr val="000000"/>
                </a:solidFill>
                <a:latin typeface="Arial"/>
              </a:rPr>
              <a:t>Οι βασικοί τρόποι μετάδοσης της θερμότητας είναι:</a:t>
            </a:r>
            <a:endParaRPr b="0" lang="en-US" sz="2000" spc="-1" strike="noStrike">
              <a:solidFill>
                <a:srgbClr val="000000"/>
              </a:solidFill>
              <a:latin typeface="Arial"/>
            </a:endParaRPr>
          </a:p>
        </p:txBody>
      </p:sp>
      <p:sp>
        <p:nvSpPr>
          <p:cNvPr id="104" name="6 - TextBox"/>
          <p:cNvSpPr/>
          <p:nvPr/>
        </p:nvSpPr>
        <p:spPr>
          <a:xfrm>
            <a:off x="323640" y="1149480"/>
            <a:ext cx="2304000" cy="338148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0" lang="el-GR" sz="1800" spc="-1" strike="noStrike">
                <a:solidFill>
                  <a:srgbClr val="000000"/>
                </a:solidFill>
                <a:latin typeface="Arial"/>
              </a:rPr>
              <a:t>α) </a:t>
            </a:r>
            <a:r>
              <a:rPr b="0" lang="el-GR" sz="1800" spc="-1" strike="noStrike">
                <a:solidFill>
                  <a:schemeClr val="accent6">
                    <a:lumMod val="75000"/>
                  </a:schemeClr>
                </a:solidFill>
                <a:latin typeface="Arial"/>
              </a:rPr>
              <a:t>Με αγωγιμότητα</a:t>
            </a: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r>
              <a:rPr b="0" lang="el-GR" sz="1800" spc="-1" strike="noStrike">
                <a:solidFill>
                  <a:srgbClr val="000000"/>
                </a:solidFill>
                <a:latin typeface="Arial"/>
              </a:rPr>
              <a:t>β) </a:t>
            </a:r>
            <a:r>
              <a:rPr b="0" lang="el-GR" sz="1800" spc="-1" strike="noStrike">
                <a:solidFill>
                  <a:schemeClr val="accent6">
                    <a:lumMod val="75000"/>
                  </a:schemeClr>
                </a:solidFill>
                <a:latin typeface="Arial"/>
              </a:rPr>
              <a:t>Με μεταφορά.</a:t>
            </a: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endParaRPr b="0" lang="en-US" sz="1800" spc="-1" strike="noStrike">
              <a:solidFill>
                <a:srgbClr val="000000"/>
              </a:solidFill>
              <a:latin typeface="Arial"/>
            </a:endParaRPr>
          </a:p>
          <a:p>
            <a:pPr algn="just">
              <a:lnSpc>
                <a:spcPct val="100000"/>
              </a:lnSpc>
            </a:pPr>
            <a:r>
              <a:rPr b="0" lang="el-GR" sz="1800" spc="-1" strike="noStrike">
                <a:solidFill>
                  <a:srgbClr val="000000"/>
                </a:solidFill>
                <a:latin typeface="Arial"/>
              </a:rPr>
              <a:t>γ) </a:t>
            </a:r>
            <a:r>
              <a:rPr b="0" lang="el-GR" sz="1800" spc="-1" strike="noStrike">
                <a:solidFill>
                  <a:schemeClr val="accent6">
                    <a:lumMod val="75000"/>
                  </a:schemeClr>
                </a:solidFill>
                <a:latin typeface="Arial"/>
              </a:rPr>
              <a:t>Με ακτινοβολία</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p:txBody>
      </p:sp>
      <p:sp>
        <p:nvSpPr>
          <p:cNvPr id="105" name="7 - TextBox"/>
          <p:cNvSpPr/>
          <p:nvPr/>
        </p:nvSpPr>
        <p:spPr>
          <a:xfrm>
            <a:off x="2699640" y="835920"/>
            <a:ext cx="6120360" cy="1002600"/>
          </a:xfrm>
          <a:prstGeom prst="rect">
            <a:avLst/>
          </a:prstGeom>
          <a:solidFill>
            <a:srgbClr val="ffffff"/>
          </a:solidFill>
          <a:ln>
            <a:solidFill>
              <a:srgbClr val="10cf9b"/>
            </a:solidFill>
            <a:round/>
          </a:ln>
        </p:spPr>
        <p:style>
          <a:lnRef idx="2">
            <a:schemeClr val="accent4"/>
          </a:lnRef>
          <a:fillRef idx="1">
            <a:schemeClr val="lt1"/>
          </a:fillRef>
          <a:effectRef idx="0">
            <a:schemeClr val="accent4"/>
          </a:effectRef>
          <a:fontRef idx="minor"/>
        </p:style>
        <p:txBody>
          <a:bodyPr lIns="90000" rIns="90000" tIns="45000" bIns="45000" anchor="t">
            <a:spAutoFit/>
          </a:bodyPr>
          <a:p>
            <a:pPr>
              <a:lnSpc>
                <a:spcPct val="100000"/>
              </a:lnSpc>
            </a:pPr>
            <a:r>
              <a:rPr b="0" lang="el-GR" sz="1500" spc="-1" strike="noStrike">
                <a:solidFill>
                  <a:schemeClr val="dk1"/>
                </a:solidFill>
                <a:latin typeface="Arial"/>
              </a:rPr>
              <a:t>Με τον τρόπο αυτό, η μετάδοση γίνεται από μόριο σε μόριο, μέσα σε ένα στερεό σώμα, ή μεταξύ δύο στερεών σωμάτων που βρίσκονται σε απόλυτη επαφή μεταξύ τους, καθώς επίσης και μέσα σε υγρά ή αέρια που βρίσκονται σε απόλυτη ακινησία (ηρεμία).</a:t>
            </a:r>
            <a:endParaRPr b="0" lang="en-US" sz="1500" spc="-1" strike="noStrike">
              <a:solidFill>
                <a:srgbClr val="000000"/>
              </a:solidFill>
              <a:latin typeface="Arial"/>
            </a:endParaRPr>
          </a:p>
        </p:txBody>
      </p:sp>
      <p:sp>
        <p:nvSpPr>
          <p:cNvPr id="106" name="8 - TextBox"/>
          <p:cNvSpPr/>
          <p:nvPr/>
        </p:nvSpPr>
        <p:spPr>
          <a:xfrm>
            <a:off x="2699640" y="2117520"/>
            <a:ext cx="6120360" cy="1230840"/>
          </a:xfrm>
          <a:prstGeom prst="rect">
            <a:avLst/>
          </a:prstGeom>
          <a:solidFill>
            <a:srgbClr val="ffffff"/>
          </a:solidFill>
          <a:ln>
            <a:solidFill>
              <a:srgbClr val="10cf9b"/>
            </a:solidFill>
            <a:round/>
          </a:ln>
        </p:spPr>
        <p:style>
          <a:lnRef idx="2">
            <a:schemeClr val="accent4"/>
          </a:lnRef>
          <a:fillRef idx="1">
            <a:schemeClr val="lt1"/>
          </a:fillRef>
          <a:effectRef idx="0">
            <a:schemeClr val="accent4"/>
          </a:effectRef>
          <a:fontRef idx="minor"/>
        </p:style>
        <p:txBody>
          <a:bodyPr lIns="90000" rIns="90000" tIns="45000" bIns="45000" anchor="t">
            <a:spAutoFit/>
          </a:bodyPr>
          <a:p>
            <a:pPr>
              <a:lnSpc>
                <a:spcPct val="100000"/>
              </a:lnSpc>
            </a:pPr>
            <a:r>
              <a:rPr b="0" lang="el-GR" sz="1500" spc="-1" strike="noStrike">
                <a:solidFill>
                  <a:schemeClr val="dk1"/>
                </a:solidFill>
                <a:latin typeface="Arial"/>
              </a:rPr>
              <a:t>Στην περίπτωση αυτή, η θερμότητα μεταφέρεται από ένα ζεστό σώμα σε ένα «εν κινήσει» υγρό ή αέριο, ή και αντίστροφα. Όταν κοντά σε ένα στερεό σώμα ή και απευθείας επάνω του ρέει ένα ρευστό (υγρό ή αέριο), του οποίου η θερμοκρασία είναι διαφορετική από εκείνη του στερεού σώματος, τότε μεταφέρεται η θερμική ενέργεια.</a:t>
            </a:r>
            <a:endParaRPr b="0" lang="en-US" sz="1500" spc="-1" strike="noStrike">
              <a:solidFill>
                <a:srgbClr val="000000"/>
              </a:solidFill>
              <a:latin typeface="Arial"/>
            </a:endParaRPr>
          </a:p>
        </p:txBody>
      </p:sp>
      <p:sp>
        <p:nvSpPr>
          <p:cNvPr id="107" name="9 - TextBox"/>
          <p:cNvSpPr/>
          <p:nvPr/>
        </p:nvSpPr>
        <p:spPr>
          <a:xfrm>
            <a:off x="2699640" y="3579840"/>
            <a:ext cx="6120360" cy="1002600"/>
          </a:xfrm>
          <a:prstGeom prst="rect">
            <a:avLst/>
          </a:prstGeom>
          <a:solidFill>
            <a:srgbClr val="ffffff"/>
          </a:solidFill>
          <a:ln>
            <a:solidFill>
              <a:srgbClr val="10cf9b"/>
            </a:solidFill>
            <a:round/>
          </a:ln>
        </p:spPr>
        <p:style>
          <a:lnRef idx="2">
            <a:schemeClr val="accent4"/>
          </a:lnRef>
          <a:fillRef idx="1">
            <a:schemeClr val="lt1"/>
          </a:fillRef>
          <a:effectRef idx="0">
            <a:schemeClr val="accent4"/>
          </a:effectRef>
          <a:fontRef idx="minor"/>
        </p:style>
        <p:txBody>
          <a:bodyPr lIns="90000" rIns="90000" tIns="45000" bIns="45000" anchor="t">
            <a:spAutoFit/>
          </a:bodyPr>
          <a:p>
            <a:pPr>
              <a:lnSpc>
                <a:spcPct val="100000"/>
              </a:lnSpc>
            </a:pPr>
            <a:r>
              <a:rPr b="0" lang="el-GR" sz="1500" spc="-1" strike="noStrike">
                <a:solidFill>
                  <a:schemeClr val="dk1"/>
                </a:solidFill>
                <a:latin typeface="Arial"/>
              </a:rPr>
              <a:t>Η θερμική ενέργεια είναι δυνατόν να διαδοθεί και από ένα σώμα σε ένα άλλο, χωρίς να μεσολαβεί ύλη μεταξύ τους. Αυτό γίνεται μέσω της ακτινοβολίας των ηλεκτρομαγνητικών κυμάτων και ονομάζεται μετάδοση θερμότητας με ακτινοβολία.</a:t>
            </a:r>
            <a:endParaRPr b="0" lang="en-US" sz="1500" spc="-1" strike="noStrike">
              <a:solidFill>
                <a:srgbClr val="000000"/>
              </a:solidFill>
              <a:latin typeface="Arial"/>
            </a:endParaRPr>
          </a:p>
        </p:txBody>
      </p:sp>
      <p:cxnSp>
        <p:nvCxnSpPr>
          <p:cNvPr id="108" name="11 - Ευθύγραμμο βέλος σύνδεσης"/>
          <p:cNvCxnSpPr/>
          <p:nvPr/>
        </p:nvCxnSpPr>
        <p:spPr>
          <a:xfrm flipV="1">
            <a:off x="2339640" y="1131480"/>
            <a:ext cx="360360" cy="216360"/>
          </a:xfrm>
          <a:prstGeom prst="straightConnector1">
            <a:avLst/>
          </a:prstGeom>
          <a:ln>
            <a:solidFill>
              <a:srgbClr val="7b9035"/>
            </a:solidFill>
            <a:round/>
            <a:tailEnd len="med" type="triangle" w="med"/>
          </a:ln>
        </p:spPr>
      </p:cxnSp>
      <p:cxnSp>
        <p:nvCxnSpPr>
          <p:cNvPr id="109" name="13 - Ευθύγραμμο βέλος σύνδεσης"/>
          <p:cNvCxnSpPr/>
          <p:nvPr/>
        </p:nvCxnSpPr>
        <p:spPr>
          <a:xfrm flipV="1">
            <a:off x="2339640" y="2499480"/>
            <a:ext cx="360360" cy="216360"/>
          </a:xfrm>
          <a:prstGeom prst="straightConnector1">
            <a:avLst/>
          </a:prstGeom>
          <a:ln>
            <a:solidFill>
              <a:srgbClr val="7b9035"/>
            </a:solidFill>
            <a:round/>
            <a:tailEnd len="med" type="triangle" w="med"/>
          </a:ln>
        </p:spPr>
      </p:cxnSp>
      <p:cxnSp>
        <p:nvCxnSpPr>
          <p:cNvPr id="110" name="14 - Ευθύγραμμο βέλος σύνδεσης"/>
          <p:cNvCxnSpPr/>
          <p:nvPr/>
        </p:nvCxnSpPr>
        <p:spPr>
          <a:xfrm flipV="1">
            <a:off x="2339640" y="3867840"/>
            <a:ext cx="360360" cy="216360"/>
          </a:xfrm>
          <a:prstGeom prst="straightConnector1">
            <a:avLst/>
          </a:prstGeom>
          <a:ln>
            <a:solidFill>
              <a:srgbClr val="7b9035"/>
            </a:solidFill>
            <a:round/>
            <a:tailEnd len="med" type="triangle" w="med"/>
          </a:ln>
        </p:spPr>
      </p:cxnSp>
    </p:spTree>
  </p:cSld>
  <p:transition>
    <p:pull dir="rd"/>
  </p:transition>
  <p:timing>
    <p:tnLst>
      <p:par>
        <p:cTn id="147" dur="indefinite" restart="never" nodeType="tmRoot">
          <p:childTnLst>
            <p:seq>
              <p:cTn id="148" dur="indefinite" nodeType="mainSeq">
                <p:childTnLst>
                  <p:par>
                    <p:cTn id="149" fill="hold">
                      <p:stCondLst>
                        <p:cond delay="0"/>
                      </p:stCondLst>
                      <p:childTnLst>
                        <p:par>
                          <p:cTn id="150" fill="hold">
                            <p:stCondLst>
                              <p:cond delay="0"/>
                            </p:stCondLst>
                            <p:childTnLst>
                              <p:par>
                                <p:cTn id="151" nodeType="withEffect" fill="hold" presetClass="entr" presetID="2" presetSubtype="2">
                                  <p:stCondLst>
                                    <p:cond delay="0"/>
                                  </p:stCondLst>
                                  <p:childTnLst>
                                    <p:set>
                                      <p:cBhvr>
                                        <p:cTn id="152" dur="1" fill="hold">
                                          <p:stCondLst>
                                            <p:cond delay="0"/>
                                          </p:stCondLst>
                                        </p:cTn>
                                        <p:tgtEl>
                                          <p:spTgt spid="103">
                                            <p:txEl>
                                              <p:pRg st="0" end="0"/>
                                            </p:txEl>
                                          </p:spTgt>
                                        </p:tgtEl>
                                        <p:attrNameLst>
                                          <p:attrName>style.visibility</p:attrName>
                                        </p:attrNameLst>
                                      </p:cBhvr>
                                      <p:to>
                                        <p:strVal val="visible"/>
                                      </p:to>
                                    </p:set>
                                    <p:anim calcmode="lin" valueType="num">
                                      <p:cBhvr additive="repl">
                                        <p:cTn id="153" dur="500" fill="hold"/>
                                        <p:tgtEl>
                                          <p:spTgt spid="103">
                                            <p:txEl>
                                              <p:pRg st="0" end="0"/>
                                            </p:txEl>
                                          </p:spTgt>
                                        </p:tgtEl>
                                        <p:attrNameLst>
                                          <p:attrName>ppt_x</p:attrName>
                                        </p:attrNameLst>
                                      </p:cBhvr>
                                      <p:tavLst>
                                        <p:tav tm="0">
                                          <p:val>
                                            <p:strVal val="1+#ppt_w/2"/>
                                          </p:val>
                                        </p:tav>
                                        <p:tav tm="100000">
                                          <p:val>
                                            <p:strVal val="#ppt_x"/>
                                          </p:val>
                                        </p:tav>
                                      </p:tavLst>
                                    </p:anim>
                                    <p:anim calcmode="lin" valueType="num">
                                      <p:cBhvr additive="repl">
                                        <p:cTn id="154" dur="500" fill="hold"/>
                                        <p:tgtEl>
                                          <p:spTgt spid="1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nodeType="clickEffect" fill="hold" presetClass="entr" presetID="29">
                                  <p:stCondLst>
                                    <p:cond delay="0"/>
                                  </p:stCondLst>
                                  <p:childTnLst>
                                    <p:set>
                                      <p:cBhvr>
                                        <p:cTn id="158" dur="1" fill="hold">
                                          <p:stCondLst>
                                            <p:cond delay="0"/>
                                          </p:stCondLst>
                                        </p:cTn>
                                        <p:tgtEl>
                                          <p:spTgt spid="104">
                                            <p:txEl>
                                              <p:pRg st="0" end="0"/>
                                            </p:txEl>
                                          </p:spTgt>
                                        </p:tgtEl>
                                        <p:attrNameLst>
                                          <p:attrName>style.visibility</p:attrName>
                                        </p:attrNameLst>
                                      </p:cBhvr>
                                      <p:to>
                                        <p:strVal val="visible"/>
                                      </p:to>
                                    </p:set>
                                    <p:anim calcmode="lin" valueType="num">
                                      <p:cBhvr additive="repl">
                                        <p:cTn id="159" dur="500" fill="hold"/>
                                        <p:tgtEl>
                                          <p:spTgt spid="104">
                                            <p:txEl>
                                              <p:pRg st="0" end="0"/>
                                            </p:txEl>
                                          </p:spTgt>
                                        </p:tgtEl>
                                        <p:attrNameLst>
                                          <p:attrName>ppt_x</p:attrName>
                                        </p:attrNameLst>
                                      </p:cBhvr>
                                      <p:tavLst>
                                        <p:tav tm="0">
                                          <p:val>
                                            <p:strVal val="#ppt_x-.2"/>
                                          </p:val>
                                        </p:tav>
                                        <p:tav tm="100000">
                                          <p:val>
                                            <p:strVal val="#ppt_x"/>
                                          </p:val>
                                        </p:tav>
                                      </p:tavLst>
                                    </p:anim>
                                    <p:anim calcmode="lin" valueType="num">
                                      <p:cBhvr additive="repl">
                                        <p:cTn id="160" dur="500" fill="hold"/>
                                        <p:tgtEl>
                                          <p:spTgt spid="104">
                                            <p:txEl>
                                              <p:pRg st="0" end="0"/>
                                            </p:txEl>
                                          </p:spTgt>
                                        </p:tgtEl>
                                        <p:attrNameLst>
                                          <p:attrName>ppt_y</p:attrName>
                                        </p:attrNameLst>
                                      </p:cBhvr>
                                      <p:tavLst>
                                        <p:tav tm="0">
                                          <p:val>
                                            <p:strVal val="#ppt_y"/>
                                          </p:val>
                                        </p:tav>
                                        <p:tav tm="100000">
                                          <p:val>
                                            <p:strVal val="#ppt_y"/>
                                          </p:val>
                                        </p:tav>
                                      </p:tavLst>
                                    </p:anim>
                                    <p:animEffect filter="wipe(right)" transition="in">
                                      <p:cBhvr additive="repl">
                                        <p:cTn id="161" dur="500"/>
                                        <p:tgtEl>
                                          <p:spTgt spid="104">
                                            <p:txEl>
                                              <p:pRg st="0" end="0"/>
                                            </p:txEl>
                                          </p:spTgt>
                                        </p:tgtEl>
                                      </p:cBhvr>
                                    </p:animEffect>
                                  </p:childTnLst>
                                </p:cTn>
                              </p:par>
                            </p:childTnLst>
                          </p:cTn>
                        </p:par>
                      </p:childTnLst>
                    </p:cTn>
                  </p:par>
                  <p:par>
                    <p:cTn id="162" fill="hold">
                      <p:stCondLst>
                        <p:cond delay="indefinite"/>
                      </p:stCondLst>
                      <p:childTnLst>
                        <p:par>
                          <p:cTn id="163" fill="hold">
                            <p:stCondLst>
                              <p:cond delay="0"/>
                            </p:stCondLst>
                            <p:childTnLst>
                              <p:par>
                                <p:cTn id="164" nodeType="clickEffect" fill="hold" presetClass="entr" presetID="29">
                                  <p:stCondLst>
                                    <p:cond delay="0"/>
                                  </p:stCondLst>
                                  <p:childTnLst>
                                    <p:set>
                                      <p:cBhvr>
                                        <p:cTn id="165" dur="1" fill="hold">
                                          <p:stCondLst>
                                            <p:cond delay="0"/>
                                          </p:stCondLst>
                                        </p:cTn>
                                        <p:tgtEl>
                                          <p:spTgt spid="104">
                                            <p:txEl>
                                              <p:pRg st="5" end="5"/>
                                            </p:txEl>
                                          </p:spTgt>
                                        </p:tgtEl>
                                        <p:attrNameLst>
                                          <p:attrName>style.visibility</p:attrName>
                                        </p:attrNameLst>
                                      </p:cBhvr>
                                      <p:to>
                                        <p:strVal val="visible"/>
                                      </p:to>
                                    </p:set>
                                    <p:anim calcmode="lin" valueType="num">
                                      <p:cBhvr additive="repl">
                                        <p:cTn id="166" dur="500" fill="hold"/>
                                        <p:tgtEl>
                                          <p:spTgt spid="104">
                                            <p:txEl>
                                              <p:pRg st="5" end="5"/>
                                            </p:txEl>
                                          </p:spTgt>
                                        </p:tgtEl>
                                        <p:attrNameLst>
                                          <p:attrName>ppt_x</p:attrName>
                                        </p:attrNameLst>
                                      </p:cBhvr>
                                      <p:tavLst>
                                        <p:tav tm="0">
                                          <p:val>
                                            <p:strVal val="#ppt_x-.2"/>
                                          </p:val>
                                        </p:tav>
                                        <p:tav tm="100000">
                                          <p:val>
                                            <p:strVal val="#ppt_x"/>
                                          </p:val>
                                        </p:tav>
                                      </p:tavLst>
                                    </p:anim>
                                    <p:anim calcmode="lin" valueType="num">
                                      <p:cBhvr additive="repl">
                                        <p:cTn id="167" dur="500" fill="hold"/>
                                        <p:tgtEl>
                                          <p:spTgt spid="104">
                                            <p:txEl>
                                              <p:pRg st="5" end="5"/>
                                            </p:txEl>
                                          </p:spTgt>
                                        </p:tgtEl>
                                        <p:attrNameLst>
                                          <p:attrName>ppt_y</p:attrName>
                                        </p:attrNameLst>
                                      </p:cBhvr>
                                      <p:tavLst>
                                        <p:tav tm="0">
                                          <p:val>
                                            <p:strVal val="#ppt_y"/>
                                          </p:val>
                                        </p:tav>
                                        <p:tav tm="100000">
                                          <p:val>
                                            <p:strVal val="#ppt_y"/>
                                          </p:val>
                                        </p:tav>
                                      </p:tavLst>
                                    </p:anim>
                                    <p:animEffect filter="wipe(right)" transition="in">
                                      <p:cBhvr additive="repl">
                                        <p:cTn id="168" dur="500"/>
                                        <p:tgtEl>
                                          <p:spTgt spid="104">
                                            <p:txEl>
                                              <p:pRg st="5" end="5"/>
                                            </p:txEl>
                                          </p:spTgt>
                                        </p:tgtEl>
                                      </p:cBhvr>
                                    </p:animEffect>
                                  </p:childTnLst>
                                </p:cTn>
                              </p:par>
                            </p:childTnLst>
                          </p:cTn>
                        </p:par>
                      </p:childTnLst>
                    </p:cTn>
                  </p:par>
                  <p:par>
                    <p:cTn id="169" fill="hold">
                      <p:stCondLst>
                        <p:cond delay="indefinite"/>
                      </p:stCondLst>
                      <p:childTnLst>
                        <p:par>
                          <p:cTn id="170" fill="hold">
                            <p:stCondLst>
                              <p:cond delay="0"/>
                            </p:stCondLst>
                            <p:childTnLst>
                              <p:par>
                                <p:cTn id="171" nodeType="clickEffect" fill="hold" presetClass="entr" presetID="29">
                                  <p:stCondLst>
                                    <p:cond delay="0"/>
                                  </p:stCondLst>
                                  <p:childTnLst>
                                    <p:set>
                                      <p:cBhvr>
                                        <p:cTn id="172" dur="1" fill="hold">
                                          <p:stCondLst>
                                            <p:cond delay="0"/>
                                          </p:stCondLst>
                                        </p:cTn>
                                        <p:tgtEl>
                                          <p:spTgt spid="104">
                                            <p:txEl>
                                              <p:pRg st="10" end="10"/>
                                            </p:txEl>
                                          </p:spTgt>
                                        </p:tgtEl>
                                        <p:attrNameLst>
                                          <p:attrName>style.visibility</p:attrName>
                                        </p:attrNameLst>
                                      </p:cBhvr>
                                      <p:to>
                                        <p:strVal val="visible"/>
                                      </p:to>
                                    </p:set>
                                    <p:anim calcmode="lin" valueType="num">
                                      <p:cBhvr additive="repl">
                                        <p:cTn id="173" dur="500" fill="hold"/>
                                        <p:tgtEl>
                                          <p:spTgt spid="104">
                                            <p:txEl>
                                              <p:pRg st="10" end="10"/>
                                            </p:txEl>
                                          </p:spTgt>
                                        </p:tgtEl>
                                        <p:attrNameLst>
                                          <p:attrName>ppt_x</p:attrName>
                                        </p:attrNameLst>
                                      </p:cBhvr>
                                      <p:tavLst>
                                        <p:tav tm="0">
                                          <p:val>
                                            <p:strVal val="#ppt_x-.2"/>
                                          </p:val>
                                        </p:tav>
                                        <p:tav tm="100000">
                                          <p:val>
                                            <p:strVal val="#ppt_x"/>
                                          </p:val>
                                        </p:tav>
                                      </p:tavLst>
                                    </p:anim>
                                    <p:anim calcmode="lin" valueType="num">
                                      <p:cBhvr additive="repl">
                                        <p:cTn id="174" dur="500" fill="hold"/>
                                        <p:tgtEl>
                                          <p:spTgt spid="104">
                                            <p:txEl>
                                              <p:pRg st="10" end="10"/>
                                            </p:txEl>
                                          </p:spTgt>
                                        </p:tgtEl>
                                        <p:attrNameLst>
                                          <p:attrName>ppt_y</p:attrName>
                                        </p:attrNameLst>
                                      </p:cBhvr>
                                      <p:tavLst>
                                        <p:tav tm="0">
                                          <p:val>
                                            <p:strVal val="#ppt_y"/>
                                          </p:val>
                                        </p:tav>
                                        <p:tav tm="100000">
                                          <p:val>
                                            <p:strVal val="#ppt_y"/>
                                          </p:val>
                                        </p:tav>
                                      </p:tavLst>
                                    </p:anim>
                                    <p:animEffect filter="wipe(right)" transition="in">
                                      <p:cBhvr additive="repl">
                                        <p:cTn id="175" dur="500"/>
                                        <p:tgtEl>
                                          <p:spTgt spid="104">
                                            <p:txEl>
                                              <p:pRg st="10" end="10"/>
                                            </p:txEl>
                                          </p:spTgt>
                                        </p:tgtEl>
                                      </p:cBhvr>
                                    </p:animEffect>
                                  </p:childTnLst>
                                </p:cTn>
                              </p:par>
                            </p:childTnLst>
                          </p:cTn>
                        </p:par>
                      </p:childTnLst>
                    </p:cTn>
                  </p:par>
                  <p:par>
                    <p:cTn id="176" fill="hold">
                      <p:stCondLst>
                        <p:cond delay="indefinite"/>
                      </p:stCondLst>
                      <p:childTnLst>
                        <p:par>
                          <p:cTn id="177" fill="hold">
                            <p:stCondLst>
                              <p:cond delay="0"/>
                            </p:stCondLst>
                            <p:childTnLst>
                              <p:par>
                                <p:cTn id="178" nodeType="clickEffect" fill="hold" presetClass="emph" presetID="30">
                                  <p:stCondLst>
                                    <p:cond delay="0"/>
                                  </p:stCondLst>
                                  <p:childTnLst>
                                    <p:animClr clrSpc="hsl" dir="ccw">
                                      <p:cBhvr>
                                        <p:cTn id="179" dur="500" fill="hold"/>
                                        <p:tgtEl>
                                          <p:spTgt spid="104">
                                            <p:txEl>
                                              <p:pRg st="0" end="0"/>
                                            </p:txEl>
                                          </p:spTgt>
                                        </p:tgtEl>
                                        <p:attrNameLst>
                                          <p:attrName>style.color</p:attrName>
                                        </p:attrNameLst>
                                      </p:cBhvr>
                                      <p:by>
                                        <p:hsl h="0" s="12549" l="25098"/>
                                      </p:by>
                                    </p:animClr>
                                    <p:animClr clrSpc="hsl" dir="ccw">
                                      <p:cBhvr>
                                        <p:cTn id="180" dur="500" fill="hold"/>
                                        <p:tgtEl>
                                          <p:spTgt spid="104">
                                            <p:txEl>
                                              <p:pRg st="0" end="0"/>
                                            </p:txEl>
                                          </p:spTgt>
                                        </p:tgtEl>
                                        <p:attrNameLst>
                                          <p:attrName>fillcolor</p:attrName>
                                        </p:attrNameLst>
                                      </p:cBhvr>
                                      <p:by>
                                        <p:hsl h="0" s="12549" l="25098"/>
                                      </p:by>
                                    </p:animClr>
                                    <p:animClr clrSpc="hsl" dir="ccw">
                                      <p:cBhvr>
                                        <p:cTn id="181" dur="500" fill="hold"/>
                                        <p:tgtEl>
                                          <p:spTgt spid="104">
                                            <p:txEl>
                                              <p:pRg st="0" end="0"/>
                                            </p:txEl>
                                          </p:spTgt>
                                        </p:tgtEl>
                                        <p:attrNameLst>
                                          <p:attrName>stroke.color</p:attrName>
                                        </p:attrNameLst>
                                      </p:cBhvr>
                                      <p:by>
                                        <p:hsl h="0" s="12549" l="25098"/>
                                      </p:by>
                                    </p:animClr>
                                    <p:set>
                                      <p:cBhvr>
                                        <p:cTn id="182" dur="500" fill="hold"/>
                                        <p:tgtEl>
                                          <p:spTgt spid="104">
                                            <p:txEl>
                                              <p:pRg st="0" end="0"/>
                                            </p:txEl>
                                          </p:spTgt>
                                        </p:tgtEl>
                                        <p:attrNameLst>
                                          <p:attrName>fill.type</p:attrName>
                                        </p:attrNameLst>
                                      </p:cBhvr>
                                      <p:to>
                                        <p:strVal val="solid"/>
                                      </p:to>
                                    </p:set>
                                  </p:childTnLst>
                                </p:cTn>
                              </p:par>
                              <p:par>
                                <p:cTn id="183" nodeType="withEffect" fill="hold" presetClass="entr" presetID="2" presetSubtype="8">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repl">
                                        <p:cTn id="185" dur="500" fill="hold"/>
                                        <p:tgtEl>
                                          <p:spTgt spid="108"/>
                                        </p:tgtEl>
                                        <p:attrNameLst>
                                          <p:attrName>ppt_x</p:attrName>
                                        </p:attrNameLst>
                                      </p:cBhvr>
                                      <p:tavLst>
                                        <p:tav tm="0">
                                          <p:val>
                                            <p:strVal val="0-#ppt_w/2"/>
                                          </p:val>
                                        </p:tav>
                                        <p:tav tm="100000">
                                          <p:val>
                                            <p:strVal val="#ppt_x"/>
                                          </p:val>
                                        </p:tav>
                                      </p:tavLst>
                                    </p:anim>
                                    <p:anim calcmode="lin" valueType="num">
                                      <p:cBhvr additive="repl">
                                        <p:cTn id="186" dur="500" fill="hold"/>
                                        <p:tgtEl>
                                          <p:spTgt spid="108"/>
                                        </p:tgtEl>
                                        <p:attrNameLst>
                                          <p:attrName>ppt_y</p:attrName>
                                        </p:attrNameLst>
                                      </p:cBhvr>
                                      <p:tavLst>
                                        <p:tav tm="0">
                                          <p:val>
                                            <p:strVal val="#ppt_y"/>
                                          </p:val>
                                        </p:tav>
                                        <p:tav tm="100000">
                                          <p:val>
                                            <p:strVal val="#ppt_y"/>
                                          </p:val>
                                        </p:tav>
                                      </p:tavLst>
                                    </p:anim>
                                  </p:childTnLst>
                                </p:cTn>
                              </p:par>
                              <p:par>
                                <p:cTn id="187" nodeType="withEffect" fill="hold" presetClass="entr" presetID="3" presetSubtype="10">
                                  <p:stCondLst>
                                    <p:cond delay="0"/>
                                  </p:stCondLst>
                                  <p:childTnLst>
                                    <p:set>
                                      <p:cBhvr>
                                        <p:cTn id="188" dur="1" fill="hold">
                                          <p:stCondLst>
                                            <p:cond delay="0"/>
                                          </p:stCondLst>
                                        </p:cTn>
                                        <p:tgtEl>
                                          <p:spTgt spid="105"/>
                                        </p:tgtEl>
                                        <p:attrNameLst>
                                          <p:attrName>style.visibility</p:attrName>
                                        </p:attrNameLst>
                                      </p:cBhvr>
                                      <p:to>
                                        <p:strVal val="visible"/>
                                      </p:to>
                                    </p:set>
                                    <p:animEffect filter="blinds(horizontal)" transition="in">
                                      <p:cBhvr additive="repl">
                                        <p:cTn id="189" dur="500"/>
                                        <p:tgtEl>
                                          <p:spTgt spid="105"/>
                                        </p:tgtEl>
                                      </p:cBhvr>
                                    </p:animEffect>
                                  </p:childTnLst>
                                </p:cTn>
                              </p:par>
                            </p:childTnLst>
                          </p:cTn>
                        </p:par>
                      </p:childTnLst>
                    </p:cTn>
                  </p:par>
                  <p:par>
                    <p:cTn id="190" fill="hold">
                      <p:stCondLst>
                        <p:cond delay="indefinite"/>
                      </p:stCondLst>
                      <p:childTnLst>
                        <p:par>
                          <p:cTn id="191" fill="hold">
                            <p:stCondLst>
                              <p:cond delay="0"/>
                            </p:stCondLst>
                            <p:childTnLst>
                              <p:par>
                                <p:cTn id="192" nodeType="clickEffect" fill="hold" presetClass="emph" presetID="30">
                                  <p:stCondLst>
                                    <p:cond delay="0"/>
                                  </p:stCondLst>
                                  <p:childTnLst>
                                    <p:animClr clrSpc="hsl" dir="ccw">
                                      <p:cBhvr>
                                        <p:cTn id="193" dur="500" fill="hold"/>
                                        <p:tgtEl>
                                          <p:spTgt spid="104">
                                            <p:txEl>
                                              <p:pRg st="5" end="5"/>
                                            </p:txEl>
                                          </p:spTgt>
                                        </p:tgtEl>
                                        <p:attrNameLst>
                                          <p:attrName>style.color</p:attrName>
                                        </p:attrNameLst>
                                      </p:cBhvr>
                                      <p:by>
                                        <p:hsl h="0" s="12549" l="25098"/>
                                      </p:by>
                                    </p:animClr>
                                    <p:animClr clrSpc="hsl" dir="ccw">
                                      <p:cBhvr>
                                        <p:cTn id="194" dur="500" fill="hold"/>
                                        <p:tgtEl>
                                          <p:spTgt spid="104">
                                            <p:txEl>
                                              <p:pRg st="5" end="5"/>
                                            </p:txEl>
                                          </p:spTgt>
                                        </p:tgtEl>
                                        <p:attrNameLst>
                                          <p:attrName>fillcolor</p:attrName>
                                        </p:attrNameLst>
                                      </p:cBhvr>
                                      <p:by>
                                        <p:hsl h="0" s="12549" l="25098"/>
                                      </p:by>
                                    </p:animClr>
                                    <p:animClr clrSpc="hsl" dir="ccw">
                                      <p:cBhvr>
                                        <p:cTn id="195" dur="500" fill="hold"/>
                                        <p:tgtEl>
                                          <p:spTgt spid="104">
                                            <p:txEl>
                                              <p:pRg st="5" end="5"/>
                                            </p:txEl>
                                          </p:spTgt>
                                        </p:tgtEl>
                                        <p:attrNameLst>
                                          <p:attrName>stroke.color</p:attrName>
                                        </p:attrNameLst>
                                      </p:cBhvr>
                                      <p:by>
                                        <p:hsl h="0" s="12549" l="25098"/>
                                      </p:by>
                                    </p:animClr>
                                    <p:set>
                                      <p:cBhvr>
                                        <p:cTn id="196" dur="500" fill="hold"/>
                                        <p:tgtEl>
                                          <p:spTgt spid="104">
                                            <p:txEl>
                                              <p:pRg st="5" end="5"/>
                                            </p:txEl>
                                          </p:spTgt>
                                        </p:tgtEl>
                                        <p:attrNameLst>
                                          <p:attrName>fill.type</p:attrName>
                                        </p:attrNameLst>
                                      </p:cBhvr>
                                      <p:to>
                                        <p:strVal val="solid"/>
                                      </p:to>
                                    </p:set>
                                  </p:childTnLst>
                                </p:cTn>
                              </p:par>
                              <p:par>
                                <p:cTn id="197" nodeType="withEffect" fill="hold" presetClass="entr" presetID="2" presetSubtype="8">
                                  <p:stCondLst>
                                    <p:cond delay="0"/>
                                  </p:stCondLst>
                                  <p:childTnLst>
                                    <p:set>
                                      <p:cBhvr>
                                        <p:cTn id="198" dur="1" fill="hold">
                                          <p:stCondLst>
                                            <p:cond delay="0"/>
                                          </p:stCondLst>
                                        </p:cTn>
                                        <p:tgtEl>
                                          <p:spTgt spid="109"/>
                                        </p:tgtEl>
                                        <p:attrNameLst>
                                          <p:attrName>style.visibility</p:attrName>
                                        </p:attrNameLst>
                                      </p:cBhvr>
                                      <p:to>
                                        <p:strVal val="visible"/>
                                      </p:to>
                                    </p:set>
                                    <p:anim calcmode="lin" valueType="num">
                                      <p:cBhvr additive="repl">
                                        <p:cTn id="199" dur="500" fill="hold"/>
                                        <p:tgtEl>
                                          <p:spTgt spid="109"/>
                                        </p:tgtEl>
                                        <p:attrNameLst>
                                          <p:attrName>ppt_x</p:attrName>
                                        </p:attrNameLst>
                                      </p:cBhvr>
                                      <p:tavLst>
                                        <p:tav tm="0">
                                          <p:val>
                                            <p:strVal val="0-#ppt_w/2"/>
                                          </p:val>
                                        </p:tav>
                                        <p:tav tm="100000">
                                          <p:val>
                                            <p:strVal val="#ppt_x"/>
                                          </p:val>
                                        </p:tav>
                                      </p:tavLst>
                                    </p:anim>
                                    <p:anim calcmode="lin" valueType="num">
                                      <p:cBhvr additive="repl">
                                        <p:cTn id="200" dur="500" fill="hold"/>
                                        <p:tgtEl>
                                          <p:spTgt spid="109"/>
                                        </p:tgtEl>
                                        <p:attrNameLst>
                                          <p:attrName>ppt_y</p:attrName>
                                        </p:attrNameLst>
                                      </p:cBhvr>
                                      <p:tavLst>
                                        <p:tav tm="0">
                                          <p:val>
                                            <p:strVal val="#ppt_y"/>
                                          </p:val>
                                        </p:tav>
                                        <p:tav tm="100000">
                                          <p:val>
                                            <p:strVal val="#ppt_y"/>
                                          </p:val>
                                        </p:tav>
                                      </p:tavLst>
                                    </p:anim>
                                  </p:childTnLst>
                                </p:cTn>
                              </p:par>
                              <p:par>
                                <p:cTn id="201" nodeType="withEffect" fill="hold" presetClass="entr" presetID="3" presetSubtype="10">
                                  <p:stCondLst>
                                    <p:cond delay="0"/>
                                  </p:stCondLst>
                                  <p:childTnLst>
                                    <p:set>
                                      <p:cBhvr>
                                        <p:cTn id="202" dur="1" fill="hold">
                                          <p:stCondLst>
                                            <p:cond delay="0"/>
                                          </p:stCondLst>
                                        </p:cTn>
                                        <p:tgtEl>
                                          <p:spTgt spid="106"/>
                                        </p:tgtEl>
                                        <p:attrNameLst>
                                          <p:attrName>style.visibility</p:attrName>
                                        </p:attrNameLst>
                                      </p:cBhvr>
                                      <p:to>
                                        <p:strVal val="visible"/>
                                      </p:to>
                                    </p:set>
                                    <p:animEffect filter="blinds(horizontal)" transition="in">
                                      <p:cBhvr additive="repl">
                                        <p:cTn id="203" dur="500"/>
                                        <p:tgtEl>
                                          <p:spTgt spid="106"/>
                                        </p:tgtEl>
                                      </p:cBhvr>
                                    </p:animEffect>
                                  </p:childTnLst>
                                </p:cTn>
                              </p:par>
                            </p:childTnLst>
                          </p:cTn>
                        </p:par>
                      </p:childTnLst>
                    </p:cTn>
                  </p:par>
                  <p:par>
                    <p:cTn id="204" fill="hold">
                      <p:stCondLst>
                        <p:cond delay="indefinite"/>
                      </p:stCondLst>
                      <p:childTnLst>
                        <p:par>
                          <p:cTn id="205" fill="hold">
                            <p:stCondLst>
                              <p:cond delay="0"/>
                            </p:stCondLst>
                            <p:childTnLst>
                              <p:par>
                                <p:cTn id="206" nodeType="clickEffect" fill="hold" presetClass="emph" presetID="30">
                                  <p:stCondLst>
                                    <p:cond delay="0"/>
                                  </p:stCondLst>
                                  <p:childTnLst>
                                    <p:animClr clrSpc="hsl" dir="ccw">
                                      <p:cBhvr>
                                        <p:cTn id="207" dur="500" fill="hold"/>
                                        <p:tgtEl>
                                          <p:spTgt spid="104">
                                            <p:txEl>
                                              <p:pRg st="10" end="10"/>
                                            </p:txEl>
                                          </p:spTgt>
                                        </p:tgtEl>
                                        <p:attrNameLst>
                                          <p:attrName>style.color</p:attrName>
                                        </p:attrNameLst>
                                      </p:cBhvr>
                                      <p:by>
                                        <p:hsl h="0" s="12549" l="25098"/>
                                      </p:by>
                                    </p:animClr>
                                    <p:animClr clrSpc="hsl" dir="ccw">
                                      <p:cBhvr>
                                        <p:cTn id="208" dur="500" fill="hold"/>
                                        <p:tgtEl>
                                          <p:spTgt spid="104">
                                            <p:txEl>
                                              <p:pRg st="10" end="10"/>
                                            </p:txEl>
                                          </p:spTgt>
                                        </p:tgtEl>
                                        <p:attrNameLst>
                                          <p:attrName>fillcolor</p:attrName>
                                        </p:attrNameLst>
                                      </p:cBhvr>
                                      <p:by>
                                        <p:hsl h="0" s="12549" l="25098"/>
                                      </p:by>
                                    </p:animClr>
                                    <p:animClr clrSpc="hsl" dir="ccw">
                                      <p:cBhvr>
                                        <p:cTn id="209" dur="500" fill="hold"/>
                                        <p:tgtEl>
                                          <p:spTgt spid="104">
                                            <p:txEl>
                                              <p:pRg st="10" end="10"/>
                                            </p:txEl>
                                          </p:spTgt>
                                        </p:tgtEl>
                                        <p:attrNameLst>
                                          <p:attrName>stroke.color</p:attrName>
                                        </p:attrNameLst>
                                      </p:cBhvr>
                                      <p:by>
                                        <p:hsl h="0" s="12549" l="25098"/>
                                      </p:by>
                                    </p:animClr>
                                    <p:set>
                                      <p:cBhvr>
                                        <p:cTn id="210" dur="500" fill="hold"/>
                                        <p:tgtEl>
                                          <p:spTgt spid="104">
                                            <p:txEl>
                                              <p:pRg st="10" end="10"/>
                                            </p:txEl>
                                          </p:spTgt>
                                        </p:tgtEl>
                                        <p:attrNameLst>
                                          <p:attrName>fill.type</p:attrName>
                                        </p:attrNameLst>
                                      </p:cBhvr>
                                      <p:to>
                                        <p:strVal val="solid"/>
                                      </p:to>
                                    </p:set>
                                  </p:childTnLst>
                                </p:cTn>
                              </p:par>
                              <p:par>
                                <p:cTn id="211" nodeType="withEffect" fill="hold" presetClass="entr" presetID="2" presetSubtype="8">
                                  <p:stCondLst>
                                    <p:cond delay="0"/>
                                  </p:stCondLst>
                                  <p:childTnLst>
                                    <p:set>
                                      <p:cBhvr>
                                        <p:cTn id="212" dur="1" fill="hold">
                                          <p:stCondLst>
                                            <p:cond delay="0"/>
                                          </p:stCondLst>
                                        </p:cTn>
                                        <p:tgtEl>
                                          <p:spTgt spid="110"/>
                                        </p:tgtEl>
                                        <p:attrNameLst>
                                          <p:attrName>style.visibility</p:attrName>
                                        </p:attrNameLst>
                                      </p:cBhvr>
                                      <p:to>
                                        <p:strVal val="visible"/>
                                      </p:to>
                                    </p:set>
                                    <p:anim calcmode="lin" valueType="num">
                                      <p:cBhvr additive="repl">
                                        <p:cTn id="213" dur="500" fill="hold"/>
                                        <p:tgtEl>
                                          <p:spTgt spid="110"/>
                                        </p:tgtEl>
                                        <p:attrNameLst>
                                          <p:attrName>ppt_x</p:attrName>
                                        </p:attrNameLst>
                                      </p:cBhvr>
                                      <p:tavLst>
                                        <p:tav tm="0">
                                          <p:val>
                                            <p:strVal val="0-#ppt_w/2"/>
                                          </p:val>
                                        </p:tav>
                                        <p:tav tm="100000">
                                          <p:val>
                                            <p:strVal val="#ppt_x"/>
                                          </p:val>
                                        </p:tav>
                                      </p:tavLst>
                                    </p:anim>
                                    <p:anim calcmode="lin" valueType="num">
                                      <p:cBhvr additive="repl">
                                        <p:cTn id="214" dur="500" fill="hold"/>
                                        <p:tgtEl>
                                          <p:spTgt spid="110"/>
                                        </p:tgtEl>
                                        <p:attrNameLst>
                                          <p:attrName>ppt_y</p:attrName>
                                        </p:attrNameLst>
                                      </p:cBhvr>
                                      <p:tavLst>
                                        <p:tav tm="0">
                                          <p:val>
                                            <p:strVal val="#ppt_y"/>
                                          </p:val>
                                        </p:tav>
                                        <p:tav tm="100000">
                                          <p:val>
                                            <p:strVal val="#ppt_y"/>
                                          </p:val>
                                        </p:tav>
                                      </p:tavLst>
                                    </p:anim>
                                  </p:childTnLst>
                                </p:cTn>
                              </p:par>
                            </p:childTnLst>
                          </p:cTn>
                        </p:par>
                        <p:par>
                          <p:cTn id="215" fill="hold">
                            <p:stCondLst>
                              <p:cond delay="500"/>
                            </p:stCondLst>
                            <p:childTnLst>
                              <p:par>
                                <p:cTn id="216" nodeType="afterEffect" fill="hold" presetClass="entr" presetID="3" presetSubtype="10">
                                  <p:stCondLst>
                                    <p:cond delay="0"/>
                                  </p:stCondLst>
                                  <p:childTnLst>
                                    <p:set>
                                      <p:cBhvr>
                                        <p:cTn id="217" dur="1" fill="hold">
                                          <p:stCondLst>
                                            <p:cond delay="0"/>
                                          </p:stCondLst>
                                        </p:cTn>
                                        <p:tgtEl>
                                          <p:spTgt spid="107"/>
                                        </p:tgtEl>
                                        <p:attrNameLst>
                                          <p:attrName>style.visibility</p:attrName>
                                        </p:attrNameLst>
                                      </p:cBhvr>
                                      <p:to>
                                        <p:strVal val="visible"/>
                                      </p:to>
                                    </p:set>
                                    <p:animEffect filter="blinds(horizontal)" transition="in">
                                      <p:cBhvr additive="repl">
                                        <p:cTn id="218" dur="5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Θερμότητα – Τρόποι μετάδοσης Θερμότητας</a:t>
            </a:r>
            <a:endParaRPr b="0" lang="en-US" sz="2300" spc="-1" strike="noStrike">
              <a:solidFill>
                <a:srgbClr val="000000"/>
              </a:solidFill>
              <a:latin typeface="Arial"/>
            </a:endParaRPr>
          </a:p>
        </p:txBody>
      </p:sp>
      <p:sp>
        <p:nvSpPr>
          <p:cNvPr id="112"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13"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219" dur="indefinite" restart="never" nodeType="tmRoot">
          <p:childTnLst>
            <p:seq>
              <p:cTn id="220" dur="indefinite" nodeType="mainSeq">
                <p:childTnLst>
                  <p:par>
                    <p:cTn id="221" fill="hold">
                      <p:stCondLst>
                        <p:cond delay="0"/>
                      </p:stCondLst>
                      <p:childTnLst>
                        <p:par>
                          <p:cTn id="222" fill="hold">
                            <p:stCondLst>
                              <p:cond delay="0"/>
                            </p:stCondLst>
                            <p:childTnLst>
                              <p:par>
                                <p:cTn id="223" nodeType="withEffect" fill="hold" presetClass="entr" presetID="29">
                                  <p:stCondLst>
                                    <p:cond delay="0"/>
                                  </p:stCondLst>
                                  <p:childTnLst>
                                    <p:set>
                                      <p:cBhvr>
                                        <p:cTn id="224" dur="1" fill="hold">
                                          <p:stCondLst>
                                            <p:cond delay="0"/>
                                          </p:stCondLst>
                                        </p:cTn>
                                        <p:tgtEl>
                                          <p:spTgt spid="112"/>
                                        </p:tgtEl>
                                        <p:attrNameLst>
                                          <p:attrName>style.visibility</p:attrName>
                                        </p:attrNameLst>
                                      </p:cBhvr>
                                      <p:to>
                                        <p:strVal val="visible"/>
                                      </p:to>
                                    </p:set>
                                    <p:anim calcmode="lin" valueType="num">
                                      <p:cBhvr additive="repl">
                                        <p:cTn id="225" dur="1000" fill="hold"/>
                                        <p:tgtEl>
                                          <p:spTgt spid="112"/>
                                        </p:tgtEl>
                                        <p:attrNameLst>
                                          <p:attrName>ppt_x</p:attrName>
                                        </p:attrNameLst>
                                      </p:cBhvr>
                                      <p:tavLst>
                                        <p:tav tm="0">
                                          <p:val>
                                            <p:strVal val="#ppt_x-.2"/>
                                          </p:val>
                                        </p:tav>
                                        <p:tav tm="100000">
                                          <p:val>
                                            <p:strVal val="#ppt_x"/>
                                          </p:val>
                                        </p:tav>
                                      </p:tavLst>
                                    </p:anim>
                                    <p:anim calcmode="lin" valueType="num">
                                      <p:cBhvr additive="repl">
                                        <p:cTn id="226" dur="1000" fill="hold"/>
                                        <p:tgtEl>
                                          <p:spTgt spid="112"/>
                                        </p:tgtEl>
                                        <p:attrNameLst>
                                          <p:attrName>ppt_y</p:attrName>
                                        </p:attrNameLst>
                                      </p:cBhvr>
                                      <p:tavLst>
                                        <p:tav tm="0">
                                          <p:val>
                                            <p:strVal val="#ppt_y"/>
                                          </p:val>
                                        </p:tav>
                                        <p:tav tm="100000">
                                          <p:val>
                                            <p:strVal val="#ppt_y"/>
                                          </p:val>
                                        </p:tav>
                                      </p:tavLst>
                                    </p:anim>
                                    <p:animEffect filter="wipe(right)" transition="in">
                                      <p:cBhvr additive="repl">
                                        <p:cTn id="227" dur="1000"/>
                                        <p:tgtEl>
                                          <p:spTgt spid="112"/>
                                        </p:tgtEl>
                                      </p:cBhvr>
                                    </p:animEffect>
                                  </p:childTnLst>
                                </p:cTn>
                              </p:par>
                              <p:par>
                                <p:cTn id="228" nodeType="withEffect" fill="hold" presetClass="entr" presetID="26">
                                  <p:stCondLst>
                                    <p:cond delay="0"/>
                                  </p:stCondLst>
                                  <p:childTnLst>
                                    <p:set>
                                      <p:cBhvr>
                                        <p:cTn id="229" dur="1" fill="hold">
                                          <p:stCondLst>
                                            <p:cond delay="0"/>
                                          </p:stCondLst>
                                        </p:cTn>
                                        <p:tgtEl>
                                          <p:spTgt spid="113"/>
                                        </p:tgtEl>
                                        <p:attrNameLst>
                                          <p:attrName>style.visibility</p:attrName>
                                        </p:attrNameLst>
                                      </p:cBhvr>
                                      <p:to>
                                        <p:strVal val="visible"/>
                                      </p:to>
                                    </p:set>
                                    <p:animEffect filter="wipe(down)" transition="in">
                                      <p:cBhvr additive="repl">
                                        <p:cTn id="230" dur="580">
                                          <p:stCondLst>
                                            <p:cond delay="0"/>
                                          </p:stCondLst>
                                        </p:cTn>
                                        <p:tgtEl>
                                          <p:spTgt spid="113"/>
                                        </p:tgtEl>
                                      </p:cBhvr>
                                    </p:animEffect>
                                    <p:anim calcmode="lin" valueType="num">
                                      <p:cBhvr additive="repl">
                                        <p:cTn id="231" dur="1822">
                                          <p:stCondLst>
                                            <p:cond delay="0"/>
                                          </p:stCondLst>
                                        </p:cTn>
                                        <p:tgtEl>
                                          <p:spTgt spid="113"/>
                                        </p:tgtEl>
                                        <p:attrNameLst>
                                          <p:attrName>ppt_x</p:attrName>
                                        </p:attrNameLst>
                                      </p:cBhvr>
                                      <p:tavLst>
                                        <p:tav tm="0">
                                          <p:val>
                                            <p:strVal val="#ppt_x-0.25"/>
                                          </p:val>
                                        </p:tav>
                                        <p:tav tm="100000">
                                          <p:val>
                                            <p:strVal val="#ppt_x"/>
                                          </p:val>
                                        </p:tav>
                                      </p:tavLst>
                                    </p:anim>
                                    <p:anim calcmode="lin" valueType="num">
                                      <p:cBhvr additive="repl">
                                        <p:cTn id="232" dur="664">
                                          <p:stCondLst>
                                            <p:cond delay="0"/>
                                          </p:stCondLst>
                                        </p:cTn>
                                        <p:tgtEl>
                                          <p:spTgt spid="113"/>
                                        </p:tgtEl>
                                        <p:attrNameLst>
                                          <p:attrName>ppt_y</p:attrName>
                                        </p:attrNameLst>
                                      </p:cBhvr>
                                      <p:tavLst>
                                        <p:tav fmla="y-sin(pi*$)/3" tm="0">
                                          <p:val>
                                            <p:fltVal val="0.5"/>
                                          </p:val>
                                        </p:tav>
                                        <p:tav fmla="y-sin(pi*$)/3" tm="100000">
                                          <p:val>
                                            <p:fltVal val="1"/>
                                          </p:val>
                                        </p:tav>
                                      </p:tavLst>
                                    </p:anim>
                                    <p:anim calcmode="lin" valueType="num">
                                      <p:cBhvr additive="repl">
                                        <p:cTn id="233" dur="664">
                                          <p:stCondLst>
                                            <p:cond delay="664"/>
                                          </p:stCondLst>
                                        </p:cTn>
                                        <p:tgtEl>
                                          <p:spTgt spid="113"/>
                                        </p:tgtEl>
                                        <p:attrNameLst>
                                          <p:attrName>ppt_y</p:attrName>
                                        </p:attrNameLst>
                                      </p:cBhvr>
                                      <p:tavLst>
                                        <p:tav fmla="y-sin(pi*$)/9" tm="0">
                                          <p:val>
                                            <p:fltVal val="0"/>
                                          </p:val>
                                        </p:tav>
                                        <p:tav fmla="y-sin(pi*$)/9" tm="100000">
                                          <p:val>
                                            <p:fltVal val="1"/>
                                          </p:val>
                                        </p:tav>
                                      </p:tavLst>
                                    </p:anim>
                                    <p:anim calcmode="lin" valueType="num">
                                      <p:cBhvr additive="repl">
                                        <p:cTn id="234" dur="332">
                                          <p:stCondLst>
                                            <p:cond delay="1324"/>
                                          </p:stCondLst>
                                        </p:cTn>
                                        <p:tgtEl>
                                          <p:spTgt spid="113"/>
                                        </p:tgtEl>
                                        <p:attrNameLst>
                                          <p:attrName>ppt_y</p:attrName>
                                        </p:attrNameLst>
                                      </p:cBhvr>
                                      <p:tavLst>
                                        <p:tav fmla="y-sin(pi*$)/27" tm="0">
                                          <p:val>
                                            <p:fltVal val="0"/>
                                          </p:val>
                                        </p:tav>
                                        <p:tav fmla="y-sin(pi*$)/27" tm="100000">
                                          <p:val>
                                            <p:fltVal val="1"/>
                                          </p:val>
                                        </p:tav>
                                      </p:tavLst>
                                    </p:anim>
                                    <p:anim calcmode="lin" valueType="num">
                                      <p:cBhvr additive="repl">
                                        <p:cTn id="235" dur="164">
                                          <p:stCondLst>
                                            <p:cond delay="1656"/>
                                          </p:stCondLst>
                                        </p:cTn>
                                        <p:tgtEl>
                                          <p:spTgt spid="113"/>
                                        </p:tgtEl>
                                        <p:attrNameLst>
                                          <p:attrName>ppt_y</p:attrName>
                                        </p:attrNameLst>
                                      </p:cBhvr>
                                      <p:tavLst>
                                        <p:tav fmla="y-sin(pi*$)/81" tm="0">
                                          <p:val>
                                            <p:fltVal val="0"/>
                                          </p:val>
                                        </p:tav>
                                        <p:tav fmla="y-sin(pi*$)/81" tm="100000">
                                          <p:val>
                                            <p:fltVal val="1"/>
                                          </p:val>
                                        </p:tav>
                                      </p:tavLst>
                                    </p:anim>
                                    <p:animScale>
                                      <p:cBhvr>
                                        <p:cTn id="236" dur="26" fill="hold">
                                          <p:stCondLst>
                                            <p:cond delay="650"/>
                                          </p:stCondLst>
                                        </p:cTn>
                                        <p:tgtEl>
                                          <p:spTgt spid="113"/>
                                        </p:tgtEl>
                                      </p:cBhvr>
                                      <p:to x="100000" y="60000"/>
                                    </p:animScale>
                                    <p:animScale>
                                      <p:cBhvr>
                                        <p:cTn id="237" dur="166" fill="hold">
                                          <p:stCondLst>
                                            <p:cond delay="676"/>
                                          </p:stCondLst>
                                        </p:cTn>
                                        <p:tgtEl>
                                          <p:spTgt spid="113"/>
                                        </p:tgtEl>
                                      </p:cBhvr>
                                      <p:to x="100000" y="100000"/>
                                    </p:animScale>
                                    <p:animScale>
                                      <p:cBhvr>
                                        <p:cTn id="238" dur="26" fill="hold">
                                          <p:stCondLst>
                                            <p:cond delay="1312"/>
                                          </p:stCondLst>
                                        </p:cTn>
                                        <p:tgtEl>
                                          <p:spTgt spid="113"/>
                                        </p:tgtEl>
                                      </p:cBhvr>
                                      <p:to x="100000" y="80000"/>
                                    </p:animScale>
                                    <p:animScale>
                                      <p:cBhvr>
                                        <p:cTn id="239" dur="166" fill="hold">
                                          <p:stCondLst>
                                            <p:cond delay="1338"/>
                                          </p:stCondLst>
                                        </p:cTn>
                                        <p:tgtEl>
                                          <p:spTgt spid="113"/>
                                        </p:tgtEl>
                                      </p:cBhvr>
                                      <p:to x="100000" y="100000"/>
                                    </p:animScale>
                                    <p:animScale>
                                      <p:cBhvr>
                                        <p:cTn id="240" dur="26" fill="hold">
                                          <p:stCondLst>
                                            <p:cond delay="1642"/>
                                          </p:stCondLst>
                                        </p:cTn>
                                        <p:tgtEl>
                                          <p:spTgt spid="113"/>
                                        </p:tgtEl>
                                      </p:cBhvr>
                                      <p:to x="100000" y="90000"/>
                                    </p:animScale>
                                    <p:animScale>
                                      <p:cBhvr>
                                        <p:cTn id="241" dur="166" fill="hold">
                                          <p:stCondLst>
                                            <p:cond delay="1668"/>
                                          </p:stCondLst>
                                        </p:cTn>
                                        <p:tgtEl>
                                          <p:spTgt spid="113"/>
                                        </p:tgtEl>
                                      </p:cBhvr>
                                      <p:to x="100000" y="100000"/>
                                    </p:animScale>
                                    <p:animScale>
                                      <p:cBhvr>
                                        <p:cTn id="242" dur="26" fill="hold">
                                          <p:stCondLst>
                                            <p:cond delay="1808"/>
                                          </p:stCondLst>
                                        </p:cTn>
                                        <p:tgtEl>
                                          <p:spTgt spid="113"/>
                                        </p:tgtEl>
                                      </p:cBhvr>
                                      <p:to x="100000" y="95000"/>
                                    </p:animScale>
                                    <p:animScale>
                                      <p:cBhvr>
                                        <p:cTn id="243" dur="166" fill="hold">
                                          <p:stCondLst>
                                            <p:cond delay="1834"/>
                                          </p:stCondLst>
                                        </p:cTn>
                                        <p:tgtEl>
                                          <p:spTgt spid="113"/>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460</TotalTime>
  <Application>LibreOffice/7.4.7.2$Linux_X86_64 LibreOffice_project/40$Build-2</Application>
  <AppVersion>15.0000</AppVersion>
  <Words>605</Words>
  <Paragraphs>73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2015-10-25T10:24:52Z</dcterms:modified>
  <cp:revision>74</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9</vt:r8>
  </property>
</Properties>
</file>