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50A9F7-1B6B-4680-8087-261B5FBD6BF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FEE5EB-DA8F-4AFE-87F5-1EBD0B4BA2F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7E8C46-B7EA-4EED-8C2D-2A97FF82C91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7879DD-5A4A-4D89-A24F-AA401847E35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149EC6-275A-4447-AB7A-945CB91CEF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90A324-612E-47DC-9163-436125FD107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79A9D4-777F-4320-964E-67CF7B735E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FD7A7F-22E3-4430-B5AE-7069DC31756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15AD6B-4B06-4668-8896-423374E8586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F7D738-6CF8-43B8-A917-F404223223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BBD706-7F21-4962-B609-65DE4D983F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9F4B8D-4F63-43B2-A51F-3595F7D232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3520" y="1028880"/>
            <a:ext cx="7851240" cy="13712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 fontScale="82000"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Kλικ για επεξεργασία του τίτλου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2666880" y="4767120"/>
            <a:ext cx="335232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7924680" y="4767120"/>
            <a:ext cx="7617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1EDE6EE-1E2C-4418-BD2F-3FD991817EFD}" type="slidenum"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6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l-GR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l-GR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64772" sy="64772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l-GR" sz="2300" spc="-1" strike="noStrike">
                <a:solidFill>
                  <a:srgbClr val="04617b"/>
                </a:solidFill>
                <a:latin typeface="Calibri"/>
              </a:rPr>
              <a:t>Ιστορική αναδρομή - Εισαγωγή</a:t>
            </a:r>
            <a:endParaRPr b="0" lang="el-GR" sz="23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l-GR" sz="2600" spc="-1" strike="noStrike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Δεύτερου επιπέδου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l-GR" sz="2100" spc="-1" strike="noStrike">
                <a:solidFill>
                  <a:srgbClr val="000000"/>
                </a:solidFill>
                <a:latin typeface="Arial"/>
              </a:rPr>
              <a:t>Τρίτου επιπέδου</a:t>
            </a:r>
            <a:endParaRPr b="0" lang="el-GR" sz="2100" spc="-1" strike="noStrike">
              <a:solidFill>
                <a:srgbClr val="000000"/>
              </a:solidFill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6 - TextBox"/>
          <p:cNvSpPr/>
          <p:nvPr/>
        </p:nvSpPr>
        <p:spPr>
          <a:xfrm>
            <a:off x="467640" y="4875840"/>
            <a:ext cx="82087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Σαλής Αναστάσιος – Μηχανολόγος 1</a:t>
            </a:r>
            <a:r>
              <a:rPr b="0" i="1" lang="el-GR" sz="1200" spc="-1" strike="noStrike" baseline="30000">
                <a:solidFill>
                  <a:srgbClr val="000000"/>
                </a:solidFill>
                <a:latin typeface="Constantia"/>
              </a:rPr>
              <a:t>ου</a:t>
            </a: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 ΕΠΑ.Λ.  Δράμας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33520" y="339480"/>
            <a:ext cx="7851240" cy="9356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Μ.Ε.Κ.  Ι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395640" y="1131480"/>
            <a:ext cx="8142840" cy="2376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45000" bIns="45000" anchor="t">
            <a:normAutofit fontScale="93000"/>
          </a:bodyPr>
          <a:p>
            <a:pPr indent="0" algn="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l-GR" sz="4000" spc="-1" strike="noStrike">
                <a:solidFill>
                  <a:srgbClr val="ffffff"/>
                </a:solidFill>
                <a:latin typeface="Arial"/>
              </a:rPr>
              <a:t>Κεφάλαιο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Aft>
                <a:spcPts val="1800"/>
              </a:spcAft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rPr>
              <a:t>Πυκνότητα –  Ειδικό Βάρος – Ειδικός Όγκος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rgbClr val="ffffff"/>
                </a:solidFill>
                <a:latin typeface="Arial"/>
              </a:rPr>
              <a:t>Φυσικές έννοιες &amp; Κινητήριες Μηχανές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3 - TextBox"/>
          <p:cNvSpPr/>
          <p:nvPr/>
        </p:nvSpPr>
        <p:spPr>
          <a:xfrm>
            <a:off x="611640" y="3579840"/>
            <a:ext cx="7920360" cy="124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ffffff"/>
                </a:solidFill>
                <a:latin typeface="Constantia"/>
              </a:rPr>
              <a:t>ΣΑΛΗΣ  ΑΝΑΣΤΑΣΙΟΣ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2f2f2"/>
                </a:solidFill>
                <a:latin typeface="Constantia"/>
              </a:rPr>
              <a:t>MSc in Management and Information Systems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ffffff"/>
                </a:solidFill>
                <a:latin typeface="Constantia"/>
              </a:rPr>
              <a:t>Μηχανολόγος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Εκπαιδευτικός  1</a:t>
            </a:r>
            <a:r>
              <a:rPr b="0" lang="el-GR" sz="1600" spc="-1" strike="noStrike" baseline="30000">
                <a:solidFill>
                  <a:srgbClr val="ffffff"/>
                </a:solidFill>
                <a:latin typeface="Constantia"/>
              </a:rPr>
              <a:t>ου</a:t>
            </a: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  ΕΠΑ.Λ.  Δράμας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Πυκνότητα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3 - TextBox"/>
          <p:cNvSpPr/>
          <p:nvPr/>
        </p:nvSpPr>
        <p:spPr>
          <a:xfrm>
            <a:off x="683640" y="771480"/>
            <a:ext cx="7920360" cy="1385640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circle">
              <a:fillToRect l="50000" t="100000" r="50000" b="0"/>
            </a:path>
          </a:gradFill>
          <a:ln>
            <a:solidFill>
              <a:srgbClr val="000000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lt1"/>
                </a:solidFill>
                <a:latin typeface="Arial"/>
              </a:rPr>
              <a:t>Η </a:t>
            </a: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πυκνότητα</a:t>
            </a:r>
            <a:r>
              <a:rPr b="0" lang="el-GR" sz="2000" spc="-1" strike="noStrike">
                <a:solidFill>
                  <a:schemeClr val="lt1"/>
                </a:solidFill>
                <a:latin typeface="Arial"/>
              </a:rPr>
              <a:t> ενός υλικού είναι το πηλίκο της μάζας m του υλικού δια του όγκου V, που αυτό καταλαμβάνει.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6 - TextBox"/>
          <p:cNvSpPr/>
          <p:nvPr/>
        </p:nvSpPr>
        <p:spPr>
          <a:xfrm>
            <a:off x="683640" y="2400480"/>
            <a:ext cx="792036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Δηλαδή 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ρ = m / V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Στο διεθνές σύστημα (SI) η μονάδα μέτρησης της πυκνότητας είναι το χιλιόγραμμο ανά κυβικό μέτρο (kg/m</a:t>
            </a:r>
            <a:r>
              <a:rPr b="0" lang="el-GR" sz="2000" spc="-1" strike="noStrike" baseline="30000">
                <a:solidFill>
                  <a:srgbClr val="000000"/>
                </a:solidFill>
                <a:latin typeface="Arial"/>
              </a:rPr>
              <a:t>3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).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Ειδικό Βάρος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5 - TextBox"/>
          <p:cNvSpPr/>
          <p:nvPr/>
        </p:nvSpPr>
        <p:spPr>
          <a:xfrm>
            <a:off x="611640" y="1707480"/>
            <a:ext cx="7920360" cy="1247760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circle">
              <a:fillToRect l="50000" t="100000" r="50000" b="0"/>
            </a:path>
          </a:gradFill>
          <a:ln>
            <a:solidFill>
              <a:srgbClr val="000000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en-US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lt1"/>
                </a:solidFill>
                <a:latin typeface="Arial"/>
              </a:rPr>
              <a:t>Δηλαδή, </a:t>
            </a: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ειδικό βάρος γ </a:t>
            </a:r>
            <a:r>
              <a:rPr b="0" lang="el-GR" sz="2000" spc="-1" strike="noStrike">
                <a:solidFill>
                  <a:schemeClr val="lt1"/>
                </a:solidFill>
                <a:latin typeface="Arial"/>
              </a:rPr>
              <a:t>ενός σώματος είναι το πηλίκο του μέτρου του βάρους του σώματος B δια του όγκου V που το σώμα καταλαμβάνει.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800" spc="-1" strike="noStrike">
                <a:solidFill>
                  <a:schemeClr val="lt1"/>
                </a:solidFill>
                <a:latin typeface="Arial"/>
              </a:rPr>
              <a:t> </a:t>
            </a:r>
            <a:endParaRPr b="0" lang="en-US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10 - TextBox"/>
          <p:cNvSpPr/>
          <p:nvPr/>
        </p:nvSpPr>
        <p:spPr>
          <a:xfrm>
            <a:off x="611640" y="555480"/>
            <a:ext cx="799236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Αν στον παραπάνω ορισμό της πυκνότητας, αντί της μάζας θεωρήσουμε το μέτρο του βάρους του σώματος, τότε έχουμε τον ορισμό του ειδικού βάρους γ.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6 - TextBox"/>
          <p:cNvSpPr/>
          <p:nvPr/>
        </p:nvSpPr>
        <p:spPr>
          <a:xfrm>
            <a:off x="611640" y="3049560"/>
            <a:ext cx="799236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Δηλαδή 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γ = B / V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Στο διεθνές σύστημα (SI) η μονάδα μέτρησης του ειδικού βάρους είναι το Νιούτον ανά κυβικό μέτρο (N/m</a:t>
            </a:r>
            <a:r>
              <a:rPr b="0" lang="el-GR" sz="2000" spc="-1" strike="noStrike" baseline="30000">
                <a:solidFill>
                  <a:srgbClr val="000000"/>
                </a:solidFill>
                <a:latin typeface="Arial"/>
              </a:rPr>
              <a:t>3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).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4" dur="indefinite" restart="never" nodeType="tmRoot">
          <p:childTnLst>
            <p:seq>
              <p:cTn id="15" dur="indefinite" nodeType="mainSeq"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Ειδικός Όγκος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3 - TextBox"/>
          <p:cNvSpPr/>
          <p:nvPr/>
        </p:nvSpPr>
        <p:spPr>
          <a:xfrm>
            <a:off x="611640" y="699480"/>
            <a:ext cx="7920360" cy="1126080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circle">
              <a:fillToRect l="50000" t="100000" r="50000" b="0"/>
            </a:path>
          </a:gradFill>
          <a:ln>
            <a:solidFill>
              <a:srgbClr val="000000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en-US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lt1"/>
                </a:solidFill>
                <a:latin typeface="Arial"/>
              </a:rPr>
              <a:t>Ο </a:t>
            </a: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ειδικός όγκος υ </a:t>
            </a:r>
            <a:r>
              <a:rPr b="0" lang="el-GR" sz="2000" spc="-1" strike="noStrike">
                <a:solidFill>
                  <a:schemeClr val="lt1"/>
                </a:solidFill>
                <a:latin typeface="Arial"/>
              </a:rPr>
              <a:t>είναι το αντίστροφο της πυκνότητας ρ, δηλαδή είναι ο όγκος V τον οποίο καταλαμβάνει η μονάδα της μάζας m του σώματος.</a:t>
            </a:r>
            <a:r>
              <a:rPr b="0" lang="el-GR" sz="800" spc="-1" strike="noStrike">
                <a:solidFill>
                  <a:schemeClr val="lt1"/>
                </a:solidFill>
                <a:latin typeface="Arial"/>
              </a:rPr>
              <a:t> </a:t>
            </a:r>
            <a:endParaRPr b="0" lang="en-US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6 - TextBox"/>
          <p:cNvSpPr/>
          <p:nvPr/>
        </p:nvSpPr>
        <p:spPr>
          <a:xfrm>
            <a:off x="611640" y="2139840"/>
            <a:ext cx="3888000" cy="246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Δηλαδή, ισχύει 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υ = V / m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ρ = 1 / υ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ή διαφορετικά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υ = 1 / ρ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7 - TextBox"/>
          <p:cNvSpPr/>
          <p:nvPr/>
        </p:nvSpPr>
        <p:spPr>
          <a:xfrm>
            <a:off x="5220000" y="2668680"/>
            <a:ext cx="3312000" cy="16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Στο διεθνές σύστημα (SI) η μονάδα μέτρησης του ειδικού όγκου είναι το κυβικό μέτρο ανά χιλιόγραμμο (m</a:t>
            </a:r>
            <a:r>
              <a:rPr b="0" lang="el-GR" sz="2000" spc="-1" strike="noStrike" baseline="30000">
                <a:solidFill>
                  <a:srgbClr val="000000"/>
                </a:solidFill>
                <a:latin typeface="Arial"/>
              </a:rPr>
              <a:t>3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/kg).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nodeType="withEffect" fill="hold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nodeType="afterEffect" fill="hold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Πυκνότητα – Ειδικό βάρος – Ειδικός Όγκος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5 - TextBox"/>
          <p:cNvSpPr/>
          <p:nvPr/>
        </p:nvSpPr>
        <p:spPr>
          <a:xfrm>
            <a:off x="611640" y="699480"/>
            <a:ext cx="7920360" cy="252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πυκνότητα και ο ειδικός όγκος των αερίων δεν είναι μεγέθη σταθερά, αλλά αντίθετα, εξαρτώνται πάντοτε από την πίεση και τη θερμοκρασία.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εξάρτηση είναι τέτοια, ώστε όσο μικρότερη είναι η πίεση και μεγαλύτερη η θερμοκρασία, τόσο αραιότερο γίνεται το αέριο και συνεπώς, η πυκνότητα μειώνεται ή ο ειδικός όγκος αυξάνει.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Πυκνότητα – Ειδικό βάρος – Ειδικός Όγκος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11 - Ορθογώνιο"/>
          <p:cNvSpPr/>
          <p:nvPr/>
        </p:nvSpPr>
        <p:spPr>
          <a:xfrm>
            <a:off x="1547640" y="1563480"/>
            <a:ext cx="5814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 Ε Λ Ο 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15 - Τόξο"/>
          <p:cNvSpPr/>
          <p:nvPr/>
        </p:nvSpPr>
        <p:spPr>
          <a:xfrm>
            <a:off x="2915640" y="1995840"/>
            <a:ext cx="2376000" cy="359640"/>
          </a:xfrm>
          <a:prstGeom prst="arc">
            <a:avLst>
              <a:gd name="adj1" fmla="val 12076736"/>
              <a:gd name="adj2" fmla="val 0"/>
            </a:avLst>
          </a:prstGeom>
          <a:noFill/>
          <a:ln w="1270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>
    <p:pull dir="rd"/>
  </p:transition>
  <p:timing>
    <p:tnLst>
      <p:par>
        <p:cTn id="93" dur="indefinite" restart="never" nodeType="tmRoot">
          <p:childTnLst>
            <p:seq>
              <p:cTn id="94" dur="indefinite" nodeType="mainSeq"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with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0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nodeType="with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403</TotalTime>
  <Application>LibreOffice/7.4.7.2$Linux_X86_64 LibreOffice_project/40$Build-2</Application>
  <AppVersion>15.0000</AppVersion>
  <Words>312</Words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2015-09-27T16:42:25Z</dcterms:created>
  <dc:creator>xps</dc:creator>
  <dc:description/>
  <dc:language>en-US</dc:language>
  <cp:lastModifiedBy>xps</cp:lastModifiedBy>
  <dcterms:modified xsi:type="dcterms:W3CDTF">2015-10-25T09:27:38Z</dcterms:modified>
  <cp:revision>62</cp:revision>
  <dc:subject/>
  <dc:title>Μ.Ε.Κ.  Ι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(16:9)</vt:lpwstr>
  </property>
  <property fmtid="{D5CDD505-2E9C-101B-9397-08002B2CF9AE}" pid="3" name="Slides">
    <vt:r8>6</vt:r8>
  </property>
</Properties>
</file>