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0FB366-5BD1-4396-88A8-0EDAC1BB43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C8D2DA-DCF0-4299-BEB5-EF67FFB943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2FAC4E-69AB-4B4E-860F-9E9DF909F1A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405DC7-8EFB-4A2F-8BEA-EFEA7576E1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0D7C03-3BE9-4E17-A321-85EDBBBDBB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E8A984-57E3-442B-BAE5-7FFF7D37954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EDC9BE-E339-4F23-AF72-40C3736A89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7709EA-B265-4B9E-A109-98DE87C171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57C5E7-1952-4C6F-9162-4EED729018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8131F5-918B-464C-A8EF-EC2EE2DF04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B94157-7124-4DAC-9F34-9732762A38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31E8FC-BD6D-4994-B8CB-8EC7B079A5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D86BAA7-5DA7-40F2-B4AD-746C567E29D1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33520" y="1131480"/>
            <a:ext cx="7854480" cy="2376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/>
          </a:bodyPr>
          <a:p>
            <a:pPr indent="0" algn="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Arial"/>
              </a:rPr>
              <a:t>Κεφάλαιο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Aft>
                <a:spcPts val="1800"/>
              </a:spcAft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rPr>
              <a:t>Πίεση – Απόλυτη Πίεση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rgbClr val="ffffff"/>
                </a:solidFill>
                <a:latin typeface="Arial"/>
              </a:rPr>
              <a:t>Φυσικές έννοιες &amp; Κινητήριες Μηχανές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611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Απόλυτη Πίεση ή  Πραγματική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10 - TextBox"/>
          <p:cNvSpPr/>
          <p:nvPr/>
        </p:nvSpPr>
        <p:spPr>
          <a:xfrm>
            <a:off x="611640" y="7714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Απόλυτη πίεση, είναι η πραγματική πίεση που ασκεί το υγρό ή το αέριο στο χώρο που βρίσκεται.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5 - TextBox"/>
          <p:cNvSpPr/>
          <p:nvPr/>
        </p:nvSpPr>
        <p:spPr>
          <a:xfrm>
            <a:off x="611640" y="164772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Ατμοσφαιρική πίεση, είναι η πίεση που ασκεί το βάρος του ατμοσφαιρικού αέρα στην επιφάνεια της θάλασσας.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6 - TextBox"/>
          <p:cNvSpPr/>
          <p:nvPr/>
        </p:nvSpPr>
        <p:spPr>
          <a:xfrm>
            <a:off x="611640" y="25840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διαφορά των παραπάνω μας δίνει τη μανομετρική πίεση, δηλαδή την ένδειξη που δείχνουν τα μανόμετρα.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8 - TextBox"/>
          <p:cNvSpPr/>
          <p:nvPr/>
        </p:nvSpPr>
        <p:spPr>
          <a:xfrm>
            <a:off x="611640" y="3562560"/>
            <a:ext cx="5328360" cy="128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Arial"/>
              </a:rPr>
              <a:t>abs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είναι η απόλυτη πίεση,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είναι η ατμοσφαιρική πίεση και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Arial"/>
              </a:rPr>
              <a:t>g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μανομετρική πίεση, τότε ισχύει η σχέση: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11 - TextBox"/>
          <p:cNvSpPr/>
          <p:nvPr/>
        </p:nvSpPr>
        <p:spPr>
          <a:xfrm>
            <a:off x="5868000" y="3939840"/>
            <a:ext cx="2448000" cy="714240"/>
          </a:xfrm>
          <a:prstGeom prst="rect">
            <a:avLst/>
          </a:prstGeom>
          <a:gradFill rotWithShape="0">
            <a:gsLst>
              <a:gs pos="0">
                <a:srgbClr val="8be9f1"/>
              </a:gs>
              <a:gs pos="100000">
                <a:srgbClr val="f7fdff"/>
              </a:gs>
            </a:gsLst>
            <a:path path="circle">
              <a:fillToRect l="50000" t="100000" r="50000" b="0"/>
            </a:path>
          </a:gradFill>
          <a:ln>
            <a:solidFill>
              <a:srgbClr val="069ba2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p</a:t>
            </a:r>
            <a:r>
              <a:rPr b="1" lang="en-US" sz="1400" spc="-1" strike="noStrike">
                <a:solidFill>
                  <a:schemeClr val="dk1"/>
                </a:solidFill>
                <a:latin typeface="Arial"/>
              </a:rPr>
              <a:t>g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p</a:t>
            </a:r>
            <a:r>
              <a:rPr b="1" lang="en-US" sz="1200" spc="-1" strike="noStrike">
                <a:solidFill>
                  <a:schemeClr val="dk1"/>
                </a:solidFill>
                <a:latin typeface="Arial"/>
              </a:rPr>
              <a:t>abs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 – p</a:t>
            </a:r>
            <a:r>
              <a:rPr b="1" lang="en-US" sz="1400" spc="-1" strike="noStrike">
                <a:solidFill>
                  <a:schemeClr val="dk1"/>
                </a:solidFill>
                <a:latin typeface="Arial"/>
              </a:rPr>
              <a:t>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24" dur="indefinite" restart="never" nodeType="tmRoot">
          <p:childTnLst>
            <p:seq>
              <p:cTn id="125" dur="indefinite" nodeType="mainSeq">
                <p:childTnLst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Απόλυτη Πίεση ή  Πραγματική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10 - TextBox"/>
          <p:cNvSpPr/>
          <p:nvPr/>
        </p:nvSpPr>
        <p:spPr>
          <a:xfrm>
            <a:off x="611640" y="121572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μανομετρική πίεση (δηλαδή η πίεση που δείχνουν τα μανόμετρα) είναι η διαφορά της απόλυτης πίεσης από την ατμοσφαιρική.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9 - TextBox"/>
          <p:cNvSpPr/>
          <p:nvPr/>
        </p:nvSpPr>
        <p:spPr>
          <a:xfrm>
            <a:off x="3348000" y="2496600"/>
            <a:ext cx="2448000" cy="714240"/>
          </a:xfrm>
          <a:prstGeom prst="rect">
            <a:avLst/>
          </a:prstGeom>
          <a:gradFill rotWithShape="0">
            <a:gsLst>
              <a:gs pos="0">
                <a:srgbClr val="8be9f1"/>
              </a:gs>
              <a:gs pos="100000">
                <a:srgbClr val="f7fdff"/>
              </a:gs>
            </a:gsLst>
            <a:path path="circle">
              <a:fillToRect l="50000" t="100000" r="50000" b="0"/>
            </a:path>
          </a:gradFill>
          <a:ln>
            <a:solidFill>
              <a:srgbClr val="069ba2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p</a:t>
            </a:r>
            <a:r>
              <a:rPr b="1" lang="en-US" sz="1400" spc="-1" strike="noStrike">
                <a:solidFill>
                  <a:schemeClr val="dk1"/>
                </a:solidFill>
                <a:latin typeface="Arial"/>
              </a:rPr>
              <a:t>g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p</a:t>
            </a:r>
            <a:r>
              <a:rPr b="1" lang="en-US" sz="1200" spc="-1" strike="noStrike">
                <a:solidFill>
                  <a:schemeClr val="dk1"/>
                </a:solidFill>
                <a:latin typeface="Arial"/>
              </a:rPr>
              <a:t>abs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 – p</a:t>
            </a:r>
            <a:r>
              <a:rPr b="1" lang="en-US" sz="1400" spc="-1" strike="noStrike">
                <a:solidFill>
                  <a:schemeClr val="dk1"/>
                </a:solidFill>
                <a:latin typeface="Arial"/>
              </a:rPr>
              <a:t>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55" dur="indefinite" restart="never" nodeType="tmRoot">
          <p:childTnLst>
            <p:seq>
              <p:cTn id="156" dur="indefinite" nodeType="mainSeq">
                <p:childTnLst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Απόλυτη Πίεση ή  Πραγματική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6 - TextBox"/>
          <p:cNvSpPr/>
          <p:nvPr/>
        </p:nvSpPr>
        <p:spPr>
          <a:xfrm>
            <a:off x="611640" y="14914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 από ένα κλειστό δοχείο αφαιρέσουμε τελείως τον αέρα, τότε μέσα σ' αυτό το χώρο θα επικρατεί το τέλειο κενό.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7 - TextBox"/>
          <p:cNvSpPr/>
          <p:nvPr/>
        </p:nvSpPr>
        <p:spPr>
          <a:xfrm>
            <a:off x="611640" y="731520"/>
            <a:ext cx="7920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Πότε λέμε ότι σε ένα χώρο επικρατεί το τέλειο κενό ?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11 - TextBox"/>
          <p:cNvSpPr/>
          <p:nvPr/>
        </p:nvSpPr>
        <p:spPr>
          <a:xfrm>
            <a:off x="611640" y="2531520"/>
            <a:ext cx="7920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Αυτό σημαίνει, ότι η πίεση μέσα στο χώρο είναι μηδενική.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8 - TextBox"/>
          <p:cNvSpPr/>
          <p:nvPr/>
        </p:nvSpPr>
        <p:spPr>
          <a:xfrm>
            <a:off x="611640" y="3291840"/>
            <a:ext cx="792036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Με την ίδια έννοια, όταν η πίεση μέσα σ' ένα χώρο είναι μικρότερη της ατμοσφαιρικής πίεσης, τότε λέμε ότι στο χώρο έχουμε «κενό», του οποίου το μέγεθος εκφράζεται ως η διαφορά της απόλυτης πίεσης και της ατμοσφαιρικής.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68" dur="indefinite" restart="never" nodeType="tmRoot">
          <p:childTnLst>
            <p:seq>
              <p:cTn id="169" dur="indefinite" nodeType="mainSeq">
                <p:childTnLst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8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Απόλυτη Πίεση ή  Πραγματική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6 - TextBox"/>
          <p:cNvSpPr/>
          <p:nvPr/>
        </p:nvSpPr>
        <p:spPr>
          <a:xfrm>
            <a:off x="611640" y="9154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μονάδες μέτρησης του κενού είναι ανάλογες με αυτές της πίεσης, και είναι διαβαθμισμένες σε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mm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στήλης υδραργύρου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(Hg)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8 - TextBox"/>
          <p:cNvSpPr/>
          <p:nvPr/>
        </p:nvSpPr>
        <p:spPr>
          <a:xfrm>
            <a:off x="611640" y="34480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Τα υποπιεσόμετρα, συνήθως, φέρουν υποδιαιρέσεις σε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mbars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ή σε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mm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στήλης υδραργύρου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(Hg).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9 - TextBox"/>
          <p:cNvSpPr/>
          <p:nvPr/>
        </p:nvSpPr>
        <p:spPr>
          <a:xfrm>
            <a:off x="611640" y="207972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Τα όργανα μέτρησης του κενού ονομάζονται υποπιεσόμετρα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(ή κενόμετρα).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Απόλυτη Πίεση ή  Πραγματική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8" name="Picture 2" descr=""/>
          <p:cNvPicPr/>
          <p:nvPr/>
        </p:nvPicPr>
        <p:blipFill>
          <a:blip r:embed="rId1"/>
          <a:stretch/>
        </p:blipFill>
        <p:spPr>
          <a:xfrm>
            <a:off x="2195640" y="987480"/>
            <a:ext cx="4752000" cy="284796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9" name="7 - TextBox"/>
          <p:cNvSpPr/>
          <p:nvPr/>
        </p:nvSpPr>
        <p:spPr>
          <a:xfrm>
            <a:off x="1259640" y="4011840"/>
            <a:ext cx="66243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600" spc="-1" strike="noStrike">
                <a:solidFill>
                  <a:srgbClr val="000000"/>
                </a:solidFill>
                <a:latin typeface="Arial"/>
              </a:rPr>
              <a:t>Σχηματική παράσταση των διαφόρων πιέσεων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Πίεση</a:t>
            </a:r>
            <a:r>
              <a:rPr b="0" lang="en-US" sz="2300" spc="-1" strike="noStrike">
                <a:solidFill>
                  <a:srgbClr val="03495c"/>
                </a:solidFill>
                <a:latin typeface="Calibri"/>
              </a:rPr>
              <a:t> – </a:t>
            </a: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Απόλυτη Πίεση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219" dur="indefinite" restart="never" nodeType="tmRoot">
          <p:childTnLst>
            <p:seq>
              <p:cTn id="220" dur="indefinite" nodeType="mainSeq"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2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Πίεση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5 - TextBox"/>
          <p:cNvSpPr/>
          <p:nvPr/>
        </p:nvSpPr>
        <p:spPr>
          <a:xfrm>
            <a:off x="2771640" y="4011840"/>
            <a:ext cx="3456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de-DE" sz="20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F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/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3 - TextBox"/>
          <p:cNvSpPr/>
          <p:nvPr/>
        </p:nvSpPr>
        <p:spPr>
          <a:xfrm>
            <a:off x="683640" y="771480"/>
            <a:ext cx="7920360" cy="199548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Πίεση, είναι η δύναμη η οποία αντιστοιχεί στη μονάδα επιφανείας και ορίζεται ως το πηλίκο μιας δύναμης προς το εμβαδόν της επιφανείας επάνω στην οποία εφαρμόζεται αυτή η δύναμη.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6 - TextBox"/>
          <p:cNvSpPr/>
          <p:nvPr/>
        </p:nvSpPr>
        <p:spPr>
          <a:xfrm>
            <a:off x="683640" y="31078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είναι η πίεση,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η δύναμη και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επιφάνεια, τότε σύμφωνα με τον παραπάνω ορισμό, η πίεση ορίζεται ως: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Πίεση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5 - TextBox"/>
          <p:cNvSpPr/>
          <p:nvPr/>
        </p:nvSpPr>
        <p:spPr>
          <a:xfrm>
            <a:off x="611640" y="652680"/>
            <a:ext cx="7920360" cy="161424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Όταν σε ένα αέριο αυξάνει η πίεση, τότε λέμε ότι το αέριο συμπιέζεται.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Όταν αντιθέτως, σε ένα αέριο ελαττώνεται η πίεση, τότε λέμε ότι το αέριο εκτονώνεται.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10 - TextBox"/>
          <p:cNvSpPr/>
          <p:nvPr/>
        </p:nvSpPr>
        <p:spPr>
          <a:xfrm>
            <a:off x="611640" y="2688480"/>
            <a:ext cx="799236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αντίστοιχοι όροι που προκύπτουν από τις δύο αυτές καταστάσεις του αερίου, (δηλαδή η συμπίεση και η εκτόνωση), είναι πολύ σημαντικοί για την περιγραφή και την κατανόηση της λειτουργίας όλων σχεδόν των κινητήριων μηχανών.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20" dur="indefinite" restart="never" nodeType="tmRoot">
          <p:childTnLst>
            <p:seq>
              <p:cTn id="21" dur="indefinite" nodeType="mainSeq">
                <p:childTnLst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Μονάδες Πίεσης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5 - TextBox"/>
          <p:cNvSpPr/>
          <p:nvPr/>
        </p:nvSpPr>
        <p:spPr>
          <a:xfrm>
            <a:off x="611640" y="699480"/>
            <a:ext cx="7920360" cy="34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bar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10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N/cm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ενώ, κατά προσέγγιση, μπορεί να θεωρηθεί ότι: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at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= 1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bar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ή ακριβέστερα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at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0,989665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bar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Μονάδες Πίεσης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5 - TextBox"/>
          <p:cNvSpPr/>
          <p:nvPr/>
        </p:nvSpPr>
        <p:spPr>
          <a:xfrm>
            <a:off x="611640" y="699480"/>
            <a:ext cx="7920360" cy="40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Στο διεθνές σύστημα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SI,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ως βασική μονάδα πίεσης θεωρείται το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Pascal (Pa),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το οποίο ορίζεται ως: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Pa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1N/m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Ακόμα ισχύει ότι: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 bar = 10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5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Pa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Υπενθυμίζεται ότι με το γράμμα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συμβολίζεται η μονάδα δύναμης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Newton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(Νιούτον) η οποία ορίζεται ως: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1kg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·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m/s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65" dur="indefinite" restart="never" nodeType="tmRoot">
          <p:childTnLst>
            <p:seq>
              <p:cTn id="66" dur="indefinite" nodeType="mainSeq">
                <p:childTnLst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Μονάδες Πίεσης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5 - TextBox"/>
          <p:cNvSpPr/>
          <p:nvPr/>
        </p:nvSpPr>
        <p:spPr>
          <a:xfrm>
            <a:off x="611640" y="699480"/>
            <a:ext cx="7920360" cy="38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bar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10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N/cm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at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≈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 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bar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at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0,989665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bar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Pa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1N/m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 bar = 10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5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Pa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1kg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·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m/s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Πίεση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3 - TextBox"/>
          <p:cNvSpPr/>
          <p:nvPr/>
        </p:nvSpPr>
        <p:spPr>
          <a:xfrm>
            <a:off x="395640" y="627480"/>
            <a:ext cx="82807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Επιπλέον πληροφορίες.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10 - TextBox"/>
          <p:cNvSpPr/>
          <p:nvPr/>
        </p:nvSpPr>
        <p:spPr>
          <a:xfrm>
            <a:off x="611640" y="1059480"/>
            <a:ext cx="7920360" cy="252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Ο Ιταλός φυσικός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Torricelli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(1608-47) ο οποίος βρήκε ότι η πίεση που ασκείται στην επιφάνεια της θάλασσας, υπό ορισμένες ατμοσφαιρικές συνθήκες, είναι ίση με την πίεση που ασκεί μια στήλη υδραργύρου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(Hg)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ύψους 760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mm.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Έτσι, μπορούμε να πούμε ότι: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atm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760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mm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στήλης υδραργύρου ή 1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atm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760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mm Hg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05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Πίεση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3 - TextBox"/>
          <p:cNvSpPr/>
          <p:nvPr/>
        </p:nvSpPr>
        <p:spPr>
          <a:xfrm>
            <a:off x="395640" y="627480"/>
            <a:ext cx="82807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Επιπλέον πληροφορίες.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10 - TextBox"/>
          <p:cNvSpPr/>
          <p:nvPr/>
        </p:nvSpPr>
        <p:spPr>
          <a:xfrm>
            <a:off x="611640" y="1059480"/>
            <a:ext cx="7920360" cy="283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Δεδομένου ότι το ειδικό βάρος του υδραργύρου είναι κατά 13,6 φορές μεγαλύτερο από εκείνο του νερού, αυτό σημαίνει ότι τα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760mm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υδραργύρου αντιστοιχούν σε: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760 · 13,6 = 10 · 330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mm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10,33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νερού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και συνεπώς: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atm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760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mm Hg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10,33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στήλης νερού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06" dur="indefinite" restart="never" nodeType="tmRoot">
          <p:childTnLst>
            <p:seq>
              <p:cTn id="107" dur="indefinite" nodeType="mainSeq">
                <p:childTnLst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" dur="1000" fill="hold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14" dur="1000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Πίεση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3 - TextBox"/>
          <p:cNvSpPr/>
          <p:nvPr/>
        </p:nvSpPr>
        <p:spPr>
          <a:xfrm>
            <a:off x="395640" y="627480"/>
            <a:ext cx="82807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Επιπλέον πληροφορίες.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10 - TextBox"/>
          <p:cNvSpPr/>
          <p:nvPr/>
        </p:nvSpPr>
        <p:spPr>
          <a:xfrm>
            <a:off x="611640" y="1059480"/>
            <a:ext cx="7920360" cy="374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Αν θεωρήσουμε μια στήλη νερού με βάση 1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cm</a:t>
            </a:r>
            <a:r>
              <a:rPr b="0" i="1" lang="en-US" sz="2000" spc="-1" strike="noStrike" baseline="30000">
                <a:solidFill>
                  <a:srgbClr val="000000"/>
                </a:solidFill>
                <a:latin typeface="Arial"/>
              </a:rPr>
              <a:t>2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και ύψος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10,33m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ή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1.033cm,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τότε η στήλη αυτή θα έχει όγκο, ίσο με: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cm</a:t>
            </a:r>
            <a:r>
              <a:rPr b="1" i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· 1033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cm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1033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cm </a:t>
            </a:r>
            <a:r>
              <a:rPr b="1" i="1" lang="el-GR" sz="2000" spc="-1" strike="noStrike" baseline="30000">
                <a:solidFill>
                  <a:srgbClr val="000000"/>
                </a:solidFill>
                <a:latin typeface="Arial"/>
              </a:rPr>
              <a:t>3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Αλλά επειδή κάθε κυβικό εκατοστό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(cm</a:t>
            </a:r>
            <a:r>
              <a:rPr b="0" i="1" lang="en-US" sz="2000" spc="-1" strike="noStrike" baseline="30000">
                <a:solidFill>
                  <a:srgbClr val="000000"/>
                </a:solidFill>
                <a:latin typeface="Arial"/>
              </a:rPr>
              <a:t>3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)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νερού έχει βάρος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1gr,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το βάρος αυτής της στήλης θα είναι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1.033gr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ή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1,033kg.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Με τα στοιχεία αυτά προκύπτει ότι μία φυσική ατμόσφαιρα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(atm)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είναι ίση με την πίεση που ασκεί βάρος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1,,033kg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στη στοιχειώδη επιφάνεια ενός τετραγωνικού εκατοστού 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(cm</a:t>
            </a:r>
            <a:r>
              <a:rPr b="0" i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).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Δηλαδή: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1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atm </a:t>
            </a:r>
            <a:r>
              <a:rPr b="1" i="1" lang="el-GR" sz="2000" spc="-1" strike="noStrike">
                <a:solidFill>
                  <a:srgbClr val="000000"/>
                </a:solidFill>
                <a:latin typeface="Arial"/>
              </a:rPr>
              <a:t>= 1,033 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</a:rPr>
              <a:t>kg/cm</a:t>
            </a:r>
            <a:r>
              <a:rPr b="1" i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1000" fill="hold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1000" fill="hold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23" dur="1000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Application>LibreOffice/7.4.7.2$Linux_X86_64 LibreOffice_project/40$Build-2</Application>
  <AppVersion>15.0000</AppVersion>
  <Words>791</Words>
  <Paragraphs>105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2015-10-11T09:23:14Z</dcterms:modified>
  <cp:revision>57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15</vt:r8>
  </property>
</Properties>
</file>