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0.6-->
<p:presentation xmlns:r="http://schemas.openxmlformats.org/officeDocument/2006/relationships" xmlns:a="http://schemas.openxmlformats.org/drawingml/2006/main"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6" r:id="rId9"/>
    <p:sldId id="265" r:id="rId10"/>
    <p:sldId id="267" r:id="rId11"/>
    <p:sldId id="268" r:id="rId12"/>
    <p:sldId id="269" r:id="rId13"/>
    <p:sldId id="270" r:id="rId14"/>
    <p:sldId id="264" r:id="rId15"/>
    <p:sldId id="271" r:id="rId16"/>
    <p:sldId id="261" r:id="rId17"/>
    <p:sldId id="272" r:id="rId18"/>
    <p:sldId id="273" r:id="rId19"/>
    <p:sldId id="274" r:id="rId20"/>
    <p:sldId id="275" r:id="rId21"/>
  </p:sldIdLst>
  <p:sldSz cx="9144000" cy="5143500" type="screen16x9"/>
  <p:notesSz cx="6858000" cy="9144000"/>
  <p:custDataLst>
    <p:tags r:id="rId22"/>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42" d="100"/>
          <a:sy n="142" d="100"/>
        </p:scale>
        <p:origin x="-660" y="-96"/>
      </p:cViewPr>
      <p:guideLst>
        <p:guide orient="horz" pos="1620"/>
        <p:guide pos="2880"/>
      </p:guideLst>
    </p:cSldViewPr>
  </p:slideViewPr>
  <p:notesTextViewPr>
    <p:cViewPr>
      <p:scale>
        <a:sx n="100" d="100"/>
        <a:sy n="100" d="100"/>
      </p:scale>
      <p:origin x="0" y="0"/>
    </p:cViewPr>
  </p:notesTextViewPr>
  <p:notesViewPr>
    <p:cSldViewPr>
      <p:cViewPr>
        <p:scale>
          <a:sx n="1" d="100"/>
          <a:sy n="1" d="100"/>
        </p:scale>
        <p:origin x="0" y="0"/>
      </p:cViewPr>
    </p:cSldViewPr>
  </p:notesViewPr>
  <p:gridSpacing cx="73736200" cy="73736200"/>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9.xml" /><Relationship Id="rId11" Type="http://schemas.openxmlformats.org/officeDocument/2006/relationships/slide" Target="slides/slide10.xml" /><Relationship Id="rId12" Type="http://schemas.openxmlformats.org/officeDocument/2006/relationships/slide" Target="slides/slide11.xml" /><Relationship Id="rId13" Type="http://schemas.openxmlformats.org/officeDocument/2006/relationships/slide" Target="slides/slide12.xml" /><Relationship Id="rId14" Type="http://schemas.openxmlformats.org/officeDocument/2006/relationships/slide" Target="slides/slide13.xml" /><Relationship Id="rId15" Type="http://schemas.openxmlformats.org/officeDocument/2006/relationships/slide" Target="slides/slide14.xml" /><Relationship Id="rId16" Type="http://schemas.openxmlformats.org/officeDocument/2006/relationships/slide" Target="slides/slide15.xml" /><Relationship Id="rId17" Type="http://schemas.openxmlformats.org/officeDocument/2006/relationships/slide" Target="slides/slide16.xml" /><Relationship Id="rId18" Type="http://schemas.openxmlformats.org/officeDocument/2006/relationships/slide" Target="slides/slide17.xml" /><Relationship Id="rId19" Type="http://schemas.openxmlformats.org/officeDocument/2006/relationships/slide" Target="slides/slide18.xml" /><Relationship Id="rId2" Type="http://schemas.openxmlformats.org/officeDocument/2006/relationships/slide" Target="slides/slide1.xml" /><Relationship Id="rId20" Type="http://schemas.openxmlformats.org/officeDocument/2006/relationships/slide" Target="slides/slide19.xml" /><Relationship Id="rId21" Type="http://schemas.openxmlformats.org/officeDocument/2006/relationships/slide" Target="slides/slide20.xml" /><Relationship Id="rId22" Type="http://schemas.openxmlformats.org/officeDocument/2006/relationships/tags" Target="tags/tag1.xml" /><Relationship Id="rId23" Type="http://schemas.openxmlformats.org/officeDocument/2006/relationships/presProps" Target="presProps.xml" /><Relationship Id="rId24" Type="http://schemas.openxmlformats.org/officeDocument/2006/relationships/viewProps" Target="viewProps.xml" /><Relationship Id="rId25" Type="http://schemas.openxmlformats.org/officeDocument/2006/relationships/theme" Target="theme/theme1.xml" /><Relationship Id="rId26" Type="http://schemas.openxmlformats.org/officeDocument/2006/relationships/tableStyles" Target="tableStyles.xml" /><Relationship Id="rId3" Type="http://schemas.openxmlformats.org/officeDocument/2006/relationships/slide" Target="slides/slide2.xml" /><Relationship Id="rId4" Type="http://schemas.openxmlformats.org/officeDocument/2006/relationships/slide" Target="slides/slide3.xml" /><Relationship Id="rId5" Type="http://schemas.openxmlformats.org/officeDocument/2006/relationships/slide" Target="slides/slide4.xml" /><Relationship Id="rId6" Type="http://schemas.openxmlformats.org/officeDocument/2006/relationships/slide" Target="slides/slide5.xml" /><Relationship Id="rId7" Type="http://schemas.openxmlformats.org/officeDocument/2006/relationships/slide" Target="slides/slide6.xml" /><Relationship Id="rId8" Type="http://schemas.openxmlformats.org/officeDocument/2006/relationships/slide" Target="slides/slide7.xml" /><Relationship Id="rId9" Type="http://schemas.openxmlformats.org/officeDocument/2006/relationships/slide" Target="slides/slide8.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Διαφάνεια τίτλου">
    <p:bg>
      <p:bgRef idx="1002">
        <a:schemeClr val="bg2"/>
      </p:bgRef>
    </p:bg>
    <p:spTree>
      <p:nvGrpSpPr>
        <p:cNvPr id="1" name=""/>
        <p:cNvGrpSpPr/>
        <p:nvPr/>
      </p:nvGrpSpPr>
      <p:grpSpPr>
        <a:xfrm>
          <a:off x="0" y="0"/>
          <a:ext cx="0" cy="0"/>
        </a:xfrm>
      </p:grpSpPr>
      <p:sp>
        <p:nvSpPr>
          <p:cNvPr id="9" name="8 - Τίτλος"/>
          <p:cNvSpPr>
            <a:spLocks noGrp="1"/>
          </p:cNvSpPr>
          <p:nvPr>
            <p:ph type="ctrTitle"/>
          </p:nvPr>
        </p:nvSpPr>
        <p:spPr>
          <a:xfrm>
            <a:off x="533400" y="1028700"/>
            <a:ext cx="7851648" cy="1371600"/>
          </a:xfrm>
          <a:prstGeom prst="rect">
            <a:avLst/>
          </a:prstGeo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17" name="16 - Υπότιτλος"/>
          <p:cNvSpPr>
            <a:spLocks noGrp="1"/>
          </p:cNvSpPr>
          <p:nvPr>
            <p:ph type="subTitle" idx="1"/>
          </p:nvPr>
        </p:nvSpPr>
        <p:spPr>
          <a:xfrm>
            <a:off x="533400" y="2421402"/>
            <a:ext cx="7854696" cy="131445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30" name="29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19" name="18 - Θέση υποσέλιδου"/>
          <p:cNvSpPr>
            <a:spLocks noGrp="1"/>
          </p:cNvSpPr>
          <p:nvPr>
            <p:ph type="ftr" sz="quarter" idx="11"/>
          </p:nvPr>
        </p:nvSpPr>
        <p:spPr/>
        <p:txBody>
          <a:bodyPr/>
          <a:lstStyle/>
          <a:p>
            <a:endParaRPr lang="el-GR"/>
          </a:p>
        </p:txBody>
      </p:sp>
      <p:sp>
        <p:nvSpPr>
          <p:cNvPr id="27" name="26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transition>
    <p:pull dir="rd"/>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Τίτλος και Κατακόρυφο κείμενο">
    <p:spTree>
      <p:nvGrpSpPr>
        <p:cNvPr id="1" name=""/>
        <p:cNvGrpSpPr/>
        <p:nvPr/>
      </p:nvGrpSpPr>
      <p:grpSpPr>
        <a:xfrm>
          <a:off x="0" y="0"/>
          <a:ext cx="0" cy="0"/>
        </a:xfrm>
      </p:grpSpPr>
      <p:sp>
        <p:nvSpPr>
          <p:cNvPr id="2" name="1 - Τίτλος"/>
          <p:cNvSpPr>
            <a:spLocks noGrp="1"/>
          </p:cNvSpPr>
          <p:nvPr>
            <p:ph type="title"/>
          </p:nvPr>
        </p:nvSpPr>
        <p:spPr>
          <a:xfrm>
            <a:off x="457200" y="528066"/>
            <a:ext cx="8229600" cy="857250"/>
          </a:xfrm>
          <a:prstGeom prst="rect">
            <a:avLst/>
          </a:prstGeom>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masterClrMapping/>
  </p:clrMapOvr>
  <p:transition>
    <p:pull dir="rd"/>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Κατακόρυφος τίτλος και Κείμενο">
    <p:spTree>
      <p:nvGrpSpPr>
        <p:cNvPr id="1" name=""/>
        <p:cNvGrpSpPr/>
        <p:nvPr/>
      </p:nvGrpSpPr>
      <p:grpSpPr>
        <a:xfrm>
          <a:off x="0" y="0"/>
          <a:ext cx="0" cy="0"/>
        </a:xfrm>
      </p:grpSpPr>
      <p:sp>
        <p:nvSpPr>
          <p:cNvPr id="2" name="1 - Κατακόρυφος τίτλος"/>
          <p:cNvSpPr>
            <a:spLocks noGrp="1"/>
          </p:cNvSpPr>
          <p:nvPr>
            <p:ph type="title" orient="vert"/>
          </p:nvPr>
        </p:nvSpPr>
        <p:spPr>
          <a:xfrm>
            <a:off x="6629400" y="685801"/>
            <a:ext cx="2057400" cy="3908822"/>
          </a:xfrm>
          <a:prstGeom prst="rect">
            <a:avLst/>
          </a:prstGeo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685801"/>
            <a:ext cx="6019800" cy="3908822"/>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masterClrMapping/>
  </p:clrMapOvr>
  <p:transition>
    <p:pull dir="rd"/>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Τίτλος και Αντικείμενο">
    <p:spTree>
      <p:nvGrpSpPr>
        <p:cNvPr id="1" name=""/>
        <p:cNvGrpSpPr/>
        <p:nvPr/>
      </p:nvGrpSpPr>
      <p:grpSpPr>
        <a:xfrm>
          <a:off x="0" y="0"/>
          <a:ext cx="0" cy="0"/>
        </a:xfrm>
      </p:grpSpPr>
      <p:sp>
        <p:nvSpPr>
          <p:cNvPr id="2" name="1 - Τίτλος"/>
          <p:cNvSpPr>
            <a:spLocks noGrp="1"/>
          </p:cNvSpPr>
          <p:nvPr>
            <p:ph type="title" hasCustomPrompt="1"/>
          </p:nvPr>
        </p:nvSpPr>
        <p:spPr>
          <a:xfrm>
            <a:off x="457200" y="-20538"/>
            <a:ext cx="8229600" cy="360040"/>
          </a:xfrm>
          <a:prstGeom prst="rect">
            <a:avLst/>
          </a:prstGeom>
        </p:spPr>
        <p:txBody>
          <a:bodyPr>
            <a:noAutofit/>
          </a:bodyPr>
          <a:lstStyle>
            <a:lvl1pPr algn="ctr">
              <a:defRPr sz="2300">
                <a:effectLst>
                  <a:outerShdw blurRad="38100" dist="38100" dir="2700000" algn="tl">
                    <a:srgbClr val="000000">
                      <a:alpha val="43137"/>
                    </a:srgbClr>
                  </a:outerShdw>
                </a:effectLst>
              </a:defRPr>
            </a:lvl1pPr>
          </a:lstStyle>
          <a:p>
            <a:r>
              <a:rPr kumimoji="0" lang="el-GR" smtClean="0"/>
              <a:t>Ιστορική αναδρομή - Εισαγωγή</a:t>
            </a:r>
            <a:endParaRPr kumimoji="0" lang="en-US"/>
          </a:p>
        </p:txBody>
      </p:sp>
      <p:sp>
        <p:nvSpPr>
          <p:cNvPr id="3" name="2 - Θέση περιεχομένου"/>
          <p:cNvSpPr>
            <a:spLocks noGrp="1"/>
          </p:cNvSpPr>
          <p:nvPr>
            <p:ph idx="1"/>
          </p:nvPr>
        </p:nvSpPr>
        <p:spPr>
          <a:xfrm>
            <a:off x="457200" y="555526"/>
            <a:ext cx="8229600" cy="4187924"/>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eaLnBrk="1" latinLnBrk="0" hangingPunct="1"/>
            <a:r>
              <a:rPr lang="el-GR" err="1"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TextBox"/>
          <p:cNvSpPr txBox="1"/>
          <p:nvPr userDrawn="1"/>
        </p:nvSpPr>
        <p:spPr>
          <a:xfrm>
            <a:off x="467544" y="4876007"/>
            <a:ext cx="8208912" cy="276999"/>
          </a:xfrm>
          <a:prstGeom prst="rect">
            <a:avLst/>
          </a:prstGeom>
          <a:noFill/>
        </p:spPr>
        <p:txBody>
          <a:bodyPr wrap="square" rtlCol="0">
            <a:spAutoFit/>
          </a:bodyPr>
          <a:lstStyle/>
          <a:p>
            <a:pPr algn="ctr"/>
            <a:r>
              <a:rPr lang="el-GR" sz="1200" i="1" smtClean="0"/>
              <a:t>Σαλής Αναστάσιος – Μηχανολόγος 1</a:t>
            </a:r>
            <a:r>
              <a:rPr lang="el-GR" sz="1200" i="1" baseline="30000" smtClean="0"/>
              <a:t>ου</a:t>
            </a:r>
            <a:r>
              <a:rPr lang="el-GR" sz="1200" i="1" smtClean="0"/>
              <a:t> ΕΠΑ.Λ.  Δράμας</a:t>
            </a:r>
            <a:endParaRPr lang="el-GR" sz="1200" i="1"/>
          </a:p>
        </p:txBody>
      </p:sp>
    </p:spTree>
  </p:cSld>
  <p:clrMapOvr>
    <a:masterClrMapping/>
  </p:clrMapOvr>
  <p:transition>
    <p:pull dir="rd"/>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Κεφαλίδα ενότητας">
    <p:bg>
      <p:bgRef idx="1002">
        <a:schemeClr val="bg2"/>
      </p:bgRef>
    </p:bg>
    <p:spTree>
      <p:nvGrpSpPr>
        <p:cNvPr id="1" name=""/>
        <p:cNvGrpSpPr/>
        <p:nvPr/>
      </p:nvGrpSpPr>
      <p:grpSpPr>
        <a:xfrm>
          <a:off x="0" y="0"/>
          <a:ext cx="0" cy="0"/>
        </a:xfrm>
      </p:grpSpPr>
      <p:sp>
        <p:nvSpPr>
          <p:cNvPr id="2" name="1 - Τίτλος"/>
          <p:cNvSpPr>
            <a:spLocks noGrp="1"/>
          </p:cNvSpPr>
          <p:nvPr>
            <p:ph type="title"/>
          </p:nvPr>
        </p:nvSpPr>
        <p:spPr>
          <a:xfrm>
            <a:off x="530352" y="987552"/>
            <a:ext cx="7772400" cy="1021842"/>
          </a:xfrm>
          <a:prstGeom prst="rect">
            <a:avLst/>
          </a:prstGeo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530352" y="2028498"/>
            <a:ext cx="7772400" cy="1132284"/>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overrideClrMapping bg1="dk1" tx1="lt1" bg2="dk2" tx2="lt2" accent1="accent1" accent2="accent2" accent3="accent3" accent4="accent4" accent5="accent5" accent6="accent6" hlink="hlink" folHlink="folHlink"/>
  </p:clrMapOvr>
  <p:transition>
    <p:pull dir="rd"/>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Δύο περιεχόμενα">
    <p:spTree>
      <p:nvGrpSpPr>
        <p:cNvPr id="1" name=""/>
        <p:cNvGrpSpPr/>
        <p:nvPr/>
      </p:nvGrpSpPr>
      <p:grpSpPr>
        <a:xfrm>
          <a:off x="0" y="0"/>
          <a:ext cx="0" cy="0"/>
        </a:xfrm>
      </p:grpSpPr>
      <p:sp>
        <p:nvSpPr>
          <p:cNvPr id="2" name="1 - Τίτλος"/>
          <p:cNvSpPr>
            <a:spLocks noGrp="1"/>
          </p:cNvSpPr>
          <p:nvPr>
            <p:ph type="title"/>
          </p:nvPr>
        </p:nvSpPr>
        <p:spPr>
          <a:xfrm>
            <a:off x="457200" y="528066"/>
            <a:ext cx="8229600" cy="857250"/>
          </a:xfrm>
          <a:prstGeom prst="rect">
            <a:avLst/>
          </a:prstGeo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err="1"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440064"/>
            <a:ext cx="4038600" cy="3326130"/>
          </a:xfrm>
        </p:spPr>
        <p:txBody>
          <a:bodyPr/>
          <a:lstStyle>
            <a:lvl1pPr>
              <a:defRPr sz="2600"/>
            </a:lvl1pPr>
            <a:lvl2pPr>
              <a:defRPr sz="2400"/>
            </a:lvl2pPr>
            <a:lvl3pPr>
              <a:defRPr sz="2000"/>
            </a:lvl3pPr>
            <a:lvl4pPr>
              <a:defRPr sz="1800"/>
            </a:lvl4pPr>
            <a:lvl5pPr>
              <a:defRPr sz="1800"/>
            </a:lvl5pPr>
          </a:lstStyle>
          <a:p>
            <a:pPr lvl="0" eaLnBrk="1" latinLnBrk="0" hangingPunct="1"/>
            <a:r>
              <a:rPr lang="el-GR" err="1"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masterClrMapping/>
  </p:clrMapOvr>
  <p:transition>
    <p:pull dir="rd"/>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Σύγκριση">
    <p:spTree>
      <p:nvGrpSpPr>
        <p:cNvPr id="1" name=""/>
        <p:cNvGrpSpPr/>
        <p:nvPr/>
      </p:nvGrpSpPr>
      <p:grpSpPr>
        <a:xfrm>
          <a:off x="0" y="0"/>
          <a:ext cx="0" cy="0"/>
        </a:xfrm>
      </p:grpSpPr>
      <p:sp>
        <p:nvSpPr>
          <p:cNvPr id="2" name="1 - Τίτλος"/>
          <p:cNvSpPr>
            <a:spLocks noGrp="1"/>
          </p:cNvSpPr>
          <p:nvPr>
            <p:ph type="title"/>
          </p:nvPr>
        </p:nvSpPr>
        <p:spPr>
          <a:xfrm>
            <a:off x="457200" y="528066"/>
            <a:ext cx="8229600" cy="857250"/>
          </a:xfrm>
          <a:prstGeom prst="rect">
            <a:avLst/>
          </a:prstGeom>
        </p:spPr>
        <p:txBody>
          <a:bodyPr tIns="45720" anchor="b"/>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391436"/>
            <a:ext cx="4040188" cy="494514"/>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6" y="1394818"/>
            <a:ext cx="4041775" cy="491132"/>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1885950"/>
            <a:ext cx="4040188"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6" y="1885950"/>
            <a:ext cx="4041775" cy="288429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masterClrMapping/>
  </p:clrMapOvr>
  <p:transition>
    <p:pull dir="rd"/>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Μόνο τίτλος">
    <p:spTree>
      <p:nvGrpSpPr>
        <p:cNvPr id="1" name=""/>
        <p:cNvGrpSpPr/>
        <p:nvPr/>
      </p:nvGrpSpPr>
      <p:grpSpPr>
        <a:xfrm>
          <a:off x="0" y="0"/>
          <a:ext cx="0" cy="0"/>
        </a:xfrm>
      </p:grpSpPr>
      <p:sp>
        <p:nvSpPr>
          <p:cNvPr id="2" name="1 - Τίτλος"/>
          <p:cNvSpPr>
            <a:spLocks noGrp="1"/>
          </p:cNvSpPr>
          <p:nvPr>
            <p:ph type="title"/>
          </p:nvPr>
        </p:nvSpPr>
        <p:spPr>
          <a:xfrm>
            <a:off x="457200" y="528066"/>
            <a:ext cx="8305800" cy="857250"/>
          </a:xfrm>
          <a:prstGeom prst="rect">
            <a:avLst/>
          </a:prstGeo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masterClrMapping/>
  </p:clrMapOvr>
  <p:transition>
    <p:pull dir="rd"/>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Κενή">
    <p:spTree>
      <p:nvGrpSpPr>
        <p:cNvPr id="1" name=""/>
        <p:cNvGrpSpPr/>
        <p:nvPr/>
      </p:nvGrpSpPr>
      <p:grpSpPr>
        <a:xfrm>
          <a:off x="0" y="0"/>
          <a:ext cx="0" cy="0"/>
        </a:xfrm>
      </p:grpSpPr>
      <p:sp>
        <p:nvSpPr>
          <p:cNvPr id="2" name="1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masterClrMapping/>
  </p:clrMapOvr>
  <p:transition>
    <p:pull dir="rd"/>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Περιεχόμενο με λεζάντα">
    <p:spTree>
      <p:nvGrpSpPr>
        <p:cNvPr id="1" name=""/>
        <p:cNvGrpSpPr/>
        <p:nvPr/>
      </p:nvGrpSpPr>
      <p:grpSpPr>
        <a:xfrm>
          <a:off x="0" y="0"/>
          <a:ext cx="0" cy="0"/>
        </a:xfrm>
      </p:grpSpPr>
      <p:sp>
        <p:nvSpPr>
          <p:cNvPr id="2" name="1 - Τίτλος"/>
          <p:cNvSpPr>
            <a:spLocks noGrp="1"/>
          </p:cNvSpPr>
          <p:nvPr>
            <p:ph type="title"/>
          </p:nvPr>
        </p:nvSpPr>
        <p:spPr>
          <a:xfrm>
            <a:off x="685800" y="385764"/>
            <a:ext cx="2743200" cy="871538"/>
          </a:xfrm>
          <a:prstGeom prst="rect">
            <a:avLst/>
          </a:prstGeo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685800" y="1257300"/>
            <a:ext cx="2743200" cy="3429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1257300"/>
            <a:ext cx="5111750" cy="3429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09B98A71-BBD9-49D0-8985-AD3C585697CA}" type="slidenum">
              <a:rPr lang="el-GR" smtClean="0"/>
              <a:t>‹#›</a:t>
            </a:fld>
            <a:endParaRPr lang="el-GR"/>
          </a:p>
        </p:txBody>
      </p:sp>
    </p:spTree>
  </p:cSld>
  <p:clrMapOvr>
    <a:masterClrMapping/>
  </p:clrMapOvr>
  <p:transition>
    <p:pull dir="rd"/>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Sp="0" type="picTx" preserve="1">
  <p:cSld name="Εικόνα με λεζάντα">
    <p:spTree>
      <p:nvGrpSpPr>
        <p:cNvPr id="1" name=""/>
        <p:cNvGrpSpPr/>
        <p:nvPr/>
      </p:nvGrpSpPr>
      <p:grpSpPr>
        <a:xfrm>
          <a:off x="0" y="0"/>
          <a:ext cx="0" cy="0"/>
        </a:xfrm>
      </p:grpSpPr>
      <p:sp>
        <p:nvSpPr>
          <p:cNvPr id="9" name="8 - Ψαλίδισμα και στρογγύλεμα μίας γωνίας του ορθογωνίου"/>
          <p:cNvSpPr/>
          <p:nvPr/>
        </p:nvSpPr>
        <p:spPr>
          <a:xfrm rot="420000" flipV="1">
            <a:off x="3165753" y="831058"/>
            <a:ext cx="5257800" cy="30861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11 - Ορθογώνιο τρίγωνο"/>
          <p:cNvSpPr/>
          <p:nvPr/>
        </p:nvSpPr>
        <p:spPr>
          <a:xfrm rot="420000" flipV="1">
            <a:off x="8004134" y="4019827"/>
            <a:ext cx="155448" cy="116586"/>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1 - Τίτλος"/>
          <p:cNvSpPr>
            <a:spLocks noGrp="1"/>
          </p:cNvSpPr>
          <p:nvPr>
            <p:ph type="title"/>
          </p:nvPr>
        </p:nvSpPr>
        <p:spPr>
          <a:xfrm>
            <a:off x="609600" y="882747"/>
            <a:ext cx="2212848" cy="1186966"/>
          </a:xfrm>
          <a:prstGeom prst="rect">
            <a:avLst/>
          </a:prstGeom>
        </p:spPr>
        <p:txBody>
          <a:bodyPr vert="horz" lIns="45720" tIns="45720" rIns="45720" bIns="45720" anchor="b"/>
          <a:lstStyle>
            <a:lvl1pPr algn="l">
              <a:buNone/>
              <a:defRPr sz="2000" b="1">
                <a:solidFill>
                  <a:schemeClr val="tx2"/>
                </a:solidFill>
              </a:defRPr>
            </a:lvl1pPr>
          </a:lstStyle>
          <a:p>
            <a:r>
              <a:rPr kumimoji="0" lang="el-GR" smtClean="0"/>
              <a:t>Kλικ για επεξεργασία του τίτλου</a:t>
            </a:r>
            <a:endParaRPr kumimoji="0" lang="en-US"/>
          </a:p>
        </p:txBody>
      </p:sp>
      <p:sp>
        <p:nvSpPr>
          <p:cNvPr id="4" name="3 - Θέση κειμένου"/>
          <p:cNvSpPr>
            <a:spLocks noGrp="1"/>
          </p:cNvSpPr>
          <p:nvPr>
            <p:ph type="body" sz="half" idx="2"/>
          </p:nvPr>
        </p:nvSpPr>
        <p:spPr>
          <a:xfrm>
            <a:off x="609600" y="2121589"/>
            <a:ext cx="2209800" cy="163449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4062D361-A141-4621-AEFF-40C0E3027659}" type="datetimeFigureOut">
              <a:rPr lang="el-GR" smtClean="0"/>
              <a:t>30/9/2015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a:xfrm>
            <a:off x="8077200" y="4767263"/>
            <a:ext cx="609600" cy="273844"/>
          </a:xfrm>
        </p:spPr>
        <p:txBody>
          <a:bodyPr/>
          <a:lstStyle/>
          <a:p>
            <a:fld id="{09B98A71-BBD9-49D0-8985-AD3C585697CA}" type="slidenum">
              <a:rPr lang="el-GR" smtClean="0"/>
              <a:t>‹#›</a:t>
            </a:fld>
            <a:endParaRPr lang="el-GR"/>
          </a:p>
        </p:txBody>
      </p:sp>
      <p:sp>
        <p:nvSpPr>
          <p:cNvPr id="3" name="2 - Θέση εικόνας"/>
          <p:cNvSpPr>
            <a:spLocks noGrp="1"/>
          </p:cNvSpPr>
          <p:nvPr>
            <p:ph type="pic" idx="1"/>
          </p:nvPr>
        </p:nvSpPr>
        <p:spPr>
          <a:xfrm rot="420000">
            <a:off x="3485793" y="899638"/>
            <a:ext cx="4617720" cy="294894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l-GR" smtClean="0"/>
              <a:t>Κάντε κλικ στο εικονίδιο για να προσθέσετε μια εικόνα</a:t>
            </a:r>
            <a:endParaRPr kumimoji="0" lang="en-US"/>
          </a:p>
        </p:txBody>
      </p:sp>
      <p:sp>
        <p:nvSpPr>
          <p:cNvPr id="10" name="9 - Ελεύθερη σχεδίαση"/>
          <p:cNvSpPr/>
          <p:nvPr/>
        </p:nvSpPr>
        <p:spPr bwMode="auto">
          <a:xfrm flipV="1">
            <a:off x="-9525" y="4362450"/>
            <a:ext cx="9163050" cy="781050"/>
          </a:xfrm>
          <a:custGeom>
            <a:avLst>
              <a:gd name="A1" fmla="val 0"/>
              <a:gd name="A2" fmla="val 0"/>
              <a:gd name="A3" fmla="val 0"/>
              <a:gd name="A4" fmla="val 0"/>
              <a:gd name="A5" fmla="val 0"/>
              <a:gd name="A6" fmla="val 0"/>
              <a:gd name="A7" fmla="val 0"/>
              <a:gd name="A8" fmla="val 0"/>
            </a:av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10 - Ελεύθερη σχεδίαση"/>
          <p:cNvSpPr/>
          <p:nvPr/>
        </p:nvSpPr>
        <p:spPr bwMode="auto">
          <a:xfrm flipV="1">
            <a:off x="4381500" y="4664869"/>
            <a:ext cx="4762500" cy="478631"/>
          </a:xfrm>
          <a:custGeom>
            <a:avLst>
              <a:gd name="A1" fmla="val 0"/>
              <a:gd name="A2" fmla="val 0"/>
              <a:gd name="A3" fmla="val 0"/>
              <a:gd name="A4" fmla="val 0"/>
              <a:gd name="A5" fmla="val 0"/>
              <a:gd name="A6" fmla="val 0"/>
              <a:gd name="A7" fmla="val 0"/>
              <a:gd name="A8" fmla="val 0"/>
            </a:av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p:pull dir="rd"/>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3">
        <a:schemeClr val="bg1"/>
      </p:bgRef>
    </p:bg>
    <p:spTree>
      <p:nvGrpSpPr>
        <p:cNvPr id="1" name=""/>
        <p:cNvGrpSpPr/>
        <p:nvPr/>
      </p:nvGrpSpPr>
      <p:grpSpPr>
        <a:xfrm>
          <a:off x="0" y="0"/>
          <a:ext cx="0" cy="0"/>
        </a:xfrm>
      </p:grpSpPr>
      <p:sp>
        <p:nvSpPr>
          <p:cNvPr id="7" name="6 - Ελεύθερη σχεδίαση"/>
          <p:cNvSpPr/>
          <p:nvPr/>
        </p:nvSpPr>
        <p:spPr bwMode="auto">
          <a:xfrm>
            <a:off x="-9525" y="-5358"/>
            <a:ext cx="9163050" cy="781050"/>
          </a:xfrm>
          <a:custGeom>
            <a:avLst>
              <a:gd name="A1" fmla="val 0"/>
              <a:gd name="A2" fmla="val 0"/>
              <a:gd name="A3" fmla="val 0"/>
              <a:gd name="A4" fmla="val 0"/>
              <a:gd name="A5" fmla="val 0"/>
              <a:gd name="A6" fmla="val 0"/>
              <a:gd name="A7" fmla="val 0"/>
              <a:gd name="A8" fmla="val 0"/>
            </a:av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7 - Ελεύθερη σχεδίαση"/>
          <p:cNvSpPr/>
          <p:nvPr/>
        </p:nvSpPr>
        <p:spPr bwMode="auto">
          <a:xfrm>
            <a:off x="4381500" y="-5358"/>
            <a:ext cx="4762500" cy="478631"/>
          </a:xfrm>
          <a:custGeom>
            <a:avLst>
              <a:gd name="A1" fmla="val 0"/>
              <a:gd name="A2" fmla="val 0"/>
              <a:gd name="A3" fmla="val 0"/>
              <a:gd name="A4" fmla="val 0"/>
              <a:gd name="A5" fmla="val 0"/>
              <a:gd name="A6" fmla="val 0"/>
              <a:gd name="A7" fmla="val 0"/>
              <a:gd name="A8" fmla="val 0"/>
            </a:av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30" name="29 - Θέση κειμένου"/>
          <p:cNvSpPr>
            <a:spLocks noGrp="1"/>
          </p:cNvSpPr>
          <p:nvPr>
            <p:ph type="body" idx="1"/>
          </p:nvPr>
        </p:nvSpPr>
        <p:spPr>
          <a:xfrm>
            <a:off x="457200" y="1451610"/>
            <a:ext cx="8229600" cy="3291840"/>
          </a:xfrm>
          <a:prstGeom prst="rect">
            <a:avLst/>
          </a:prstGeom>
        </p:spPr>
        <p:txBody>
          <a:bodyPr vert="horz">
            <a:normAutofit/>
          </a:bodyPr>
          <a:lstStyle/>
          <a:p>
            <a:pPr lvl="0" eaLnBrk="1" latinLnBrk="0" hangingPunct="1"/>
            <a:r>
              <a:rPr kumimoji="0" lang="el-GR" err="1"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0" name="9 - Θέση ημερομηνίας"/>
          <p:cNvSpPr>
            <a:spLocks noGrp="1"/>
          </p:cNvSpPr>
          <p:nvPr>
            <p:ph type="dt" sz="half" idx="2"/>
          </p:nvPr>
        </p:nvSpPr>
        <p:spPr>
          <a:xfrm>
            <a:off x="457200" y="4767263"/>
            <a:ext cx="21336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062D361-A141-4621-AEFF-40C0E3027659}" type="datetimeFigureOut">
              <a:rPr lang="el-GR" smtClean="0"/>
              <a:t>30/9/2015</a:t>
            </a:fld>
            <a:endParaRPr lang="el-GR"/>
          </a:p>
        </p:txBody>
      </p:sp>
      <p:sp>
        <p:nvSpPr>
          <p:cNvPr id="22" name="21 - Θέση υποσέλιδου"/>
          <p:cNvSpPr>
            <a:spLocks noGrp="1"/>
          </p:cNvSpPr>
          <p:nvPr>
            <p:ph type="ftr" sz="quarter" idx="3"/>
          </p:nvPr>
        </p:nvSpPr>
        <p:spPr>
          <a:xfrm>
            <a:off x="2667000" y="4767263"/>
            <a:ext cx="3352800" cy="273844"/>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l-GR"/>
          </a:p>
        </p:txBody>
      </p:sp>
      <p:sp>
        <p:nvSpPr>
          <p:cNvPr id="18" name="17 - Θέση αριθμού διαφάνειας"/>
          <p:cNvSpPr>
            <a:spLocks noGrp="1"/>
          </p:cNvSpPr>
          <p:nvPr>
            <p:ph type="sldNum" sz="quarter" idx="4"/>
          </p:nvPr>
        </p:nvSpPr>
        <p:spPr>
          <a:xfrm>
            <a:off x="7924800" y="4767263"/>
            <a:ext cx="762000" cy="273844"/>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9B98A71-BBD9-49D0-8985-AD3C585697CA}" type="slidenum">
              <a:rPr lang="el-GR" smtClean="0"/>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pull dir="rd"/>
  </p:transition>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j-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j-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j-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j-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j-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7.pn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8.pn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9.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10.png" /><Relationship Id="rId3" Type="http://schemas.openxmlformats.org/officeDocument/2006/relationships/image" Target="../media/image11.pn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pn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5.pn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6.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1 - Τίτλος"/>
          <p:cNvSpPr>
            <a:spLocks noGrp="1"/>
          </p:cNvSpPr>
          <p:nvPr>
            <p:ph type="ctrTitle"/>
          </p:nvPr>
        </p:nvSpPr>
        <p:spPr>
          <a:xfrm>
            <a:off x="533400" y="339502"/>
            <a:ext cx="7851648" cy="936104"/>
          </a:xfrm>
        </p:spPr>
        <p:txBody>
          <a:bodyPr>
            <a:normAutofit/>
          </a:bodyPr>
          <a:lstStyle/>
          <a:p>
            <a:pPr algn="ctr"/>
            <a:r>
              <a:rPr lang="el-GR" smtClean="0"/>
              <a:t>Μ.Ε.Κ.  Ι</a:t>
            </a:r>
            <a:endParaRPr lang="el-GR"/>
          </a:p>
        </p:txBody>
      </p:sp>
      <p:sp>
        <p:nvSpPr>
          <p:cNvPr id="3" name="2 - Υπότιτλος"/>
          <p:cNvSpPr>
            <a:spLocks noGrp="1"/>
          </p:cNvSpPr>
          <p:nvPr>
            <p:ph type="subTitle" idx="1"/>
          </p:nvPr>
        </p:nvSpPr>
        <p:spPr>
          <a:xfrm>
            <a:off x="533400" y="1131590"/>
            <a:ext cx="7854696" cy="2304256"/>
          </a:xfrm>
        </p:spPr>
        <p:txBody>
          <a:bodyPr>
            <a:normAutofit/>
          </a:bodyPr>
          <a:lstStyle/>
          <a:p>
            <a:pPr>
              <a:lnSpc>
                <a:spcPct val="150000"/>
              </a:lnSpc>
            </a:pPr>
            <a:r>
              <a:rPr lang="el-GR" sz="4000" smtClean="0">
                <a:effectLst>
                  <a:outerShdw blurRad="38100" dist="38100" dir="2700000" algn="tl">
                    <a:srgbClr val="000000">
                      <a:alpha val="43137"/>
                    </a:srgbClr>
                  </a:outerShdw>
                </a:effectLst>
              </a:rPr>
              <a:t>Κεφάλαιο  1</a:t>
            </a:r>
          </a:p>
          <a:p>
            <a:pPr algn="ctr"/>
            <a:r>
              <a:rPr lang="el-GR" sz="3700" b="1" smtClean="0">
                <a:effectLst>
                  <a:outerShdw blurRad="38100" dist="38100" dir="2700000" algn="tl">
                    <a:srgbClr val="000000">
                      <a:alpha val="43137"/>
                    </a:srgbClr>
                  </a:outerShdw>
                </a:effectLst>
              </a:rPr>
              <a:t>Ιστορική αναδρομή - εισαγωγή</a:t>
            </a:r>
            <a:endParaRPr lang="el-GR" sz="3700" b="1">
              <a:effectLst>
                <a:outerShdw blurRad="38100" dist="38100" dir="2700000" algn="tl">
                  <a:srgbClr val="000000">
                    <a:alpha val="43137"/>
                  </a:srgbClr>
                </a:outerShdw>
              </a:effectLst>
            </a:endParaRPr>
          </a:p>
        </p:txBody>
      </p:sp>
      <p:sp>
        <p:nvSpPr>
          <p:cNvPr id="4" name="3 - TextBox"/>
          <p:cNvSpPr txBox="1"/>
          <p:nvPr/>
        </p:nvSpPr>
        <p:spPr>
          <a:xfrm>
            <a:off x="611560" y="3579862"/>
            <a:ext cx="7920880" cy="1292662"/>
          </a:xfrm>
          <a:prstGeom prst="rect">
            <a:avLst/>
          </a:prstGeom>
          <a:noFill/>
        </p:spPr>
        <p:txBody>
          <a:bodyPr wrap="square" rtlCol="0">
            <a:spAutoFit/>
          </a:bodyPr>
          <a:lstStyle/>
          <a:p>
            <a:pPr algn="ctr"/>
            <a:r>
              <a:rPr lang="el-GR" sz="2400" b="1" smtClean="0">
                <a:effectLst>
                  <a:outerShdw blurRad="38100" dist="38100" dir="2700000" algn="tl">
                    <a:srgbClr val="000000">
                      <a:alpha val="43137"/>
                    </a:srgbClr>
                  </a:outerShdw>
                </a:effectLst>
              </a:rPr>
              <a:t>ΣΑΛΗΣ  ΑΝΑΣΤΑΣΙΟΣ</a:t>
            </a:r>
          </a:p>
          <a:p>
            <a:pPr algn="ctr"/>
            <a:r>
              <a:rPr lang="en-US" b="1">
                <a:solidFill>
                  <a:schemeClr val="tx1">
                    <a:lumMod val="95000"/>
                  </a:schemeClr>
                </a:solidFill>
                <a:effectLst>
                  <a:outerShdw blurRad="38100" dist="38100" dir="2700000" algn="tl">
                    <a:srgbClr val="000000">
                      <a:alpha val="43137"/>
                    </a:srgbClr>
                  </a:outerShdw>
                </a:effectLst>
              </a:rPr>
              <a:t>MSc in Management and Information </a:t>
            </a:r>
            <a:r>
              <a:rPr lang="en-US" b="1" smtClean="0">
                <a:solidFill>
                  <a:schemeClr val="tx1">
                    <a:lumMod val="95000"/>
                  </a:schemeClr>
                </a:solidFill>
                <a:effectLst>
                  <a:outerShdw blurRad="38100" dist="38100" dir="2700000" algn="tl">
                    <a:srgbClr val="000000">
                      <a:alpha val="43137"/>
                    </a:srgbClr>
                  </a:outerShdw>
                </a:effectLst>
              </a:rPr>
              <a:t>Systems</a:t>
            </a:r>
            <a:endParaRPr lang="el-GR" b="1" smtClean="0">
              <a:solidFill>
                <a:schemeClr val="tx1">
                  <a:lumMod val="95000"/>
                </a:schemeClr>
              </a:solidFill>
              <a:effectLst>
                <a:outerShdw blurRad="38100" dist="38100" dir="2700000" algn="tl">
                  <a:srgbClr val="000000">
                    <a:alpha val="43137"/>
                  </a:srgbClr>
                </a:outerShdw>
              </a:effectLst>
            </a:endParaRPr>
          </a:p>
          <a:p>
            <a:pPr algn="ctr"/>
            <a:r>
              <a:rPr lang="el-GR" smtClean="0">
                <a:effectLst>
                  <a:outerShdw blurRad="38100" dist="38100" dir="2700000" algn="tl">
                    <a:srgbClr val="000000">
                      <a:alpha val="43137"/>
                    </a:srgbClr>
                  </a:outerShdw>
                </a:effectLst>
              </a:rPr>
              <a:t>Μηχανολόγος</a:t>
            </a:r>
          </a:p>
          <a:p>
            <a:pPr algn="ctr"/>
            <a:r>
              <a:rPr lang="el-GR" sz="1600" smtClean="0"/>
              <a:t>Εκπαιδευτικός  1</a:t>
            </a:r>
            <a:r>
              <a:rPr lang="el-GR" sz="1600" baseline="30000" smtClean="0"/>
              <a:t>ου</a:t>
            </a:r>
            <a:r>
              <a:rPr lang="el-GR" sz="1600" smtClean="0"/>
              <a:t>  ΕΠΑ.Λ.  Δράμας</a:t>
            </a:r>
            <a:endParaRPr lang="el-GR" sz="1600"/>
          </a:p>
        </p:txBody>
      </p:sp>
    </p:spTree>
  </p:cSld>
  <p:clrMapOvr>
    <a:masterClrMapping/>
  </p:clrMapOvr>
  <p:transition>
    <p:pull dir="rd"/>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771550"/>
            <a:ext cx="7920880" cy="923330"/>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Ο Henry Ford το 1908, εισήγαγε την σειρά παραγωγής στην κατασκευή  αυτ/των</a:t>
            </a:r>
          </a:p>
        </p:txBody>
      </p:sp>
      <p:sp>
        <p:nvSpPr>
          <p:cNvPr id="4" name="3 - TextBox"/>
          <p:cNvSpPr txBox="1"/>
          <p:nvPr/>
        </p:nvSpPr>
        <p:spPr>
          <a:xfrm>
            <a:off x="683568" y="2211710"/>
            <a:ext cx="4248472" cy="1338828"/>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Ο Henry Ford το 1909, κατασκεύασε το πρώτο μοντέλο μαζικής παραγωγής, το μοντέλο «Τ» της Ford</a:t>
            </a:r>
          </a:p>
        </p:txBody>
      </p:sp>
      <p:pic>
        <p:nvPicPr>
          <p:cNvPr id="5122" name="Picture 2"/>
          <p:cNvPicPr>
            <a:picLocks noChangeAspect="1" noChangeArrowheads="1"/>
          </p:cNvPicPr>
          <p:nvPr/>
        </p:nvPicPr>
        <p:blipFill>
          <a:blip r:embed="rId2"/>
          <a:stretch>
            <a:fillRect/>
          </a:stretch>
        </p:blipFill>
        <p:spPr bwMode="auto">
          <a:xfrm>
            <a:off x="5220071" y="1275606"/>
            <a:ext cx="3240361" cy="339980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5122"/>
                                        </p:tgtEl>
                                        <p:attrNameLst>
                                          <p:attrName>style.visibility</p:attrName>
                                        </p:attrNameLst>
                                      </p:cBhvr>
                                      <p:to>
                                        <p:strVal val="visible"/>
                                      </p:to>
                                    </p:set>
                                    <p:animEffect transition="in" filter="blinds(horizontal)">
                                      <p:cBhvr>
                                        <p:cTn id="13"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pic>
        <p:nvPicPr>
          <p:cNvPr id="6146" name="Picture 2"/>
          <p:cNvPicPr>
            <a:picLocks noChangeAspect="1" noChangeArrowheads="1"/>
          </p:cNvPicPr>
          <p:nvPr/>
        </p:nvPicPr>
        <p:blipFill>
          <a:blip r:embed="rId2"/>
          <a:stretch>
            <a:fillRect/>
          </a:stretch>
        </p:blipFill>
        <p:spPr bwMode="auto">
          <a:xfrm>
            <a:off x="1168648" y="915566"/>
            <a:ext cx="6859736" cy="326025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d"/>
  </p:transition>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pic>
        <p:nvPicPr>
          <p:cNvPr id="7170" name="Picture 2"/>
          <p:cNvPicPr>
            <a:picLocks noChangeAspect="1" noChangeArrowheads="1"/>
          </p:cNvPicPr>
          <p:nvPr/>
        </p:nvPicPr>
        <p:blipFill>
          <a:blip r:embed="rId2"/>
          <a:stretch>
            <a:fillRect/>
          </a:stretch>
        </p:blipFill>
        <p:spPr bwMode="auto">
          <a:xfrm>
            <a:off x="2423666" y="627534"/>
            <a:ext cx="4308574" cy="390292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d"/>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pic>
        <p:nvPicPr>
          <p:cNvPr id="8194" name="Picture 2"/>
          <p:cNvPicPr>
            <a:picLocks noChangeAspect="1" noChangeArrowheads="1"/>
          </p:cNvPicPr>
          <p:nvPr/>
        </p:nvPicPr>
        <p:blipFill>
          <a:blip r:embed="rId2"/>
          <a:stretch>
            <a:fillRect/>
          </a:stretch>
        </p:blipFill>
        <p:spPr bwMode="auto">
          <a:xfrm>
            <a:off x="1043608" y="1015057"/>
            <a:ext cx="4752528" cy="269131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195" name="Picture 3"/>
          <p:cNvPicPr>
            <a:picLocks noChangeAspect="1" noChangeArrowheads="1"/>
          </p:cNvPicPr>
          <p:nvPr/>
        </p:nvPicPr>
        <p:blipFill>
          <a:blip r:embed="rId3"/>
          <a:stretch>
            <a:fillRect/>
          </a:stretch>
        </p:blipFill>
        <p:spPr bwMode="auto">
          <a:xfrm>
            <a:off x="5746240" y="1707654"/>
            <a:ext cx="2714191" cy="1528068"/>
          </a:xfrm>
          <a:prstGeom prst="rect">
            <a:avLst/>
          </a:prstGeom>
          <a:noFill/>
          <a:ln w="9525">
            <a:noFill/>
            <a:miter lim="800000"/>
          </a:ln>
          <a:effectLst/>
        </p:spPr>
      </p:pic>
    </p:spTree>
  </p:cSld>
  <p:clrMapOvr>
    <a:masterClrMapping/>
  </p:clrMapOvr>
  <p:transition>
    <p:pull dir="rd"/>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771550"/>
            <a:ext cx="7920880" cy="3416320"/>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Η Cadillac το </a:t>
            </a:r>
            <a:r>
              <a:rPr lang="el-GR" b="1" smtClean="0">
                <a:effectLst>
                  <a:outerShdw blurRad="38100" dist="38100" dir="2700000" algn="tl">
                    <a:srgbClr val="000000">
                      <a:alpha val="43137"/>
                    </a:srgbClr>
                  </a:outerShdw>
                </a:effectLst>
                <a:latin typeface="Arial" pitchFamily="34" charset="0"/>
                <a:cs typeface="Arial" pitchFamily="34" charset="0"/>
              </a:rPr>
              <a:t>1911</a:t>
            </a:r>
            <a:r>
              <a:rPr lang="el-GR" smtClean="0">
                <a:latin typeface="Arial" pitchFamily="34" charset="0"/>
                <a:cs typeface="Arial" pitchFamily="34" charset="0"/>
              </a:rPr>
              <a:t>, τοποθέτησε για πρώτη φορά ηλεκτρικά φανάρια</a:t>
            </a:r>
          </a:p>
          <a:p>
            <a:pPr>
              <a:lnSpc>
                <a:spcPct val="150000"/>
              </a:lnSpc>
              <a:buSzPct val="90000"/>
              <a:buFont typeface="Wingdings" pitchFamily="2" charset="2"/>
              <a:buChar char="q"/>
            </a:pPr>
            <a:endParaRPr lang="el-GR" smtClean="0">
              <a:latin typeface="Arial" pitchFamily="34" charset="0"/>
              <a:cs typeface="Arial" pitchFamily="34" charset="0"/>
            </a:endParaRPr>
          </a:p>
          <a:p>
            <a:pPr>
              <a:lnSpc>
                <a:spcPct val="150000"/>
              </a:lnSpc>
              <a:buSzPct val="90000"/>
              <a:buFont typeface="Wingdings" pitchFamily="2" charset="2"/>
              <a:buChar char="q"/>
            </a:pPr>
            <a:r>
              <a:rPr lang="el-GR" smtClean="0">
                <a:latin typeface="Arial" pitchFamily="34" charset="0"/>
                <a:cs typeface="Arial" pitchFamily="34" charset="0"/>
              </a:rPr>
              <a:t>  Ο Ch. F. Kettering το </a:t>
            </a:r>
            <a:r>
              <a:rPr lang="el-GR" b="1" smtClean="0">
                <a:effectLst>
                  <a:outerShdw blurRad="38100" dist="38100" dir="2700000" algn="tl">
                    <a:srgbClr val="000000">
                      <a:alpha val="43137"/>
                    </a:srgbClr>
                  </a:outerShdw>
                </a:effectLst>
                <a:latin typeface="Arial" pitchFamily="34" charset="0"/>
                <a:cs typeface="Arial" pitchFamily="34" charset="0"/>
              </a:rPr>
              <a:t>1911</a:t>
            </a:r>
            <a:r>
              <a:rPr lang="el-GR" smtClean="0">
                <a:latin typeface="Arial" pitchFamily="34" charset="0"/>
                <a:cs typeface="Arial" pitchFamily="34" charset="0"/>
              </a:rPr>
              <a:t>, είναι ο εφευρέτης της μίζας ( μέχρι τότε η εκκίνηση γίνονταν με μανιβέλα )</a:t>
            </a:r>
          </a:p>
          <a:p>
            <a:pPr>
              <a:lnSpc>
                <a:spcPct val="150000"/>
              </a:lnSpc>
              <a:buSzPct val="90000"/>
              <a:buFont typeface="Wingdings" pitchFamily="2" charset="2"/>
              <a:buChar char="q"/>
            </a:pPr>
            <a:endParaRPr lang="el-GR" smtClean="0">
              <a:latin typeface="Arial" pitchFamily="34" charset="0"/>
              <a:cs typeface="Arial" pitchFamily="34" charset="0"/>
            </a:endParaRPr>
          </a:p>
          <a:p>
            <a:pPr>
              <a:lnSpc>
                <a:spcPct val="150000"/>
              </a:lnSpc>
              <a:buSzPct val="90000"/>
              <a:buFont typeface="Wingdings" pitchFamily="2" charset="2"/>
              <a:buChar char="q"/>
            </a:pPr>
            <a:r>
              <a:rPr lang="el-GR" smtClean="0">
                <a:latin typeface="Arial" pitchFamily="34" charset="0"/>
                <a:cs typeface="Arial" pitchFamily="34" charset="0"/>
              </a:rPr>
              <a:t>  Η Cadillac το </a:t>
            </a:r>
            <a:r>
              <a:rPr lang="el-GR" b="1" smtClean="0">
                <a:effectLst>
                  <a:outerShdw blurRad="38100" dist="38100" dir="2700000" algn="tl">
                    <a:srgbClr val="000000">
                      <a:alpha val="43137"/>
                    </a:srgbClr>
                  </a:outerShdw>
                </a:effectLst>
                <a:latin typeface="Arial" pitchFamily="34" charset="0"/>
                <a:cs typeface="Arial" pitchFamily="34" charset="0"/>
              </a:rPr>
              <a:t>1912</a:t>
            </a:r>
            <a:r>
              <a:rPr lang="el-GR" smtClean="0">
                <a:latin typeface="Arial" pitchFamily="34" charset="0"/>
                <a:cs typeface="Arial" pitchFamily="34" charset="0"/>
              </a:rPr>
              <a:t>, πρωτοχρησιμοποίησε την μίζα.</a:t>
            </a:r>
          </a:p>
          <a:p>
            <a:pPr>
              <a:lnSpc>
                <a:spcPct val="150000"/>
              </a:lnSpc>
              <a:buSzPct val="90000"/>
              <a:buFont typeface="Wingdings" pitchFamily="2" charset="2"/>
              <a:buChar char="q"/>
            </a:pPr>
            <a:endParaRPr lang="el-GR" smtClean="0">
              <a:latin typeface="Arial" pitchFamily="34" charset="0"/>
              <a:cs typeface="Arial" pitchFamily="34" charset="0"/>
            </a:endParaRPr>
          </a:p>
          <a:p>
            <a:pPr>
              <a:lnSpc>
                <a:spcPct val="150000"/>
              </a:lnSpc>
              <a:buSzPct val="90000"/>
              <a:buFont typeface="Wingdings" pitchFamily="2" charset="2"/>
              <a:buChar char="q"/>
            </a:pPr>
            <a:r>
              <a:rPr lang="el-GR" smtClean="0">
                <a:latin typeface="Arial" pitchFamily="34" charset="0"/>
                <a:cs typeface="Arial" pitchFamily="34" charset="0"/>
              </a:rPr>
              <a:t>  Η Michelin το </a:t>
            </a:r>
            <a:r>
              <a:rPr lang="el-GR" b="1" smtClean="0">
                <a:effectLst>
                  <a:outerShdw blurRad="38100" dist="38100" dir="2700000" algn="tl">
                    <a:srgbClr val="000000">
                      <a:alpha val="43137"/>
                    </a:srgbClr>
                  </a:outerShdw>
                </a:effectLst>
                <a:latin typeface="Arial" pitchFamily="34" charset="0"/>
                <a:cs typeface="Arial" pitchFamily="34" charset="0"/>
              </a:rPr>
              <a:t>1948</a:t>
            </a:r>
            <a:r>
              <a:rPr lang="el-GR" smtClean="0">
                <a:latin typeface="Arial" pitchFamily="34" charset="0"/>
                <a:cs typeface="Arial" pitchFamily="34" charset="0"/>
              </a:rPr>
              <a:t>,  εμφάνισε στην αγορά τα ακτινωτά λάστιχα Radial</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6" end="6"/>
                                            </p:txEl>
                                          </p:spTgt>
                                        </p:tgtEl>
                                        <p:attrNameLst>
                                          <p:attrName>style.visibility</p:attrName>
                                        </p:attrNameLst>
                                      </p:cBhvr>
                                      <p:to>
                                        <p:strVal val="visible"/>
                                      </p:to>
                                    </p:set>
                                    <p:anim calcmode="lin" valueType="num">
                                      <p:cBhvr additive="base">
                                        <p:cTn id="19"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4" name="3 - TextBox"/>
          <p:cNvSpPr txBox="1"/>
          <p:nvPr/>
        </p:nvSpPr>
        <p:spPr>
          <a:xfrm rot="20607536">
            <a:off x="899592" y="1131590"/>
            <a:ext cx="1728192" cy="369332"/>
          </a:xfrm>
          <a:prstGeom prst="rect">
            <a:avLst/>
          </a:prstGeom>
          <a:noFill/>
        </p:spPr>
        <p:txBody>
          <a:bodyPr wrap="square" rtlCol="0">
            <a:spAutoFit/>
          </a:bodyPr>
          <a:lstStyle/>
          <a:p>
            <a:r>
              <a:rPr lang="el-GR" smtClean="0">
                <a:latin typeface="Arial" pitchFamily="34" charset="0"/>
                <a:cs typeface="Arial" pitchFamily="34" charset="0"/>
              </a:rPr>
              <a:t>Πόσα πιάνει </a:t>
            </a:r>
            <a:r>
              <a:rPr lang="en-US" smtClean="0">
                <a:latin typeface="Arial" pitchFamily="34" charset="0"/>
                <a:cs typeface="Arial" pitchFamily="34" charset="0"/>
              </a:rPr>
              <a:t>;</a:t>
            </a:r>
            <a:r>
              <a:rPr lang="el-GR" smtClean="0">
                <a:latin typeface="Arial" pitchFamily="34" charset="0"/>
                <a:cs typeface="Arial" pitchFamily="34" charset="0"/>
              </a:rPr>
              <a:t> </a:t>
            </a:r>
            <a:endParaRPr lang="el-GR">
              <a:latin typeface="Arial" pitchFamily="34" charset="0"/>
              <a:cs typeface="Arial" pitchFamily="34" charset="0"/>
            </a:endParaRPr>
          </a:p>
        </p:txBody>
      </p:sp>
      <p:sp>
        <p:nvSpPr>
          <p:cNvPr id="6" name="5 - TextBox"/>
          <p:cNvSpPr txBox="1"/>
          <p:nvPr/>
        </p:nvSpPr>
        <p:spPr>
          <a:xfrm>
            <a:off x="3491880" y="1419622"/>
            <a:ext cx="2304256" cy="369332"/>
          </a:xfrm>
          <a:prstGeom prst="rect">
            <a:avLst/>
          </a:prstGeom>
          <a:noFill/>
        </p:spPr>
        <p:txBody>
          <a:bodyPr wrap="square" rtlCol="0">
            <a:spAutoFit/>
          </a:bodyPr>
          <a:lstStyle/>
          <a:p>
            <a:r>
              <a:rPr lang="el-GR" smtClean="0">
                <a:latin typeface="Arial" pitchFamily="34" charset="0"/>
                <a:cs typeface="Arial" pitchFamily="34" charset="0"/>
              </a:rPr>
              <a:t>Πόσα άλογα βγάζει</a:t>
            </a:r>
            <a:r>
              <a:rPr lang="en-US" smtClean="0">
                <a:latin typeface="Arial" pitchFamily="34" charset="0"/>
                <a:cs typeface="Arial" pitchFamily="34" charset="0"/>
              </a:rPr>
              <a:t> ;</a:t>
            </a:r>
            <a:endParaRPr lang="el-GR">
              <a:latin typeface="Arial" pitchFamily="34" charset="0"/>
              <a:cs typeface="Arial" pitchFamily="34" charset="0"/>
            </a:endParaRPr>
          </a:p>
        </p:txBody>
      </p:sp>
      <p:sp>
        <p:nvSpPr>
          <p:cNvPr id="7" name="6 - TextBox"/>
          <p:cNvSpPr txBox="1"/>
          <p:nvPr/>
        </p:nvSpPr>
        <p:spPr>
          <a:xfrm rot="2090951">
            <a:off x="6362478" y="1623091"/>
            <a:ext cx="2088232" cy="369332"/>
          </a:xfrm>
          <a:prstGeom prst="rect">
            <a:avLst/>
          </a:prstGeom>
          <a:noFill/>
        </p:spPr>
        <p:txBody>
          <a:bodyPr wrap="square" rtlCol="0">
            <a:spAutoFit/>
          </a:bodyPr>
          <a:lstStyle/>
          <a:p>
            <a:r>
              <a:rPr lang="en-US">
                <a:latin typeface="Arial" pitchFamily="34" charset="0"/>
                <a:cs typeface="Arial" pitchFamily="34" charset="0"/>
              </a:rPr>
              <a:t>T</a:t>
            </a:r>
            <a:r>
              <a:rPr lang="el-GR" smtClean="0">
                <a:latin typeface="Arial" pitchFamily="34" charset="0"/>
                <a:cs typeface="Arial" pitchFamily="34" charset="0"/>
              </a:rPr>
              <a:t>ι ρεπρίζ έχει</a:t>
            </a:r>
            <a:r>
              <a:rPr lang="en-US" smtClean="0">
                <a:latin typeface="Arial" pitchFamily="34" charset="0"/>
                <a:cs typeface="Arial" pitchFamily="34" charset="0"/>
              </a:rPr>
              <a:t> ;</a:t>
            </a:r>
            <a:endParaRPr lang="el-GR">
              <a:latin typeface="Arial" pitchFamily="34" charset="0"/>
              <a:cs typeface="Arial" pitchFamily="34" charset="0"/>
            </a:endParaRPr>
          </a:p>
        </p:txBody>
      </p:sp>
      <p:sp>
        <p:nvSpPr>
          <p:cNvPr id="8" name="7 - Ορθογώνιο"/>
          <p:cNvSpPr/>
          <p:nvPr/>
        </p:nvSpPr>
        <p:spPr>
          <a:xfrm rot="1510020">
            <a:off x="968553" y="3147814"/>
            <a:ext cx="1718740" cy="369332"/>
          </a:xfrm>
          <a:prstGeom prst="rect">
            <a:avLst/>
          </a:prstGeom>
        </p:spPr>
        <p:txBody>
          <a:bodyPr wrap="none">
            <a:spAutoFit/>
          </a:bodyPr>
          <a:lstStyle/>
          <a:p>
            <a:r>
              <a:rPr lang="el-GR" smtClean="0">
                <a:latin typeface="Arial" pitchFamily="34" charset="0"/>
                <a:cs typeface="Arial" pitchFamily="34" charset="0"/>
              </a:rPr>
              <a:t>Πόσο τραβάει</a:t>
            </a:r>
            <a:r>
              <a:rPr lang="en-US" smtClean="0">
                <a:latin typeface="Arial" pitchFamily="34" charset="0"/>
                <a:cs typeface="Arial" pitchFamily="34" charset="0"/>
              </a:rPr>
              <a:t> ;</a:t>
            </a:r>
            <a:endParaRPr lang="el-GR">
              <a:latin typeface="Arial" pitchFamily="34" charset="0"/>
              <a:cs typeface="Arial" pitchFamily="34" charset="0"/>
            </a:endParaRPr>
          </a:p>
        </p:txBody>
      </p:sp>
      <p:sp>
        <p:nvSpPr>
          <p:cNvPr id="10" name="9 - Ορθογώνιο"/>
          <p:cNvSpPr/>
          <p:nvPr/>
        </p:nvSpPr>
        <p:spPr>
          <a:xfrm rot="20771074">
            <a:off x="6180113" y="3380886"/>
            <a:ext cx="1393715" cy="369332"/>
          </a:xfrm>
          <a:prstGeom prst="rect">
            <a:avLst/>
          </a:prstGeom>
        </p:spPr>
        <p:txBody>
          <a:bodyPr wrap="none">
            <a:spAutoFit/>
          </a:bodyPr>
          <a:lstStyle/>
          <a:p>
            <a:r>
              <a:rPr lang="el-GR" smtClean="0">
                <a:latin typeface="Arial" pitchFamily="34" charset="0"/>
                <a:cs typeface="Arial" pitchFamily="34" charset="0"/>
              </a:rPr>
              <a:t>Πόσο καίει </a:t>
            </a:r>
            <a:r>
              <a:rPr lang="en-US" smtClean="0">
                <a:latin typeface="Arial" pitchFamily="34" charset="0"/>
                <a:cs typeface="Arial" pitchFamily="34" charset="0"/>
              </a:rPr>
              <a:t>;</a:t>
            </a:r>
            <a:endParaRPr lang="el-GR">
              <a:latin typeface="Arial" pitchFamily="34" charset="0"/>
              <a:cs typeface="Arial" pitchFamily="34" charset="0"/>
            </a:endParaRPr>
          </a:p>
        </p:txBody>
      </p:sp>
      <p:sp>
        <p:nvSpPr>
          <p:cNvPr id="11" name="10 - Ορθογώνιο"/>
          <p:cNvSpPr/>
          <p:nvPr/>
        </p:nvSpPr>
        <p:spPr>
          <a:xfrm>
            <a:off x="2339752" y="2355726"/>
            <a:ext cx="2068130" cy="369332"/>
          </a:xfrm>
          <a:prstGeom prst="rect">
            <a:avLst/>
          </a:prstGeom>
        </p:spPr>
        <p:txBody>
          <a:bodyPr wrap="none">
            <a:spAutoFit/>
          </a:bodyPr>
          <a:lstStyle/>
          <a:p>
            <a:r>
              <a:rPr lang="el-GR" smtClean="0">
                <a:latin typeface="Arial" pitchFamily="34" charset="0"/>
                <a:cs typeface="Arial" pitchFamily="34" charset="0"/>
              </a:rPr>
              <a:t>Χτυπάει πειράκια </a:t>
            </a:r>
            <a:r>
              <a:rPr lang="en-US" smtClean="0">
                <a:latin typeface="Arial" pitchFamily="34" charset="0"/>
                <a:cs typeface="Arial" pitchFamily="34" charset="0"/>
              </a:rPr>
              <a:t>;</a:t>
            </a:r>
            <a:endParaRPr lang="el-GR">
              <a:latin typeface="Arial" pitchFamily="34" charset="0"/>
              <a:cs typeface="Arial" pitchFamily="34" charset="0"/>
            </a:endParaRPr>
          </a:p>
        </p:txBody>
      </p:sp>
      <p:sp>
        <p:nvSpPr>
          <p:cNvPr id="12" name="11 - Ορθογώνιο"/>
          <p:cNvSpPr/>
          <p:nvPr/>
        </p:nvSpPr>
        <p:spPr>
          <a:xfrm>
            <a:off x="4788024" y="2922498"/>
            <a:ext cx="1423916" cy="369332"/>
          </a:xfrm>
          <a:prstGeom prst="rect">
            <a:avLst/>
          </a:prstGeom>
        </p:spPr>
        <p:txBody>
          <a:bodyPr wrap="none">
            <a:spAutoFit/>
          </a:bodyPr>
          <a:lstStyle/>
          <a:p>
            <a:r>
              <a:rPr lang="el-GR" smtClean="0">
                <a:latin typeface="Arial" pitchFamily="34" charset="0"/>
                <a:cs typeface="Arial" pitchFamily="34" charset="0"/>
              </a:rPr>
              <a:t>Καίει λάδια </a:t>
            </a:r>
            <a:r>
              <a:rPr lang="en-US" smtClean="0">
                <a:latin typeface="Arial" pitchFamily="34" charset="0"/>
                <a:cs typeface="Arial" pitchFamily="34" charset="0"/>
              </a:rPr>
              <a:t>;</a:t>
            </a:r>
            <a:endParaRPr lang="el-GR">
              <a:latin typeface="Arial" pitchFamily="34" charset="0"/>
              <a:cs typeface="Arial" pitchFamily="34" charset="0"/>
            </a:endParaRPr>
          </a:p>
        </p:txBody>
      </p:sp>
      <p:sp>
        <p:nvSpPr>
          <p:cNvPr id="13" name="12 - Ορθογώνιο"/>
          <p:cNvSpPr/>
          <p:nvPr/>
        </p:nvSpPr>
        <p:spPr>
          <a:xfrm>
            <a:off x="3347864" y="3939902"/>
            <a:ext cx="2020425" cy="369332"/>
          </a:xfrm>
          <a:prstGeom prst="rect">
            <a:avLst/>
          </a:prstGeom>
        </p:spPr>
        <p:txBody>
          <a:bodyPr wrap="none">
            <a:spAutoFit/>
          </a:bodyPr>
          <a:lstStyle/>
          <a:p>
            <a:r>
              <a:rPr lang="el-GR" smtClean="0">
                <a:latin typeface="Arial" pitchFamily="34" charset="0"/>
                <a:cs typeface="Arial" pitchFamily="34" charset="0"/>
              </a:rPr>
              <a:t>Τ</a:t>
            </a:r>
            <a:r>
              <a:rPr lang="en-US" smtClean="0">
                <a:latin typeface="Arial" pitchFamily="34" charset="0"/>
                <a:cs typeface="Arial" pitchFamily="34" charset="0"/>
              </a:rPr>
              <a:t>i</a:t>
            </a:r>
            <a:r>
              <a:rPr lang="el-GR" smtClean="0">
                <a:latin typeface="Arial" pitchFamily="34" charset="0"/>
                <a:cs typeface="Arial" pitchFamily="34" charset="0"/>
              </a:rPr>
              <a:t> κρατήματα έχει</a:t>
            </a:r>
            <a:r>
              <a:rPr lang="en-US" smtClean="0">
                <a:latin typeface="Arial" pitchFamily="34" charset="0"/>
                <a:cs typeface="Arial" pitchFamily="34" charset="0"/>
              </a:rPr>
              <a:t>;</a:t>
            </a:r>
            <a:endParaRPr lang="el-GR">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2"/>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500"/>
                                        <p:tgtEl>
                                          <p:spTgt spid="4"/>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down)">
                                      <p:cBhvr>
                                        <p:cTn id="14" dur="580">
                                          <p:stCondLst>
                                            <p:cond delay="0"/>
                                          </p:stCondLst>
                                        </p:cTn>
                                        <p:tgtEl>
                                          <p:spTgt spid="10"/>
                                        </p:tgtEl>
                                      </p:cBhvr>
                                    </p:animEffect>
                                    <p:anim calcmode="lin" valueType="num">
                                      <p:cBhvr>
                                        <p:cTn id="1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20" dur="26">
                                          <p:stCondLst>
                                            <p:cond delay="650"/>
                                          </p:stCondLst>
                                        </p:cTn>
                                        <p:tgtEl>
                                          <p:spTgt spid="10"/>
                                        </p:tgtEl>
                                      </p:cBhvr>
                                      <p:to x="100000" y="60000"/>
                                    </p:animScale>
                                    <p:animScale>
                                      <p:cBhvr>
                                        <p:cTn id="21" dur="166" decel="50000">
                                          <p:stCondLst>
                                            <p:cond delay="676"/>
                                          </p:stCondLst>
                                        </p:cTn>
                                        <p:tgtEl>
                                          <p:spTgt spid="10"/>
                                        </p:tgtEl>
                                      </p:cBhvr>
                                      <p:to x="100000" y="100000"/>
                                    </p:animScale>
                                    <p:animScale>
                                      <p:cBhvr>
                                        <p:cTn id="22" dur="26">
                                          <p:stCondLst>
                                            <p:cond delay="1312"/>
                                          </p:stCondLst>
                                        </p:cTn>
                                        <p:tgtEl>
                                          <p:spTgt spid="10"/>
                                        </p:tgtEl>
                                      </p:cBhvr>
                                      <p:to x="100000" y="80000"/>
                                    </p:animScale>
                                    <p:animScale>
                                      <p:cBhvr>
                                        <p:cTn id="23" dur="166" decel="50000">
                                          <p:stCondLst>
                                            <p:cond delay="1338"/>
                                          </p:stCondLst>
                                        </p:cTn>
                                        <p:tgtEl>
                                          <p:spTgt spid="10"/>
                                        </p:tgtEl>
                                      </p:cBhvr>
                                      <p:to x="100000" y="100000"/>
                                    </p:animScale>
                                    <p:animScale>
                                      <p:cBhvr>
                                        <p:cTn id="24" dur="26">
                                          <p:stCondLst>
                                            <p:cond delay="1642"/>
                                          </p:stCondLst>
                                        </p:cTn>
                                        <p:tgtEl>
                                          <p:spTgt spid="10"/>
                                        </p:tgtEl>
                                      </p:cBhvr>
                                      <p:to x="100000" y="90000"/>
                                    </p:animScale>
                                    <p:animScale>
                                      <p:cBhvr>
                                        <p:cTn id="25" dur="166" decel="50000">
                                          <p:stCondLst>
                                            <p:cond delay="1668"/>
                                          </p:stCondLst>
                                        </p:cTn>
                                        <p:tgtEl>
                                          <p:spTgt spid="10"/>
                                        </p:tgtEl>
                                      </p:cBhvr>
                                      <p:to x="100000" y="100000"/>
                                    </p:animScale>
                                    <p:animScale>
                                      <p:cBhvr>
                                        <p:cTn id="26" dur="26">
                                          <p:stCondLst>
                                            <p:cond delay="1808"/>
                                          </p:stCondLst>
                                        </p:cTn>
                                        <p:tgtEl>
                                          <p:spTgt spid="10"/>
                                        </p:tgtEl>
                                      </p:cBhvr>
                                      <p:to x="100000" y="95000"/>
                                    </p:animScale>
                                    <p:animScale>
                                      <p:cBhvr>
                                        <p:cTn id="27" dur="166" decel="50000">
                                          <p:stCondLst>
                                            <p:cond delay="1834"/>
                                          </p:stCondLst>
                                        </p:cTn>
                                        <p:tgtEl>
                                          <p:spTgt spid="10"/>
                                        </p:tgtEl>
                                      </p:cBhvr>
                                      <p:to x="100000" y="100000"/>
                                    </p:animScale>
                                  </p:childTnLst>
                                </p:cTn>
                              </p:par>
                            </p:childTnLst>
                          </p:cTn>
                        </p:par>
                      </p:childTnLst>
                    </p:cTn>
                  </p:par>
                  <p:par>
                    <p:cTn id="28" fill="hold" nodeType="clickPar">
                      <p:stCondLst>
                        <p:cond delay="indefinite"/>
                      </p:stCondLst>
                      <p:childTnLst>
                        <p:par>
                          <p:cTn id="29" fill="hold" nodeType="after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ox(in)">
                                      <p:cBhvr>
                                        <p:cTn id="32" dur="500"/>
                                        <p:tgtEl>
                                          <p:spTgt spid="11"/>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wipe(down)">
                                      <p:cBhvr>
                                        <p:cTn id="43" dur="290">
                                          <p:stCondLst>
                                            <p:cond delay="0"/>
                                          </p:stCondLst>
                                        </p:cTn>
                                        <p:tgtEl>
                                          <p:spTgt spid="13"/>
                                        </p:tgtEl>
                                      </p:cBhvr>
                                    </p:animEffect>
                                    <p:anim calcmode="lin" valueType="num">
                                      <p:cBhvr>
                                        <p:cTn id="44" dur="911"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5" dur="332"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6" dur="332" tmFilter="0, 0; 0.125,0.2665; 0.25,0.4; 0.375,0.465; 0.5,0.5;  0.625,0.535; 0.75,0.6; 0.875,0.7335; 1,1">
                                          <p:stCondLst>
                                            <p:cond delay="332"/>
                                          </p:stCondLst>
                                        </p:cTn>
                                        <p:tgtEl>
                                          <p:spTgt spid="13"/>
                                        </p:tgtEl>
                                        <p:attrNameLst>
                                          <p:attrName>ppt_y</p:attrName>
                                        </p:attrNameLst>
                                      </p:cBhvr>
                                      <p:tavLst>
                                        <p:tav tm="0" fmla="#ppt_y-sin(pi*$)/9">
                                          <p:val>
                                            <p:fltVal val="0"/>
                                          </p:val>
                                        </p:tav>
                                        <p:tav tm="100000">
                                          <p:val>
                                            <p:fltVal val="1"/>
                                          </p:val>
                                        </p:tav>
                                      </p:tavLst>
                                    </p:anim>
                                    <p:anim calcmode="lin" valueType="num">
                                      <p:cBhvr>
                                        <p:cTn id="47" dur="166" tmFilter="0, 0; 0.125,0.2665; 0.25,0.4; 0.375,0.465; 0.5,0.5;  0.625,0.535; 0.75,0.6; 0.875,0.7335; 1,1">
                                          <p:stCondLst>
                                            <p:cond delay="662"/>
                                          </p:stCondLst>
                                        </p:cTn>
                                        <p:tgtEl>
                                          <p:spTgt spid="13"/>
                                        </p:tgtEl>
                                        <p:attrNameLst>
                                          <p:attrName>ppt_y</p:attrName>
                                        </p:attrNameLst>
                                      </p:cBhvr>
                                      <p:tavLst>
                                        <p:tav tm="0" fmla="#ppt_y-sin(pi*$)/27">
                                          <p:val>
                                            <p:fltVal val="0"/>
                                          </p:val>
                                        </p:tav>
                                        <p:tav tm="100000">
                                          <p:val>
                                            <p:fltVal val="1"/>
                                          </p:val>
                                        </p:tav>
                                      </p:tavLst>
                                    </p:anim>
                                    <p:anim calcmode="lin" valueType="num">
                                      <p:cBhvr>
                                        <p:cTn id="48" dur="82" tmFilter="0, 0; 0.125,0.2665; 0.25,0.4; 0.375,0.465; 0.5,0.5;  0.625,0.535; 0.75,0.6; 0.875,0.7335; 1,1">
                                          <p:stCondLst>
                                            <p:cond delay="828"/>
                                          </p:stCondLst>
                                        </p:cTn>
                                        <p:tgtEl>
                                          <p:spTgt spid="13"/>
                                        </p:tgtEl>
                                        <p:attrNameLst>
                                          <p:attrName>ppt_y</p:attrName>
                                        </p:attrNameLst>
                                      </p:cBhvr>
                                      <p:tavLst>
                                        <p:tav tm="0" fmla="#ppt_y-sin(pi*$)/81">
                                          <p:val>
                                            <p:fltVal val="0"/>
                                          </p:val>
                                        </p:tav>
                                        <p:tav tm="100000">
                                          <p:val>
                                            <p:fltVal val="1"/>
                                          </p:val>
                                        </p:tav>
                                      </p:tavLst>
                                    </p:anim>
                                    <p:animScale>
                                      <p:cBhvr>
                                        <p:cTn id="49" dur="13">
                                          <p:stCondLst>
                                            <p:cond delay="325"/>
                                          </p:stCondLst>
                                        </p:cTn>
                                        <p:tgtEl>
                                          <p:spTgt spid="13"/>
                                        </p:tgtEl>
                                      </p:cBhvr>
                                      <p:to x="100000" y="60000"/>
                                    </p:animScale>
                                    <p:animScale>
                                      <p:cBhvr>
                                        <p:cTn id="50" dur="83" decel="50000">
                                          <p:stCondLst>
                                            <p:cond delay="338"/>
                                          </p:stCondLst>
                                        </p:cTn>
                                        <p:tgtEl>
                                          <p:spTgt spid="13"/>
                                        </p:tgtEl>
                                      </p:cBhvr>
                                      <p:to x="100000" y="100000"/>
                                    </p:animScale>
                                    <p:animScale>
                                      <p:cBhvr>
                                        <p:cTn id="51" dur="13">
                                          <p:stCondLst>
                                            <p:cond delay="656"/>
                                          </p:stCondLst>
                                        </p:cTn>
                                        <p:tgtEl>
                                          <p:spTgt spid="13"/>
                                        </p:tgtEl>
                                      </p:cBhvr>
                                      <p:to x="100000" y="80000"/>
                                    </p:animScale>
                                    <p:animScale>
                                      <p:cBhvr>
                                        <p:cTn id="52" dur="83" decel="50000">
                                          <p:stCondLst>
                                            <p:cond delay="669"/>
                                          </p:stCondLst>
                                        </p:cTn>
                                        <p:tgtEl>
                                          <p:spTgt spid="13"/>
                                        </p:tgtEl>
                                      </p:cBhvr>
                                      <p:to x="100000" y="100000"/>
                                    </p:animScale>
                                    <p:animScale>
                                      <p:cBhvr>
                                        <p:cTn id="53" dur="13">
                                          <p:stCondLst>
                                            <p:cond delay="821"/>
                                          </p:stCondLst>
                                        </p:cTn>
                                        <p:tgtEl>
                                          <p:spTgt spid="13"/>
                                        </p:tgtEl>
                                      </p:cBhvr>
                                      <p:to x="100000" y="90000"/>
                                    </p:animScale>
                                    <p:animScale>
                                      <p:cBhvr>
                                        <p:cTn id="54" dur="83" decel="50000">
                                          <p:stCondLst>
                                            <p:cond delay="834"/>
                                          </p:stCondLst>
                                        </p:cTn>
                                        <p:tgtEl>
                                          <p:spTgt spid="13"/>
                                        </p:tgtEl>
                                      </p:cBhvr>
                                      <p:to x="100000" y="100000"/>
                                    </p:animScale>
                                    <p:animScale>
                                      <p:cBhvr>
                                        <p:cTn id="55" dur="13">
                                          <p:stCondLst>
                                            <p:cond delay="904"/>
                                          </p:stCondLst>
                                        </p:cTn>
                                        <p:tgtEl>
                                          <p:spTgt spid="13"/>
                                        </p:tgtEl>
                                      </p:cBhvr>
                                      <p:to x="100000" y="95000"/>
                                    </p:animScale>
                                    <p:animScale>
                                      <p:cBhvr>
                                        <p:cTn id="56" dur="83" decel="50000">
                                          <p:stCondLst>
                                            <p:cond delay="917"/>
                                          </p:stCondLst>
                                        </p:cTn>
                                        <p:tgtEl>
                                          <p:spTgt spid="13"/>
                                        </p:tgtEl>
                                      </p:cBhvr>
                                      <p:to x="100000" y="100000"/>
                                    </p:animScale>
                                  </p:childTnLst>
                                </p:cTn>
                              </p:par>
                            </p:childTnLst>
                          </p:cTn>
                        </p:par>
                      </p:childTnLst>
                    </p:cTn>
                  </p:par>
                  <p:par>
                    <p:cTn id="57" fill="hold" nodeType="clickPar">
                      <p:stCondLst>
                        <p:cond delay="indefinite"/>
                      </p:stCondLst>
                      <p:childTnLst>
                        <p:par>
                          <p:cTn id="58" fill="hold" nodeType="afterGroup">
                            <p:stCondLst>
                              <p:cond delay="0"/>
                            </p:stCondLst>
                            <p:childTnLst>
                              <p:par>
                                <p:cTn id="59" presetID="51"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385" decel="100000"/>
                                        <p:tgtEl>
                                          <p:spTgt spid="6"/>
                                        </p:tgtEl>
                                      </p:cBhvr>
                                    </p:animEffect>
                                    <p:animScale>
                                      <p:cBhvr>
                                        <p:cTn id="62" dur="385" decel="100000"/>
                                        <p:tgtEl>
                                          <p:spTgt spid="6"/>
                                        </p:tgtEl>
                                      </p:cBhvr>
                                      <p:from x="10000" y="10000"/>
                                      <p:to x="200000" y="450000"/>
                                    </p:animScale>
                                    <p:animScale>
                                      <p:cBhvr>
                                        <p:cTn id="63" dur="615" accel="100000" fill="hold">
                                          <p:stCondLst>
                                            <p:cond delay="385"/>
                                          </p:stCondLst>
                                        </p:cTn>
                                        <p:tgtEl>
                                          <p:spTgt spid="6"/>
                                        </p:tgtEl>
                                      </p:cBhvr>
                                      <p:from x="200000" y="450000"/>
                                      <p:to x="100000" y="100000"/>
                                    </p:animScale>
                                    <p:set>
                                      <p:cBhvr>
                                        <p:cTn id="64" dur="385" fill="hold"/>
                                        <p:tgtEl>
                                          <p:spTgt spid="6"/>
                                        </p:tgtEl>
                                        <p:attrNameLst>
                                          <p:attrName>ppt_x</p:attrName>
                                        </p:attrNameLst>
                                      </p:cBhvr>
                                      <p:to>
                                        <p:strVal val="(0.5)"/>
                                      </p:to>
                                    </p:set>
                                    <p:anim from="(0.5)" to="(#ppt_x)" calcmode="lin" valueType="num">
                                      <p:cBhvr>
                                        <p:cTn id="65" dur="615" accel="100000" fill="hold">
                                          <p:stCondLst>
                                            <p:cond delay="385"/>
                                          </p:stCondLst>
                                        </p:cTn>
                                        <p:tgtEl>
                                          <p:spTgt spid="6"/>
                                        </p:tgtEl>
                                        <p:attrNameLst>
                                          <p:attrName>ppt_x</p:attrName>
                                        </p:attrNameLst>
                                      </p:cBhvr>
                                    </p:anim>
                                    <p:set>
                                      <p:cBhvr>
                                        <p:cTn id="66" dur="385" fill="hold"/>
                                        <p:tgtEl>
                                          <p:spTgt spid="6"/>
                                        </p:tgtEl>
                                        <p:attrNameLst>
                                          <p:attrName>ppt_y</p:attrName>
                                        </p:attrNameLst>
                                      </p:cBhvr>
                                      <p:to>
                                        <p:strVal val="(#ppt_y+0.4)"/>
                                      </p:to>
                                    </p:set>
                                    <p:anim from="(#ppt_y+0.4)" to="(#ppt_y)" calcmode="lin" valueType="num">
                                      <p:cBhvr>
                                        <p:cTn id="67" dur="615" accel="100000" fill="hold">
                                          <p:stCondLst>
                                            <p:cond delay="385"/>
                                          </p:stCondLst>
                                        </p:cTn>
                                        <p:tgtEl>
                                          <p:spTgt spid="6"/>
                                        </p:tgtEl>
                                        <p:attrNameLst>
                                          <p:attrName>ppt_y</p:attrName>
                                        </p:attrNameLst>
                                      </p:cBhvr>
                                    </p:anim>
                                  </p:childTnLst>
                                </p:cTn>
                              </p:par>
                            </p:childTnLst>
                          </p:cTn>
                        </p:par>
                      </p:childTnLst>
                    </p:cTn>
                  </p:par>
                  <p:par>
                    <p:cTn id="68" fill="hold" nodeType="clickPar">
                      <p:stCondLst>
                        <p:cond delay="indefinite"/>
                      </p:stCondLst>
                      <p:childTnLst>
                        <p:par>
                          <p:cTn id="69" fill="hold" nodeType="afterGroup">
                            <p:stCondLst>
                              <p:cond delay="0"/>
                            </p:stCondLst>
                            <p:childTnLst>
                              <p:par>
                                <p:cTn id="70" presetID="29"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ppt_x</p:attrName>
                                        </p:attrNameLst>
                                      </p:cBhvr>
                                      <p:tavLst>
                                        <p:tav tm="0">
                                          <p:val>
                                            <p:strVal val="#ppt_x-.2"/>
                                          </p:val>
                                        </p:tav>
                                        <p:tav tm="100000">
                                          <p:val>
                                            <p:strVal val="#ppt_x"/>
                                          </p:val>
                                        </p:tav>
                                      </p:tavLst>
                                    </p:anim>
                                    <p:anim calcmode="lin" valueType="num">
                                      <p:cBhvr>
                                        <p:cTn id="73" dur="5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74" dur="500"/>
                                        <p:tgtEl>
                                          <p:spTgt spid="8"/>
                                        </p:tgtEl>
                                      </p:cBhvr>
                                    </p:animEffect>
                                  </p:childTnLst>
                                </p:cTn>
                              </p:par>
                            </p:childTnLst>
                          </p:cTn>
                        </p:par>
                      </p:childTnLst>
                    </p:cTn>
                  </p:par>
                  <p:par>
                    <p:cTn id="75" fill="hold" nodeType="clickPar">
                      <p:stCondLst>
                        <p:cond delay="indefinite"/>
                      </p:stCondLst>
                      <p:childTnLst>
                        <p:par>
                          <p:cTn id="76" fill="hold" nodeType="afterGroup">
                            <p:stCondLst>
                              <p:cond delay="0"/>
                            </p:stCondLst>
                            <p:childTnLst>
                              <p:par>
                                <p:cTn id="77" presetID="21" presetClass="entr" presetSubtype="4" fill="hold" grpId="0" nodeType="clickEffect">
                                  <p:stCondLst>
                                    <p:cond delay="0"/>
                                  </p:stCondLst>
                                  <p:childTnLst>
                                    <p:set>
                                      <p:cBhvr>
                                        <p:cTn id="78" dur="1" fill="hold">
                                          <p:stCondLst>
                                            <p:cond delay="0"/>
                                          </p:stCondLst>
                                        </p:cTn>
                                        <p:tgtEl>
                                          <p:spTgt spid="12"/>
                                        </p:tgtEl>
                                        <p:attrNameLst>
                                          <p:attrName>style.visibility</p:attrName>
                                        </p:attrNameLst>
                                      </p:cBhvr>
                                      <p:to>
                                        <p:strVal val="visible"/>
                                      </p:to>
                                    </p:set>
                                    <p:animEffect transition="in" filter="wheel(4)">
                                      <p:cBhvr>
                                        <p:cTn id="7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11" grpId="0"/>
      <p:bldP spid="12" grpId="0"/>
      <p:bldP spid="13"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627534"/>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Πόσα πιάνει :</a:t>
            </a:r>
            <a:endParaRPr lang="el-GR">
              <a:solidFill>
                <a:schemeClr val="accent1">
                  <a:lumMod val="75000"/>
                </a:schemeClr>
              </a:solidFill>
              <a:latin typeface="Arial" pitchFamily="34" charset="0"/>
              <a:cs typeface="Arial" pitchFamily="34" charset="0"/>
            </a:endParaRPr>
          </a:p>
        </p:txBody>
      </p:sp>
      <p:sp>
        <p:nvSpPr>
          <p:cNvPr id="7" name="6 - TextBox"/>
          <p:cNvSpPr txBox="1"/>
          <p:nvPr/>
        </p:nvSpPr>
        <p:spPr>
          <a:xfrm>
            <a:off x="683568" y="3291830"/>
            <a:ext cx="2088232"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Πόσο τραβάει : </a:t>
            </a:r>
            <a:endParaRPr lang="el-GR">
              <a:solidFill>
                <a:schemeClr val="accent1">
                  <a:lumMod val="75000"/>
                </a:schemeClr>
              </a:solidFill>
              <a:latin typeface="Arial" pitchFamily="34" charset="0"/>
              <a:cs typeface="Arial" pitchFamily="34" charset="0"/>
            </a:endParaRPr>
          </a:p>
        </p:txBody>
      </p:sp>
      <p:sp>
        <p:nvSpPr>
          <p:cNvPr id="10" name="9 - TextBox"/>
          <p:cNvSpPr txBox="1"/>
          <p:nvPr/>
        </p:nvSpPr>
        <p:spPr>
          <a:xfrm>
            <a:off x="683568" y="1419622"/>
            <a:ext cx="2520280"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Πόσα άλογα βγάζει :</a:t>
            </a:r>
            <a:endParaRPr lang="el-GR">
              <a:solidFill>
                <a:schemeClr val="accent1">
                  <a:lumMod val="75000"/>
                </a:schemeClr>
              </a:solidFill>
              <a:latin typeface="Arial" pitchFamily="34" charset="0"/>
              <a:cs typeface="Arial" pitchFamily="34" charset="0"/>
            </a:endParaRPr>
          </a:p>
        </p:txBody>
      </p:sp>
      <p:sp>
        <p:nvSpPr>
          <p:cNvPr id="11" name="10 - TextBox"/>
          <p:cNvSpPr txBox="1"/>
          <p:nvPr/>
        </p:nvSpPr>
        <p:spPr>
          <a:xfrm>
            <a:off x="683568" y="2211710"/>
            <a:ext cx="2952328" cy="646331"/>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Στα πόσα πιάνει τα 100</a:t>
            </a:r>
          </a:p>
          <a:p>
            <a:pPr>
              <a:buSzPct val="90000"/>
            </a:pPr>
            <a:r>
              <a:rPr lang="el-GR">
                <a:solidFill>
                  <a:schemeClr val="accent1">
                    <a:lumMod val="75000"/>
                  </a:schemeClr>
                </a:solidFill>
                <a:latin typeface="Arial" pitchFamily="34" charset="0"/>
                <a:cs typeface="Arial" pitchFamily="34" charset="0"/>
              </a:rPr>
              <a:t> </a:t>
            </a:r>
            <a:r>
              <a:rPr lang="el-GR" smtClean="0">
                <a:solidFill>
                  <a:schemeClr val="accent1">
                    <a:lumMod val="75000"/>
                  </a:schemeClr>
                </a:solidFill>
                <a:latin typeface="Arial" pitchFamily="34" charset="0"/>
                <a:cs typeface="Arial" pitchFamily="34" charset="0"/>
              </a:rPr>
              <a:t>  Km/h ( ή τι ρεπρίζ έχει ) :</a:t>
            </a:r>
            <a:endParaRPr lang="el-GR">
              <a:solidFill>
                <a:schemeClr val="accent1">
                  <a:lumMod val="75000"/>
                </a:schemeClr>
              </a:solidFill>
              <a:latin typeface="Arial" pitchFamily="34" charset="0"/>
              <a:cs typeface="Arial" pitchFamily="34" charset="0"/>
            </a:endParaRPr>
          </a:p>
        </p:txBody>
      </p:sp>
      <p:sp>
        <p:nvSpPr>
          <p:cNvPr id="12" name="11 - Ορθογώνιο"/>
          <p:cNvSpPr/>
          <p:nvPr/>
        </p:nvSpPr>
        <p:spPr>
          <a:xfrm>
            <a:off x="2430016" y="627534"/>
            <a:ext cx="5814392" cy="369332"/>
          </a:xfrm>
          <a:prstGeom prst="rect">
            <a:avLst/>
          </a:prstGeom>
        </p:spPr>
        <p:txBody>
          <a:bodyPr wrap="square">
            <a:spAutoFit/>
          </a:bodyPr>
          <a:lstStyle/>
          <a:p>
            <a:r>
              <a:rPr lang="el-GR" smtClean="0">
                <a:latin typeface="Arial" pitchFamily="34" charset="0"/>
                <a:cs typeface="Arial" pitchFamily="34" charset="0"/>
              </a:rPr>
              <a:t>η τελική ταχύτητα σε χιλιόμετρα ανά ώρα Km/h</a:t>
            </a:r>
            <a:endParaRPr lang="el-GR">
              <a:latin typeface="Arial" pitchFamily="34" charset="0"/>
              <a:cs typeface="Arial" pitchFamily="34" charset="0"/>
            </a:endParaRPr>
          </a:p>
        </p:txBody>
      </p:sp>
      <p:sp>
        <p:nvSpPr>
          <p:cNvPr id="13" name="12 - Ορθογώνιο"/>
          <p:cNvSpPr/>
          <p:nvPr/>
        </p:nvSpPr>
        <p:spPr>
          <a:xfrm>
            <a:off x="3222104" y="1419622"/>
            <a:ext cx="4734272" cy="369332"/>
          </a:xfrm>
          <a:prstGeom prst="rect">
            <a:avLst/>
          </a:prstGeom>
        </p:spPr>
        <p:txBody>
          <a:bodyPr wrap="square">
            <a:spAutoFit/>
          </a:bodyPr>
          <a:lstStyle/>
          <a:p>
            <a:r>
              <a:rPr lang="el-GR" smtClean="0">
                <a:latin typeface="Arial" pitchFamily="34" charset="0"/>
                <a:cs typeface="Arial" pitchFamily="34" charset="0"/>
              </a:rPr>
              <a:t>ποια είναι η ισχύς του σε άλογα PS</a:t>
            </a:r>
            <a:endParaRPr lang="el-GR">
              <a:latin typeface="Arial" pitchFamily="34" charset="0"/>
              <a:cs typeface="Arial" pitchFamily="34" charset="0"/>
            </a:endParaRPr>
          </a:p>
        </p:txBody>
      </p:sp>
      <p:sp>
        <p:nvSpPr>
          <p:cNvPr id="14" name="13 - Ορθογώνιο"/>
          <p:cNvSpPr/>
          <p:nvPr/>
        </p:nvSpPr>
        <p:spPr>
          <a:xfrm>
            <a:off x="3635896" y="2211710"/>
            <a:ext cx="5256584" cy="646331"/>
          </a:xfrm>
          <a:prstGeom prst="rect">
            <a:avLst/>
          </a:prstGeom>
        </p:spPr>
        <p:txBody>
          <a:bodyPr wrap="square">
            <a:spAutoFit/>
          </a:bodyPr>
          <a:lstStyle/>
          <a:p>
            <a:r>
              <a:rPr lang="el-GR" smtClean="0">
                <a:latin typeface="Arial" pitchFamily="34" charset="0"/>
                <a:cs typeface="Arial" pitchFamily="34" charset="0"/>
              </a:rPr>
              <a:t>στα πόσα δευτερόλεπτα sec από στάση ή εν κινήσει με τη δεύτερη ταχύτητα γνωστή ως ρεπρίζ</a:t>
            </a:r>
            <a:endParaRPr lang="el-GR">
              <a:latin typeface="Arial" pitchFamily="34" charset="0"/>
              <a:cs typeface="Arial" pitchFamily="34" charset="0"/>
            </a:endParaRPr>
          </a:p>
        </p:txBody>
      </p:sp>
      <p:sp>
        <p:nvSpPr>
          <p:cNvPr id="15" name="14 - Ορθογώνιο"/>
          <p:cNvSpPr/>
          <p:nvPr/>
        </p:nvSpPr>
        <p:spPr>
          <a:xfrm>
            <a:off x="2718048" y="3291830"/>
            <a:ext cx="5814392" cy="369332"/>
          </a:xfrm>
          <a:prstGeom prst="rect">
            <a:avLst/>
          </a:prstGeom>
        </p:spPr>
        <p:txBody>
          <a:bodyPr wrap="square">
            <a:spAutoFit/>
          </a:bodyPr>
          <a:lstStyle/>
          <a:p>
            <a:r>
              <a:rPr lang="el-GR" smtClean="0">
                <a:latin typeface="Arial" pitchFamily="34" charset="0"/>
                <a:cs typeface="Arial" pitchFamily="34" charset="0"/>
              </a:rPr>
              <a:t>η τελική ταχύτητα σε χιλιόμετρα ανά ώρα Km/h</a:t>
            </a:r>
            <a:endParaRPr lang="el-GR">
              <a:latin typeface="Arial" pitchFamily="34" charset="0"/>
              <a:cs typeface="Arial" pitchFamily="34" charset="0"/>
            </a:endParaRPr>
          </a:p>
        </p:txBody>
      </p:sp>
      <p:sp>
        <p:nvSpPr>
          <p:cNvPr id="16" name="15 - TextBox"/>
          <p:cNvSpPr txBox="1"/>
          <p:nvPr/>
        </p:nvSpPr>
        <p:spPr>
          <a:xfrm>
            <a:off x="683568" y="4083918"/>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Πόσο καίει :</a:t>
            </a:r>
            <a:endParaRPr lang="el-GR">
              <a:solidFill>
                <a:schemeClr val="accent1">
                  <a:lumMod val="75000"/>
                </a:schemeClr>
              </a:solidFill>
              <a:latin typeface="Arial" pitchFamily="34" charset="0"/>
              <a:cs typeface="Arial" pitchFamily="34" charset="0"/>
            </a:endParaRPr>
          </a:p>
        </p:txBody>
      </p:sp>
      <p:sp>
        <p:nvSpPr>
          <p:cNvPr id="17" name="16 - Ορθογώνιο"/>
          <p:cNvSpPr/>
          <p:nvPr/>
        </p:nvSpPr>
        <p:spPr>
          <a:xfrm>
            <a:off x="2339752" y="4083918"/>
            <a:ext cx="5814392" cy="369332"/>
          </a:xfrm>
          <a:prstGeom prst="rect">
            <a:avLst/>
          </a:prstGeom>
        </p:spPr>
        <p:txBody>
          <a:bodyPr wrap="square">
            <a:spAutoFit/>
          </a:bodyPr>
          <a:lstStyle/>
          <a:p>
            <a:r>
              <a:rPr lang="el-GR" smtClean="0">
                <a:latin typeface="Arial" pitchFamily="34" charset="0"/>
                <a:cs typeface="Arial" pitchFamily="34" charset="0"/>
              </a:rPr>
              <a:t>τι κατανάλωση έχει</a:t>
            </a:r>
            <a:endParaRPr lang="el-GR">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anim calcmode="lin" valueType="num">
                                      <p:cBhvr additive="base">
                                        <p:cTn id="43" dur="500" fill="hold"/>
                                        <p:tgtEl>
                                          <p:spTgt spid="7"/>
                                        </p:tgtEl>
                                        <p:attrNameLst>
                                          <p:attrName>ppt_x</p:attrName>
                                        </p:attrNameLst>
                                      </p:cBhvr>
                                      <p:tavLst>
                                        <p:tav tm="0">
                                          <p:val>
                                            <p:strVal val="#ppt_x"/>
                                          </p:val>
                                        </p:tav>
                                        <p:tav tm="100000">
                                          <p:val>
                                            <p:strVal val="#ppt_x"/>
                                          </p:val>
                                        </p:tav>
                                      </p:tavLst>
                                    </p:anim>
                                    <p:anim calcmode="lin" valueType="num">
                                      <p:cBhvr additive="base">
                                        <p:cTn id="4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additive="base">
                                        <p:cTn id="49" dur="500" fill="hold"/>
                                        <p:tgtEl>
                                          <p:spTgt spid="15"/>
                                        </p:tgtEl>
                                        <p:attrNameLst>
                                          <p:attrName>ppt_x</p:attrName>
                                        </p:attrNameLst>
                                      </p:cBhvr>
                                      <p:tavLst>
                                        <p:tav tm="0">
                                          <p:val>
                                            <p:strVal val="1+#ppt_w/2"/>
                                          </p:val>
                                        </p:tav>
                                        <p:tav tm="100000">
                                          <p:val>
                                            <p:strVal val="#ppt_x"/>
                                          </p:val>
                                        </p:tav>
                                      </p:tavLst>
                                    </p:anim>
                                    <p:anim calcmode="lin" valueType="num">
                                      <p:cBhvr additive="base">
                                        <p:cTn id="50"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7" name="6 - TextBox"/>
          <p:cNvSpPr txBox="1"/>
          <p:nvPr/>
        </p:nvSpPr>
        <p:spPr>
          <a:xfrm>
            <a:off x="683568" y="2067694"/>
            <a:ext cx="1944216" cy="646331"/>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Τι κρατήματα</a:t>
            </a:r>
          </a:p>
          <a:p>
            <a:pPr>
              <a:buSzPct val="90000"/>
            </a:pPr>
            <a:r>
              <a:rPr lang="el-GR" smtClean="0">
                <a:solidFill>
                  <a:schemeClr val="accent1">
                    <a:lumMod val="75000"/>
                  </a:schemeClr>
                </a:solidFill>
                <a:latin typeface="Arial" pitchFamily="34" charset="0"/>
                <a:cs typeface="Arial" pitchFamily="34" charset="0"/>
              </a:rPr>
              <a:t>    έχει :</a:t>
            </a:r>
            <a:endParaRPr lang="el-GR">
              <a:solidFill>
                <a:schemeClr val="accent1">
                  <a:lumMod val="75000"/>
                </a:schemeClr>
              </a:solidFill>
              <a:latin typeface="Arial" pitchFamily="34" charset="0"/>
              <a:cs typeface="Arial" pitchFamily="34" charset="0"/>
            </a:endParaRPr>
          </a:p>
        </p:txBody>
      </p:sp>
      <p:sp>
        <p:nvSpPr>
          <p:cNvPr id="10" name="9 - TextBox"/>
          <p:cNvSpPr txBox="1"/>
          <p:nvPr/>
        </p:nvSpPr>
        <p:spPr>
          <a:xfrm>
            <a:off x="683568" y="627534"/>
            <a:ext cx="230425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Χτυπάει πειράκια :</a:t>
            </a:r>
            <a:endParaRPr lang="el-GR">
              <a:solidFill>
                <a:schemeClr val="accent1">
                  <a:lumMod val="75000"/>
                </a:schemeClr>
              </a:solidFill>
              <a:latin typeface="Arial" pitchFamily="34" charset="0"/>
              <a:cs typeface="Arial" pitchFamily="34" charset="0"/>
            </a:endParaRPr>
          </a:p>
        </p:txBody>
      </p:sp>
      <p:sp>
        <p:nvSpPr>
          <p:cNvPr id="11" name="10 - TextBox"/>
          <p:cNvSpPr txBox="1"/>
          <p:nvPr/>
        </p:nvSpPr>
        <p:spPr>
          <a:xfrm>
            <a:off x="683568" y="1347614"/>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Καίει λάδια :</a:t>
            </a:r>
            <a:endParaRPr lang="el-GR">
              <a:solidFill>
                <a:schemeClr val="accent1">
                  <a:lumMod val="75000"/>
                </a:schemeClr>
              </a:solidFill>
              <a:latin typeface="Arial" pitchFamily="34" charset="0"/>
              <a:cs typeface="Arial" pitchFamily="34" charset="0"/>
            </a:endParaRPr>
          </a:p>
        </p:txBody>
      </p:sp>
      <p:sp>
        <p:nvSpPr>
          <p:cNvPr id="13" name="12 - Ορθογώνιο"/>
          <p:cNvSpPr/>
          <p:nvPr/>
        </p:nvSpPr>
        <p:spPr>
          <a:xfrm>
            <a:off x="2987824" y="627534"/>
            <a:ext cx="5184576" cy="369332"/>
          </a:xfrm>
          <a:prstGeom prst="rect">
            <a:avLst/>
          </a:prstGeom>
        </p:spPr>
        <p:txBody>
          <a:bodyPr wrap="square">
            <a:spAutoFit/>
          </a:bodyPr>
          <a:lstStyle/>
          <a:p>
            <a:r>
              <a:rPr lang="el-GR" smtClean="0">
                <a:latin typeface="Arial" pitchFamily="34" charset="0"/>
                <a:cs typeface="Arial" pitchFamily="34" charset="0"/>
              </a:rPr>
              <a:t>κάνει αυταναφλέξεις ή προάφλεξη</a:t>
            </a:r>
            <a:endParaRPr lang="el-GR">
              <a:latin typeface="Arial" pitchFamily="34" charset="0"/>
              <a:cs typeface="Arial" pitchFamily="34" charset="0"/>
            </a:endParaRPr>
          </a:p>
        </p:txBody>
      </p:sp>
      <p:sp>
        <p:nvSpPr>
          <p:cNvPr id="14" name="13 - Ορθογώνιο"/>
          <p:cNvSpPr/>
          <p:nvPr/>
        </p:nvSpPr>
        <p:spPr>
          <a:xfrm>
            <a:off x="2339752" y="1347614"/>
            <a:ext cx="5814392" cy="369332"/>
          </a:xfrm>
          <a:prstGeom prst="rect">
            <a:avLst/>
          </a:prstGeom>
        </p:spPr>
        <p:txBody>
          <a:bodyPr wrap="square">
            <a:spAutoFit/>
          </a:bodyPr>
          <a:lstStyle/>
          <a:p>
            <a:r>
              <a:rPr lang="el-GR" smtClean="0">
                <a:latin typeface="Arial" pitchFamily="34" charset="0"/>
                <a:cs typeface="Arial" pitchFamily="34" charset="0"/>
              </a:rPr>
              <a:t>από διαρροές λαδιού λίπανσης στον χώρο καύσης</a:t>
            </a:r>
            <a:endParaRPr lang="el-GR">
              <a:latin typeface="Arial" pitchFamily="34" charset="0"/>
              <a:cs typeface="Arial" pitchFamily="34" charset="0"/>
            </a:endParaRPr>
          </a:p>
        </p:txBody>
      </p:sp>
      <p:sp>
        <p:nvSpPr>
          <p:cNvPr id="15" name="14 - Ορθογώνιο"/>
          <p:cNvSpPr/>
          <p:nvPr/>
        </p:nvSpPr>
        <p:spPr>
          <a:xfrm>
            <a:off x="2771800" y="2067694"/>
            <a:ext cx="5832648" cy="646331"/>
          </a:xfrm>
          <a:prstGeom prst="rect">
            <a:avLst/>
          </a:prstGeom>
        </p:spPr>
        <p:txBody>
          <a:bodyPr wrap="square">
            <a:spAutoFit/>
          </a:bodyPr>
          <a:lstStyle/>
          <a:p>
            <a:r>
              <a:rPr lang="el-GR" smtClean="0">
                <a:latin typeface="Arial" pitchFamily="34" charset="0"/>
                <a:cs typeface="Arial" pitchFamily="34" charset="0"/>
              </a:rPr>
              <a:t>Τα κρατήματα εκφράζουν την πρόσφυση των ελαστικών αλλά και τον ρόλο του σχεδιασμού της ανάρτησης</a:t>
            </a:r>
            <a:endParaRPr lang="el-GR">
              <a:latin typeface="Arial" pitchFamily="34" charset="0"/>
              <a:cs typeface="Arial" pitchFamily="34" charset="0"/>
            </a:endParaRPr>
          </a:p>
        </p:txBody>
      </p:sp>
      <p:sp>
        <p:nvSpPr>
          <p:cNvPr id="16" name="15 - TextBox"/>
          <p:cNvSpPr txBox="1"/>
          <p:nvPr/>
        </p:nvSpPr>
        <p:spPr>
          <a:xfrm>
            <a:off x="683568" y="3003798"/>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Πρόσφυση :</a:t>
            </a:r>
            <a:endParaRPr lang="el-GR">
              <a:solidFill>
                <a:schemeClr val="accent1">
                  <a:lumMod val="75000"/>
                </a:schemeClr>
              </a:solidFill>
              <a:latin typeface="Arial" pitchFamily="34" charset="0"/>
              <a:cs typeface="Arial" pitchFamily="34" charset="0"/>
            </a:endParaRPr>
          </a:p>
        </p:txBody>
      </p:sp>
      <p:sp>
        <p:nvSpPr>
          <p:cNvPr id="17" name="16 - TextBox"/>
          <p:cNvSpPr txBox="1"/>
          <p:nvPr/>
        </p:nvSpPr>
        <p:spPr>
          <a:xfrm>
            <a:off x="683568" y="3930610"/>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Φυγόκεντρη :</a:t>
            </a:r>
            <a:endParaRPr lang="el-GR">
              <a:solidFill>
                <a:schemeClr val="accent1">
                  <a:lumMod val="75000"/>
                </a:schemeClr>
              </a:solidFill>
              <a:latin typeface="Arial" pitchFamily="34" charset="0"/>
              <a:cs typeface="Arial" pitchFamily="34" charset="0"/>
            </a:endParaRPr>
          </a:p>
        </p:txBody>
      </p:sp>
      <p:sp>
        <p:nvSpPr>
          <p:cNvPr id="18" name="17 - Ορθογώνιο"/>
          <p:cNvSpPr/>
          <p:nvPr/>
        </p:nvSpPr>
        <p:spPr>
          <a:xfrm>
            <a:off x="2358008" y="3003798"/>
            <a:ext cx="5814392" cy="369332"/>
          </a:xfrm>
          <a:prstGeom prst="rect">
            <a:avLst/>
          </a:prstGeom>
        </p:spPr>
        <p:txBody>
          <a:bodyPr wrap="square">
            <a:spAutoFit/>
          </a:bodyPr>
          <a:lstStyle/>
          <a:p>
            <a:r>
              <a:rPr lang="el-GR" smtClean="0">
                <a:latin typeface="Arial" pitchFamily="34" charset="0"/>
                <a:cs typeface="Arial" pitchFamily="34" charset="0"/>
              </a:rPr>
              <a:t>είναι η τριβή των ελαστικών στο οδόστρωμα</a:t>
            </a:r>
            <a:endParaRPr lang="el-GR">
              <a:latin typeface="Arial" pitchFamily="34" charset="0"/>
              <a:cs typeface="Arial" pitchFamily="34" charset="0"/>
            </a:endParaRPr>
          </a:p>
        </p:txBody>
      </p:sp>
      <p:sp>
        <p:nvSpPr>
          <p:cNvPr id="19" name="18 - Ορθογώνιο"/>
          <p:cNvSpPr/>
          <p:nvPr/>
        </p:nvSpPr>
        <p:spPr>
          <a:xfrm>
            <a:off x="2339752" y="3930610"/>
            <a:ext cx="5814392" cy="369332"/>
          </a:xfrm>
          <a:prstGeom prst="rect">
            <a:avLst/>
          </a:prstGeom>
        </p:spPr>
        <p:txBody>
          <a:bodyPr wrap="square">
            <a:spAutoFit/>
          </a:bodyPr>
          <a:lstStyle/>
          <a:p>
            <a:r>
              <a:rPr lang="el-GR" smtClean="0">
                <a:latin typeface="Arial" pitchFamily="34" charset="0"/>
                <a:cs typeface="Arial" pitchFamily="34" charset="0"/>
              </a:rPr>
              <a:t>είναι η δύναμη που αναπτύσσεται σε κυκλική τροχιά</a:t>
            </a:r>
            <a:endParaRPr lang="el-GR">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1+#ppt_w/2"/>
                                          </p:val>
                                        </p:tav>
                                        <p:tav tm="100000">
                                          <p:val>
                                            <p:strVal val="#ppt_x"/>
                                          </p:val>
                                        </p:tav>
                                      </p:tavLst>
                                    </p:anim>
                                    <p:anim calcmode="lin" valueType="num">
                                      <p:cBhvr additive="base">
                                        <p:cTn id="14"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0-#ppt_w/2"/>
                                          </p:val>
                                        </p:tav>
                                        <p:tav tm="100000">
                                          <p:val>
                                            <p:strVal val="#ppt_x"/>
                                          </p:val>
                                        </p:tav>
                                      </p:tavLst>
                                    </p:anim>
                                    <p:anim calcmode="lin" valueType="num">
                                      <p:cBhvr additive="base">
                                        <p:cTn id="26"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 calcmode="lin" valueType="num">
                                      <p:cBhvr additive="base">
                                        <p:cTn id="37" dur="500" fill="hold"/>
                                        <p:tgtEl>
                                          <p:spTgt spid="15"/>
                                        </p:tgtEl>
                                        <p:attrNameLst>
                                          <p:attrName>ppt_x</p:attrName>
                                        </p:attrNameLst>
                                      </p:cBhvr>
                                      <p:tavLst>
                                        <p:tav tm="0">
                                          <p:val>
                                            <p:strVal val="1+#ppt_w/2"/>
                                          </p:val>
                                        </p:tav>
                                        <p:tav tm="100000">
                                          <p:val>
                                            <p:strVal val="#ppt_x"/>
                                          </p:val>
                                        </p:tav>
                                      </p:tavLst>
                                    </p:anim>
                                    <p:anim calcmode="lin" valueType="num">
                                      <p:cBhvr additive="base">
                                        <p:cTn id="38"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additive="base">
                                        <p:cTn id="55" dur="500" fill="hold"/>
                                        <p:tgtEl>
                                          <p:spTgt spid="17"/>
                                        </p:tgtEl>
                                        <p:attrNameLst>
                                          <p:attrName>ppt_x</p:attrName>
                                        </p:attrNameLst>
                                      </p:cBhvr>
                                      <p:tavLst>
                                        <p:tav tm="0">
                                          <p:val>
                                            <p:strVal val="#ppt_x"/>
                                          </p:val>
                                        </p:tav>
                                        <p:tav tm="100000">
                                          <p:val>
                                            <p:strVal val="#ppt_x"/>
                                          </p:val>
                                        </p:tav>
                                      </p:tavLst>
                                    </p:anim>
                                    <p:anim calcmode="lin" valueType="num">
                                      <p:cBhvr additive="base">
                                        <p:cTn id="5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1+#ppt_w/2"/>
                                          </p:val>
                                        </p:tav>
                                        <p:tav tm="100000">
                                          <p:val>
                                            <p:strVal val="#ppt_x"/>
                                          </p:val>
                                        </p:tav>
                                      </p:tavLst>
                                    </p:anim>
                                    <p:anim calcmode="lin" valueType="num">
                                      <p:cBhvr additive="base">
                                        <p:cTn id="6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P spid="13" grpId="0"/>
      <p:bldP spid="14" grpId="0"/>
      <p:bldP spid="15" grpId="0"/>
      <p:bldP spid="16" grpId="0"/>
      <p:bldP spid="17" grpId="0"/>
      <p:bldP spid="18" grpId="0"/>
      <p:bldP spid="19"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7" name="6 - TextBox"/>
          <p:cNvSpPr txBox="1"/>
          <p:nvPr/>
        </p:nvSpPr>
        <p:spPr>
          <a:xfrm>
            <a:off x="683568" y="1419622"/>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Ισχύς :</a:t>
            </a:r>
            <a:endParaRPr lang="el-GR">
              <a:solidFill>
                <a:schemeClr val="accent1">
                  <a:lumMod val="75000"/>
                </a:schemeClr>
              </a:solidFill>
              <a:latin typeface="Arial" pitchFamily="34" charset="0"/>
              <a:cs typeface="Arial" pitchFamily="34" charset="0"/>
            </a:endParaRPr>
          </a:p>
        </p:txBody>
      </p:sp>
      <p:sp>
        <p:nvSpPr>
          <p:cNvPr id="11" name="10 - TextBox"/>
          <p:cNvSpPr txBox="1"/>
          <p:nvPr/>
        </p:nvSpPr>
        <p:spPr>
          <a:xfrm>
            <a:off x="683568" y="627534"/>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Αδράνεια :</a:t>
            </a:r>
            <a:endParaRPr lang="el-GR">
              <a:solidFill>
                <a:schemeClr val="accent1">
                  <a:lumMod val="75000"/>
                </a:schemeClr>
              </a:solidFill>
              <a:latin typeface="Arial" pitchFamily="34" charset="0"/>
              <a:cs typeface="Arial" pitchFamily="34" charset="0"/>
            </a:endParaRPr>
          </a:p>
        </p:txBody>
      </p:sp>
      <p:sp>
        <p:nvSpPr>
          <p:cNvPr id="14" name="13 - Ορθογώνιο"/>
          <p:cNvSpPr/>
          <p:nvPr/>
        </p:nvSpPr>
        <p:spPr>
          <a:xfrm>
            <a:off x="2502024" y="555526"/>
            <a:ext cx="5814392" cy="646331"/>
          </a:xfrm>
          <a:prstGeom prst="rect">
            <a:avLst/>
          </a:prstGeom>
        </p:spPr>
        <p:txBody>
          <a:bodyPr wrap="square">
            <a:spAutoFit/>
          </a:bodyPr>
          <a:lstStyle/>
          <a:p>
            <a:r>
              <a:rPr lang="el-GR" smtClean="0">
                <a:latin typeface="Arial" pitchFamily="34" charset="0"/>
                <a:cs typeface="Arial" pitchFamily="34" charset="0"/>
              </a:rPr>
              <a:t>είναι η τάση των σωμάτων να διατηρήσουν την κινητική τους κατάσταση</a:t>
            </a:r>
            <a:endParaRPr lang="el-GR">
              <a:latin typeface="Arial" pitchFamily="34" charset="0"/>
              <a:cs typeface="Arial" pitchFamily="34" charset="0"/>
            </a:endParaRPr>
          </a:p>
        </p:txBody>
      </p:sp>
      <p:sp>
        <p:nvSpPr>
          <p:cNvPr id="15" name="14 - Ορθογώνιο"/>
          <p:cNvSpPr/>
          <p:nvPr/>
        </p:nvSpPr>
        <p:spPr>
          <a:xfrm>
            <a:off x="2502024" y="1419622"/>
            <a:ext cx="5814392" cy="369332"/>
          </a:xfrm>
          <a:prstGeom prst="rect">
            <a:avLst/>
          </a:prstGeom>
        </p:spPr>
        <p:txBody>
          <a:bodyPr wrap="square">
            <a:spAutoFit/>
          </a:bodyPr>
          <a:lstStyle/>
          <a:p>
            <a:r>
              <a:rPr lang="el-GR" smtClean="0">
                <a:latin typeface="Arial" pitchFamily="34" charset="0"/>
                <a:cs typeface="Arial" pitchFamily="34" charset="0"/>
              </a:rPr>
              <a:t>είναι η ιπποδύναμη ή τα άλογα του κινητήρα</a:t>
            </a:r>
            <a:endParaRPr lang="el-GR">
              <a:latin typeface="Arial" pitchFamily="34" charset="0"/>
              <a:cs typeface="Arial" pitchFamily="34" charset="0"/>
            </a:endParaRPr>
          </a:p>
        </p:txBody>
      </p:sp>
      <p:sp>
        <p:nvSpPr>
          <p:cNvPr id="16" name="15 - TextBox"/>
          <p:cNvSpPr txBox="1"/>
          <p:nvPr/>
        </p:nvSpPr>
        <p:spPr>
          <a:xfrm>
            <a:off x="683568" y="2994506"/>
            <a:ext cx="1944216" cy="369332"/>
          </a:xfrm>
          <a:prstGeom prst="rect">
            <a:avLst/>
          </a:prstGeom>
          <a:noFill/>
        </p:spPr>
        <p:txBody>
          <a:bodyPr wrap="square" rtlCol="0">
            <a:spAutoFit/>
          </a:bodyPr>
          <a:lstStyle/>
          <a:p>
            <a:pPr>
              <a:buSzPct val="90000"/>
              <a:buFont typeface="Wingdings" pitchFamily="2" charset="2"/>
              <a:buChar char="q"/>
            </a:pPr>
            <a:r>
              <a:rPr lang="el-GR">
                <a:solidFill>
                  <a:schemeClr val="accent1">
                    <a:lumMod val="75000"/>
                  </a:schemeClr>
                </a:solidFill>
                <a:latin typeface="Arial" pitchFamily="34" charset="0"/>
                <a:cs typeface="Arial" pitchFamily="34" charset="0"/>
              </a:rPr>
              <a:t> </a:t>
            </a:r>
            <a:r>
              <a:rPr lang="el-GR" smtClean="0">
                <a:solidFill>
                  <a:schemeClr val="accent1">
                    <a:lumMod val="75000"/>
                  </a:schemeClr>
                </a:solidFill>
                <a:latin typeface="Arial" pitchFamily="34" charset="0"/>
                <a:cs typeface="Arial" pitchFamily="34" charset="0"/>
              </a:rPr>
              <a:t>Επιτάχυνση :</a:t>
            </a:r>
            <a:endParaRPr lang="el-GR">
              <a:solidFill>
                <a:schemeClr val="accent1">
                  <a:lumMod val="75000"/>
                </a:schemeClr>
              </a:solidFill>
              <a:latin typeface="Arial" pitchFamily="34" charset="0"/>
              <a:cs typeface="Arial" pitchFamily="34" charset="0"/>
            </a:endParaRPr>
          </a:p>
        </p:txBody>
      </p:sp>
      <p:sp>
        <p:nvSpPr>
          <p:cNvPr id="17" name="16 - TextBox"/>
          <p:cNvSpPr txBox="1"/>
          <p:nvPr/>
        </p:nvSpPr>
        <p:spPr>
          <a:xfrm>
            <a:off x="683568" y="2202418"/>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Ροπή :</a:t>
            </a:r>
            <a:endParaRPr lang="el-GR">
              <a:solidFill>
                <a:schemeClr val="accent1">
                  <a:lumMod val="75000"/>
                </a:schemeClr>
              </a:solidFill>
              <a:latin typeface="Arial" pitchFamily="34" charset="0"/>
              <a:cs typeface="Arial" pitchFamily="34" charset="0"/>
            </a:endParaRPr>
          </a:p>
        </p:txBody>
      </p:sp>
      <p:sp>
        <p:nvSpPr>
          <p:cNvPr id="18" name="17 - Ορθογώνιο"/>
          <p:cNvSpPr/>
          <p:nvPr/>
        </p:nvSpPr>
        <p:spPr>
          <a:xfrm>
            <a:off x="2502024" y="2202418"/>
            <a:ext cx="5814392" cy="369332"/>
          </a:xfrm>
          <a:prstGeom prst="rect">
            <a:avLst/>
          </a:prstGeom>
        </p:spPr>
        <p:txBody>
          <a:bodyPr wrap="square">
            <a:spAutoFit/>
          </a:bodyPr>
          <a:lstStyle/>
          <a:p>
            <a:r>
              <a:rPr lang="el-GR" smtClean="0">
                <a:latin typeface="Arial" pitchFamily="34" charset="0"/>
                <a:cs typeface="Arial" pitchFamily="34" charset="0"/>
              </a:rPr>
              <a:t>είναι το πόσο τραβάει ο κινητήρας</a:t>
            </a:r>
            <a:endParaRPr lang="el-GR">
              <a:latin typeface="Arial" pitchFamily="34" charset="0"/>
              <a:cs typeface="Arial" pitchFamily="34" charset="0"/>
            </a:endParaRPr>
          </a:p>
        </p:txBody>
      </p:sp>
      <p:sp>
        <p:nvSpPr>
          <p:cNvPr id="19" name="18 - Ορθογώνιο"/>
          <p:cNvSpPr/>
          <p:nvPr/>
        </p:nvSpPr>
        <p:spPr>
          <a:xfrm>
            <a:off x="2502024" y="2859782"/>
            <a:ext cx="5814392" cy="646331"/>
          </a:xfrm>
          <a:prstGeom prst="rect">
            <a:avLst/>
          </a:prstGeom>
        </p:spPr>
        <p:txBody>
          <a:bodyPr wrap="square">
            <a:spAutoFit/>
          </a:bodyPr>
          <a:lstStyle/>
          <a:p>
            <a:r>
              <a:rPr lang="el-GR" smtClean="0">
                <a:latin typeface="Arial" pitchFamily="34" charset="0"/>
                <a:cs typeface="Arial" pitchFamily="34" charset="0"/>
              </a:rPr>
              <a:t>είναι ο ρυθμός αύξησης της ταχύτητας από στάση ή εν κινήσει με τη δεύτερη ταχύτητα γνωστή ως ρεπρίζ</a:t>
            </a:r>
            <a:endParaRPr lang="el-GR">
              <a:latin typeface="Arial" pitchFamily="34" charset="0"/>
              <a:cs typeface="Arial" pitchFamily="34" charset="0"/>
            </a:endParaRPr>
          </a:p>
        </p:txBody>
      </p:sp>
      <p:sp>
        <p:nvSpPr>
          <p:cNvPr id="20" name="19 - TextBox"/>
          <p:cNvSpPr txBox="1"/>
          <p:nvPr/>
        </p:nvSpPr>
        <p:spPr>
          <a:xfrm>
            <a:off x="683568" y="3858602"/>
            <a:ext cx="2016224"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Επιβράδυνση :</a:t>
            </a:r>
            <a:endParaRPr lang="el-GR">
              <a:solidFill>
                <a:schemeClr val="accent1">
                  <a:lumMod val="75000"/>
                </a:schemeClr>
              </a:solidFill>
              <a:latin typeface="Arial" pitchFamily="34" charset="0"/>
              <a:cs typeface="Arial" pitchFamily="34" charset="0"/>
            </a:endParaRPr>
          </a:p>
        </p:txBody>
      </p:sp>
      <p:sp>
        <p:nvSpPr>
          <p:cNvPr id="21" name="20 - Ορθογώνιο"/>
          <p:cNvSpPr/>
          <p:nvPr/>
        </p:nvSpPr>
        <p:spPr>
          <a:xfrm>
            <a:off x="2502024" y="3858602"/>
            <a:ext cx="5814392" cy="369332"/>
          </a:xfrm>
          <a:prstGeom prst="rect">
            <a:avLst/>
          </a:prstGeom>
        </p:spPr>
        <p:txBody>
          <a:bodyPr wrap="square">
            <a:spAutoFit/>
          </a:bodyPr>
          <a:lstStyle/>
          <a:p>
            <a:r>
              <a:rPr lang="el-GR" smtClean="0">
                <a:latin typeface="Arial" pitchFamily="34" charset="0"/>
                <a:cs typeface="Arial" pitchFamily="34" charset="0"/>
              </a:rPr>
              <a:t>είναι ο ρυθμός μείωσης της ταχύτητας</a:t>
            </a:r>
            <a:endParaRPr lang="el-GR">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fill="hold"/>
                                        <p:tgtEl>
                                          <p:spTgt spid="14"/>
                                        </p:tgtEl>
                                        <p:attrNameLst>
                                          <p:attrName>ppt_x</p:attrName>
                                        </p:attrNameLst>
                                      </p:cBhvr>
                                      <p:tavLst>
                                        <p:tav tm="0">
                                          <p:val>
                                            <p:strVal val="1+#ppt_w/2"/>
                                          </p:val>
                                        </p:tav>
                                        <p:tav tm="100000">
                                          <p:val>
                                            <p:strVal val="#ppt_x"/>
                                          </p:val>
                                        </p:tav>
                                      </p:tavLst>
                                    </p:anim>
                                    <p:anim calcmode="lin" valueType="num">
                                      <p:cBhvr additive="base">
                                        <p:cTn id="14"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1+#ppt_w/2"/>
                                          </p:val>
                                        </p:tav>
                                        <p:tav tm="100000">
                                          <p:val>
                                            <p:strVal val="#ppt_x"/>
                                          </p:val>
                                        </p:tav>
                                      </p:tavLst>
                                    </p:anim>
                                    <p:anim calcmode="lin" valueType="num">
                                      <p:cBhvr additive="base">
                                        <p:cTn id="26"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additive="base">
                                        <p:cTn id="43" dur="500" fill="hold"/>
                                        <p:tgtEl>
                                          <p:spTgt spid="16"/>
                                        </p:tgtEl>
                                        <p:attrNameLst>
                                          <p:attrName>ppt_x</p:attrName>
                                        </p:attrNameLst>
                                      </p:cBhvr>
                                      <p:tavLst>
                                        <p:tav tm="0">
                                          <p:val>
                                            <p:strVal val="#ppt_x"/>
                                          </p:val>
                                        </p:tav>
                                        <p:tav tm="100000">
                                          <p:val>
                                            <p:strVal val="#ppt_x"/>
                                          </p:val>
                                        </p:tav>
                                      </p:tavLst>
                                    </p:anim>
                                    <p:anim calcmode="lin" valueType="num">
                                      <p:cBhvr additive="base">
                                        <p:cTn id="4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500" fill="hold"/>
                                        <p:tgtEl>
                                          <p:spTgt spid="19"/>
                                        </p:tgtEl>
                                        <p:attrNameLst>
                                          <p:attrName>ppt_x</p:attrName>
                                        </p:attrNameLst>
                                      </p:cBhvr>
                                      <p:tavLst>
                                        <p:tav tm="0">
                                          <p:val>
                                            <p:strVal val="1+#ppt_w/2"/>
                                          </p:val>
                                        </p:tav>
                                        <p:tav tm="100000">
                                          <p:val>
                                            <p:strVal val="#ppt_x"/>
                                          </p:val>
                                        </p:tav>
                                      </p:tavLst>
                                    </p:anim>
                                    <p:anim calcmode="lin" valueType="num">
                                      <p:cBhvr additive="base">
                                        <p:cTn id="50" dur="500" fill="hold"/>
                                        <p:tgtEl>
                                          <p:spTgt spid="19"/>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additive="base">
                                        <p:cTn id="55" dur="500" fill="hold"/>
                                        <p:tgtEl>
                                          <p:spTgt spid="20"/>
                                        </p:tgtEl>
                                        <p:attrNameLst>
                                          <p:attrName>ppt_x</p:attrName>
                                        </p:attrNameLst>
                                      </p:cBhvr>
                                      <p:tavLst>
                                        <p:tav tm="0">
                                          <p:val>
                                            <p:strVal val="#ppt_x"/>
                                          </p:val>
                                        </p:tav>
                                        <p:tav tm="100000">
                                          <p:val>
                                            <p:strVal val="#ppt_x"/>
                                          </p:val>
                                        </p:tav>
                                      </p:tavLst>
                                    </p:anim>
                                    <p:anim calcmode="lin" valueType="num">
                                      <p:cBhvr additive="base">
                                        <p:cTn id="5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7" fill="hold" nodeType="clickPar">
                      <p:stCondLst>
                        <p:cond delay="indefinite"/>
                      </p:stCondLst>
                      <p:childTnLst>
                        <p:par>
                          <p:cTn id="58" fill="hold" nodeType="afterGroup">
                            <p:stCondLst>
                              <p:cond delay="0"/>
                            </p:stCondLst>
                            <p:childTnLst>
                              <p:par>
                                <p:cTn id="59" presetID="2" presetClass="entr" presetSubtype="2" fill="hold" grpId="0" nodeType="clickEffect">
                                  <p:stCondLst>
                                    <p:cond delay="0"/>
                                  </p:stCondLst>
                                  <p:childTnLst>
                                    <p:set>
                                      <p:cBhvr>
                                        <p:cTn id="60" dur="1" fill="hold">
                                          <p:stCondLst>
                                            <p:cond delay="0"/>
                                          </p:stCondLst>
                                        </p:cTn>
                                        <p:tgtEl>
                                          <p:spTgt spid="21"/>
                                        </p:tgtEl>
                                        <p:attrNameLst>
                                          <p:attrName>style.visibility</p:attrName>
                                        </p:attrNameLst>
                                      </p:cBhvr>
                                      <p:to>
                                        <p:strVal val="visible"/>
                                      </p:to>
                                    </p:set>
                                    <p:anim calcmode="lin" valueType="num">
                                      <p:cBhvr additive="base">
                                        <p:cTn id="61" dur="500" fill="hold"/>
                                        <p:tgtEl>
                                          <p:spTgt spid="21"/>
                                        </p:tgtEl>
                                        <p:attrNameLst>
                                          <p:attrName>ppt_x</p:attrName>
                                        </p:attrNameLst>
                                      </p:cBhvr>
                                      <p:tavLst>
                                        <p:tav tm="0">
                                          <p:val>
                                            <p:strVal val="1+#ppt_w/2"/>
                                          </p:val>
                                        </p:tav>
                                        <p:tav tm="100000">
                                          <p:val>
                                            <p:strVal val="#ppt_x"/>
                                          </p:val>
                                        </p:tav>
                                      </p:tavLst>
                                    </p:anim>
                                    <p:anim calcmode="lin" valueType="num">
                                      <p:cBhvr additive="base">
                                        <p:cTn id="6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4" grpId="0"/>
      <p:bldP spid="15" grpId="0"/>
      <p:bldP spid="16" grpId="0"/>
      <p:bldP spid="17" grpId="0"/>
      <p:bldP spid="18" grpId="0"/>
      <p:bldP spid="19" grpId="0"/>
      <p:bldP spid="20" grpId="0"/>
      <p:bldP spid="21"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627534"/>
            <a:ext cx="1944216" cy="369332"/>
          </a:xfrm>
          <a:prstGeom prst="rect">
            <a:avLst/>
          </a:prstGeom>
          <a:noFill/>
        </p:spPr>
        <p:txBody>
          <a:bodyPr wrap="square" rtlCol="0">
            <a:spAutoFit/>
          </a:bodyPr>
          <a:lstStyle/>
          <a:p>
            <a:pPr>
              <a:buSzPct val="90000"/>
              <a:buFont typeface="Wingdings" pitchFamily="2" charset="2"/>
              <a:buChar char="q"/>
            </a:pPr>
            <a:r>
              <a:rPr lang="el-GR">
                <a:solidFill>
                  <a:schemeClr val="accent1">
                    <a:lumMod val="75000"/>
                  </a:schemeClr>
                </a:solidFill>
                <a:latin typeface="Arial" pitchFamily="34" charset="0"/>
                <a:cs typeface="Arial" pitchFamily="34" charset="0"/>
              </a:rPr>
              <a:t> </a:t>
            </a:r>
            <a:r>
              <a:rPr lang="el-GR" smtClean="0">
                <a:solidFill>
                  <a:schemeClr val="accent1">
                    <a:lumMod val="75000"/>
                  </a:schemeClr>
                </a:solidFill>
                <a:latin typeface="Arial" pitchFamily="34" charset="0"/>
                <a:cs typeface="Arial" pitchFamily="34" charset="0"/>
              </a:rPr>
              <a:t>Ρελαντί :</a:t>
            </a:r>
            <a:endParaRPr lang="el-GR">
              <a:solidFill>
                <a:schemeClr val="accent1">
                  <a:lumMod val="75000"/>
                </a:schemeClr>
              </a:solidFill>
              <a:latin typeface="Arial" pitchFamily="34" charset="0"/>
              <a:cs typeface="Arial" pitchFamily="34" charset="0"/>
            </a:endParaRPr>
          </a:p>
        </p:txBody>
      </p:sp>
      <p:sp>
        <p:nvSpPr>
          <p:cNvPr id="10" name="9 - TextBox"/>
          <p:cNvSpPr txBox="1"/>
          <p:nvPr/>
        </p:nvSpPr>
        <p:spPr>
          <a:xfrm>
            <a:off x="683568" y="1275606"/>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Τελική ή φουλ :</a:t>
            </a:r>
            <a:endParaRPr lang="el-GR">
              <a:solidFill>
                <a:schemeClr val="accent1">
                  <a:lumMod val="75000"/>
                </a:schemeClr>
              </a:solidFill>
              <a:latin typeface="Arial" pitchFamily="34" charset="0"/>
              <a:cs typeface="Arial" pitchFamily="34" charset="0"/>
            </a:endParaRPr>
          </a:p>
        </p:txBody>
      </p:sp>
      <p:sp>
        <p:nvSpPr>
          <p:cNvPr id="11" name="10 - TextBox"/>
          <p:cNvSpPr txBox="1"/>
          <p:nvPr/>
        </p:nvSpPr>
        <p:spPr>
          <a:xfrm>
            <a:off x="683568" y="1995686"/>
            <a:ext cx="1944216" cy="369332"/>
          </a:xfrm>
          <a:prstGeom prst="rect">
            <a:avLst/>
          </a:prstGeom>
          <a:noFill/>
        </p:spPr>
        <p:txBody>
          <a:bodyPr wrap="square" rtlCol="0">
            <a:spAutoFit/>
          </a:bodyPr>
          <a:lstStyle/>
          <a:p>
            <a:pPr>
              <a:buSzPct val="90000"/>
              <a:buFont typeface="Wingdings" pitchFamily="2" charset="2"/>
              <a:buChar char="q"/>
            </a:pPr>
            <a:r>
              <a:rPr lang="el-GR" smtClean="0">
                <a:solidFill>
                  <a:schemeClr val="accent1">
                    <a:lumMod val="75000"/>
                  </a:schemeClr>
                </a:solidFill>
                <a:latin typeface="Arial" pitchFamily="34" charset="0"/>
                <a:cs typeface="Arial" pitchFamily="34" charset="0"/>
              </a:rPr>
              <a:t> </a:t>
            </a:r>
            <a:r>
              <a:rPr lang="en-US" smtClean="0">
                <a:solidFill>
                  <a:schemeClr val="accent1">
                    <a:lumMod val="75000"/>
                  </a:schemeClr>
                </a:solidFill>
                <a:latin typeface="Arial" pitchFamily="34" charset="0"/>
                <a:cs typeface="Arial" pitchFamily="34" charset="0"/>
              </a:rPr>
              <a:t>MEK</a:t>
            </a:r>
            <a:r>
              <a:rPr lang="el-GR" smtClean="0">
                <a:solidFill>
                  <a:schemeClr val="accent1">
                    <a:lumMod val="75000"/>
                  </a:schemeClr>
                </a:solidFill>
                <a:latin typeface="Arial" pitchFamily="34" charset="0"/>
                <a:cs typeface="Arial" pitchFamily="34" charset="0"/>
              </a:rPr>
              <a:t> </a:t>
            </a:r>
            <a:r>
              <a:rPr lang="en-US" smtClean="0">
                <a:solidFill>
                  <a:schemeClr val="accent1">
                    <a:lumMod val="75000"/>
                  </a:schemeClr>
                </a:solidFill>
                <a:latin typeface="Arial" pitchFamily="34" charset="0"/>
                <a:cs typeface="Arial" pitchFamily="34" charset="0"/>
              </a:rPr>
              <a:t>:</a:t>
            </a:r>
            <a:endParaRPr lang="el-GR">
              <a:solidFill>
                <a:schemeClr val="accent1">
                  <a:lumMod val="75000"/>
                </a:schemeClr>
              </a:solidFill>
              <a:latin typeface="Arial" pitchFamily="34" charset="0"/>
              <a:cs typeface="Arial" pitchFamily="34" charset="0"/>
            </a:endParaRPr>
          </a:p>
        </p:txBody>
      </p:sp>
      <p:sp>
        <p:nvSpPr>
          <p:cNvPr id="12" name="11 - Ορθογώνιο"/>
          <p:cNvSpPr/>
          <p:nvPr/>
        </p:nvSpPr>
        <p:spPr>
          <a:xfrm>
            <a:off x="2574032" y="627534"/>
            <a:ext cx="5814392" cy="369332"/>
          </a:xfrm>
          <a:prstGeom prst="rect">
            <a:avLst/>
          </a:prstGeom>
        </p:spPr>
        <p:txBody>
          <a:bodyPr wrap="square">
            <a:spAutoFit/>
          </a:bodyPr>
          <a:lstStyle/>
          <a:p>
            <a:r>
              <a:rPr lang="el-GR" smtClean="0">
                <a:latin typeface="Arial" pitchFamily="34" charset="0"/>
                <a:cs typeface="Arial" pitchFamily="34" charset="0"/>
              </a:rPr>
              <a:t>είναι οι χαμηλότερες στροφές λειτουργίας των ΜΕΚ</a:t>
            </a:r>
            <a:endParaRPr lang="el-GR">
              <a:latin typeface="Arial" pitchFamily="34" charset="0"/>
              <a:cs typeface="Arial" pitchFamily="34" charset="0"/>
            </a:endParaRPr>
          </a:p>
        </p:txBody>
      </p:sp>
      <p:sp>
        <p:nvSpPr>
          <p:cNvPr id="13" name="12 - Ορθογώνιο"/>
          <p:cNvSpPr/>
          <p:nvPr/>
        </p:nvSpPr>
        <p:spPr>
          <a:xfrm>
            <a:off x="2555776" y="1275606"/>
            <a:ext cx="5814392" cy="369332"/>
          </a:xfrm>
          <a:prstGeom prst="rect">
            <a:avLst/>
          </a:prstGeom>
        </p:spPr>
        <p:txBody>
          <a:bodyPr wrap="square">
            <a:spAutoFit/>
          </a:bodyPr>
          <a:lstStyle/>
          <a:p>
            <a:r>
              <a:rPr lang="el-GR" smtClean="0">
                <a:latin typeface="Arial" pitchFamily="34" charset="0"/>
                <a:cs typeface="Arial" pitchFamily="34" charset="0"/>
              </a:rPr>
              <a:t>είναι η μέγιστη ταχύτητα που αναπτύσσει το όχημα</a:t>
            </a:r>
            <a:endParaRPr lang="el-GR">
              <a:latin typeface="Arial" pitchFamily="34" charset="0"/>
              <a:cs typeface="Arial" pitchFamily="34" charset="0"/>
            </a:endParaRPr>
          </a:p>
        </p:txBody>
      </p:sp>
      <p:sp>
        <p:nvSpPr>
          <p:cNvPr id="14" name="13 - Ορθογώνιο"/>
          <p:cNvSpPr/>
          <p:nvPr/>
        </p:nvSpPr>
        <p:spPr>
          <a:xfrm>
            <a:off x="2555776" y="1995686"/>
            <a:ext cx="5814392" cy="369332"/>
          </a:xfrm>
          <a:prstGeom prst="rect">
            <a:avLst/>
          </a:prstGeom>
        </p:spPr>
        <p:txBody>
          <a:bodyPr wrap="square">
            <a:spAutoFit/>
          </a:bodyPr>
          <a:lstStyle/>
          <a:p>
            <a:r>
              <a:rPr lang="el-GR" smtClean="0">
                <a:latin typeface="Arial" pitchFamily="34" charset="0"/>
                <a:cs typeface="Arial" pitchFamily="34" charset="0"/>
              </a:rPr>
              <a:t>είναι η μηχανή εσωτερικής καύσεως</a:t>
            </a:r>
            <a:endParaRPr lang="el-GR">
              <a:latin typeface="Arial" pitchFamily="34" charset="0"/>
              <a:cs typeface="Arial" pitchFamily="34" charset="0"/>
            </a:endParaRPr>
          </a:p>
        </p:txBody>
      </p:sp>
      <p:sp>
        <p:nvSpPr>
          <p:cNvPr id="15" name="14 - Ορθογώνιο"/>
          <p:cNvSpPr/>
          <p:nvPr/>
        </p:nvSpPr>
        <p:spPr>
          <a:xfrm>
            <a:off x="467544" y="2859782"/>
            <a:ext cx="8352928" cy="1477328"/>
          </a:xfrm>
          <a:prstGeom prst="rect">
            <a:avLst/>
          </a:prstGeom>
        </p:spPr>
        <p:txBody>
          <a:bodyPr wrap="square">
            <a:spAutoFit/>
          </a:bodyPr>
          <a:lstStyle/>
          <a:p>
            <a:pPr>
              <a:buFont typeface="Wingdings" pitchFamily="2" charset="2"/>
              <a:buChar char="ü"/>
            </a:pPr>
            <a:r>
              <a:rPr lang="el-GR" smtClean="0">
                <a:latin typeface="Arial" pitchFamily="34" charset="0"/>
                <a:cs typeface="Arial" pitchFamily="34" charset="0"/>
              </a:rPr>
              <a:t> Οι ΜΕΚ διαδέχθηκαν τις ατμομηχανές, που ήταν μηχανές εξωτερικής καύσεως</a:t>
            </a:r>
          </a:p>
          <a:p>
            <a:pPr>
              <a:buFont typeface="Wingdings" pitchFamily="2" charset="2"/>
              <a:buChar char="ü"/>
            </a:pPr>
            <a:endParaRPr lang="el-GR" smtClean="0">
              <a:latin typeface="Arial" pitchFamily="34" charset="0"/>
              <a:cs typeface="Arial" pitchFamily="34" charset="0"/>
            </a:endParaRPr>
          </a:p>
          <a:p>
            <a:pPr>
              <a:buFont typeface="Wingdings" pitchFamily="2" charset="2"/>
              <a:buChar char="ü"/>
            </a:pPr>
            <a:r>
              <a:rPr lang="el-GR" smtClean="0">
                <a:latin typeface="Arial" pitchFamily="34" charset="0"/>
                <a:cs typeface="Arial" pitchFamily="34" charset="0"/>
              </a:rPr>
              <a:t> Ο ΟΤΤΟ είναι ο εφευρέτης της βενζινομηχανής</a:t>
            </a:r>
          </a:p>
          <a:p>
            <a:pPr>
              <a:buFont typeface="Wingdings" pitchFamily="2" charset="2"/>
              <a:buChar char="ü"/>
            </a:pPr>
            <a:endParaRPr lang="el-GR" smtClean="0">
              <a:latin typeface="Arial" pitchFamily="34" charset="0"/>
              <a:cs typeface="Arial" pitchFamily="34" charset="0"/>
            </a:endParaRPr>
          </a:p>
          <a:p>
            <a:pPr>
              <a:buFont typeface="Wingdings" pitchFamily="2" charset="2"/>
              <a:buChar char="ü"/>
            </a:pPr>
            <a:r>
              <a:rPr lang="el-GR" smtClean="0">
                <a:latin typeface="Arial" pitchFamily="34" charset="0"/>
                <a:cs typeface="Arial" pitchFamily="34" charset="0"/>
              </a:rPr>
              <a:t> Ο DIESEL είναι ο εφευρέτης της πετρελαιομηχανής</a:t>
            </a:r>
            <a:endParaRPr lang="el-GR">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1+#ppt_w/2"/>
                                          </p:val>
                                        </p:tav>
                                        <p:tav tm="100000">
                                          <p:val>
                                            <p:strVal val="#ppt_x"/>
                                          </p:val>
                                        </p:tav>
                                      </p:tavLst>
                                    </p:anim>
                                    <p:anim calcmode="lin" valueType="num">
                                      <p:cBhvr additive="base">
                                        <p:cTn id="14"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after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after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1+#ppt_w/2"/>
                                          </p:val>
                                        </p:tav>
                                        <p:tav tm="100000">
                                          <p:val>
                                            <p:strVal val="#ppt_x"/>
                                          </p:val>
                                        </p:tav>
                                      </p:tavLst>
                                    </p:anim>
                                    <p:anim calcmode="lin" valueType="num">
                                      <p:cBhvr additive="base">
                                        <p:cTn id="2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after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500" fill="hold"/>
                                        <p:tgtEl>
                                          <p:spTgt spid="11"/>
                                        </p:tgtEl>
                                        <p:attrNameLst>
                                          <p:attrName>ppt_x</p:attrName>
                                        </p:attrNameLst>
                                      </p:cBhvr>
                                      <p:tavLst>
                                        <p:tav tm="0">
                                          <p:val>
                                            <p:strVal val="#ppt_x"/>
                                          </p:val>
                                        </p:tav>
                                        <p:tav tm="100000">
                                          <p:val>
                                            <p:strVal val="#ppt_x"/>
                                          </p:val>
                                        </p:tav>
                                      </p:tavLst>
                                    </p:anim>
                                    <p:anim calcmode="lin" valueType="num">
                                      <p:cBhvr additive="base">
                                        <p:cTn id="3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after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additive="base">
                                        <p:cTn id="37" dur="500" fill="hold"/>
                                        <p:tgtEl>
                                          <p:spTgt spid="14"/>
                                        </p:tgtEl>
                                        <p:attrNameLst>
                                          <p:attrName>ppt_x</p:attrName>
                                        </p:attrNameLst>
                                      </p:cBhvr>
                                      <p:tavLst>
                                        <p:tav tm="0">
                                          <p:val>
                                            <p:strVal val="1+#ppt_w/2"/>
                                          </p:val>
                                        </p:tav>
                                        <p:tav tm="100000">
                                          <p:val>
                                            <p:strVal val="#ppt_x"/>
                                          </p:val>
                                        </p:tav>
                                      </p:tavLst>
                                    </p:anim>
                                    <p:anim calcmode="lin" valueType="num">
                                      <p:cBhvr additive="base">
                                        <p:cTn id="3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afterGroup">
                            <p:stCondLst>
                              <p:cond delay="0"/>
                            </p:stCondLst>
                            <p:childTnLst>
                              <p:par>
                                <p:cTn id="41" presetID="2" presetClass="entr" presetSubtype="4" fill="hold" nodeType="clickEffect">
                                  <p:stCondLst>
                                    <p:cond delay="0"/>
                                  </p:stCondLst>
                                  <p:childTnLst>
                                    <p:set>
                                      <p:cBhvr>
                                        <p:cTn id="42" dur="1" fill="hold">
                                          <p:stCondLst>
                                            <p:cond delay="0"/>
                                          </p:stCondLst>
                                        </p:cTn>
                                        <p:tgtEl>
                                          <p:spTgt spid="15">
                                            <p:txEl>
                                              <p:pRg st="0" end="0"/>
                                            </p:txEl>
                                          </p:spTgt>
                                        </p:tgtEl>
                                        <p:attrNameLst>
                                          <p:attrName>style.visibility</p:attrName>
                                        </p:attrNameLst>
                                      </p:cBhvr>
                                      <p:to>
                                        <p:strVal val="visible"/>
                                      </p:to>
                                    </p:set>
                                    <p:anim calcmode="lin" valueType="num">
                                      <p:cBhvr additive="base">
                                        <p:cTn id="43"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after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5">
                                            <p:txEl>
                                              <p:pRg st="2" end="2"/>
                                            </p:txEl>
                                          </p:spTgt>
                                        </p:tgtEl>
                                        <p:attrNameLst>
                                          <p:attrName>style.visibility</p:attrName>
                                        </p:attrNameLst>
                                      </p:cBhvr>
                                      <p:to>
                                        <p:strVal val="visible"/>
                                      </p:to>
                                    </p:set>
                                    <p:anim calcmode="lin" valueType="num">
                                      <p:cBhvr additive="base">
                                        <p:cTn id="49"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afterGroup">
                            <p:stCondLst>
                              <p:cond delay="0"/>
                            </p:stCondLst>
                            <p:childTnLst>
                              <p:par>
                                <p:cTn id="53" presetID="2" presetClass="entr" presetSubtype="4" fill="hold" nodeType="clickEffect">
                                  <p:stCondLst>
                                    <p:cond delay="0"/>
                                  </p:stCondLst>
                                  <p:childTnLst>
                                    <p:set>
                                      <p:cBhvr>
                                        <p:cTn id="54" dur="1" fill="hold">
                                          <p:stCondLst>
                                            <p:cond delay="0"/>
                                          </p:stCondLst>
                                        </p:cTn>
                                        <p:tgtEl>
                                          <p:spTgt spid="15">
                                            <p:txEl>
                                              <p:pRg st="4" end="4"/>
                                            </p:txEl>
                                          </p:spTgt>
                                        </p:tgtEl>
                                        <p:attrNameLst>
                                          <p:attrName>style.visibility</p:attrName>
                                        </p:attrNameLst>
                                      </p:cBhvr>
                                      <p:to>
                                        <p:strVal val="visible"/>
                                      </p:to>
                                    </p:set>
                                    <p:anim calcmode="lin" valueType="num">
                                      <p:cBhvr additive="base">
                                        <p:cTn id="55"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pic>
        <p:nvPicPr>
          <p:cNvPr id="1026" name="Picture 2"/>
          <p:cNvPicPr>
            <a:picLocks noGrp="1" noChangeAspect="1" noChangeArrowheads="1"/>
          </p:cNvPicPr>
          <p:nvPr>
            <p:ph idx="1"/>
          </p:nvPr>
        </p:nvPicPr>
        <p:blipFill>
          <a:blip r:embed="rId2"/>
          <a:stretch>
            <a:fillRect/>
          </a:stretch>
        </p:blipFill>
        <p:spPr bwMode="auto">
          <a:xfrm>
            <a:off x="611560" y="555526"/>
            <a:ext cx="792087" cy="720523"/>
          </a:xfrm>
          <a:prstGeom prst="rect">
            <a:avLst/>
          </a:prstGeom>
          <a:noFill/>
          <a:ln w="9525">
            <a:noFill/>
            <a:miter lim="800000"/>
          </a:ln>
          <a:effectLst/>
        </p:spPr>
      </p:pic>
      <p:sp>
        <p:nvSpPr>
          <p:cNvPr id="8" name="7 - TextBox"/>
          <p:cNvSpPr txBox="1"/>
          <p:nvPr/>
        </p:nvSpPr>
        <p:spPr>
          <a:xfrm>
            <a:off x="1547664" y="699542"/>
            <a:ext cx="2592288" cy="369332"/>
          </a:xfrm>
          <a:prstGeom prst="rect">
            <a:avLst/>
          </a:prstGeom>
          <a:noFill/>
        </p:spPr>
        <p:txBody>
          <a:bodyPr wrap="square" rtlCol="0">
            <a:spAutoFit/>
          </a:bodyPr>
          <a:lstStyle/>
          <a:p>
            <a:r>
              <a:rPr lang="el-GR" b="1" smtClean="0">
                <a:latin typeface="+mj-lt"/>
              </a:rPr>
              <a:t>Διδακτικοί στόχοι</a:t>
            </a:r>
            <a:endParaRPr lang="el-GR" b="1">
              <a:latin typeface="+mj-lt"/>
            </a:endParaRPr>
          </a:p>
        </p:txBody>
      </p:sp>
      <p:sp>
        <p:nvSpPr>
          <p:cNvPr id="9" name="8 - TextBox"/>
          <p:cNvSpPr txBox="1"/>
          <p:nvPr/>
        </p:nvSpPr>
        <p:spPr>
          <a:xfrm>
            <a:off x="683568" y="1491630"/>
            <a:ext cx="7920880" cy="2031325"/>
          </a:xfrm>
          <a:prstGeom prst="rect">
            <a:avLst/>
          </a:prstGeom>
          <a:noFill/>
        </p:spPr>
        <p:txBody>
          <a:bodyPr wrap="square" rtlCol="0">
            <a:spAutoFit/>
          </a:bodyPr>
          <a:lstStyle/>
          <a:p>
            <a:pPr>
              <a:buSzPct val="90000"/>
              <a:buFont typeface="Wingdings" pitchFamily="2" charset="2"/>
              <a:buChar char="q"/>
            </a:pPr>
            <a:r>
              <a:rPr lang="el-GR" smtClean="0">
                <a:latin typeface="Arial" pitchFamily="34" charset="0"/>
                <a:cs typeface="Arial" pitchFamily="34" charset="0"/>
              </a:rPr>
              <a:t> Να κεντρίσει το ενδιαφέρον των μαθητών για την τεχνολογική εξέλιξη - πορεία των κινητήρων, αλλά και για τη σχέση - επίδραση του αυτοκινήτου στη ζωή του ανθρώπου.</a:t>
            </a:r>
          </a:p>
          <a:p>
            <a:pPr>
              <a:buSzPct val="90000"/>
              <a:buFont typeface="Wingdings" pitchFamily="2" charset="2"/>
              <a:buChar char="q"/>
            </a:pPr>
            <a:endParaRPr lang="el-GR" smtClean="0">
              <a:latin typeface="Arial" pitchFamily="34" charset="0"/>
              <a:cs typeface="Arial" pitchFamily="34" charset="0"/>
            </a:endParaRPr>
          </a:p>
          <a:p>
            <a:pPr>
              <a:buSzPct val="90000"/>
              <a:buFont typeface="Wingdings" pitchFamily="2" charset="2"/>
              <a:buChar char="q"/>
            </a:pPr>
            <a:r>
              <a:rPr lang="el-GR" smtClean="0">
                <a:latin typeface="Arial" pitchFamily="34" charset="0"/>
                <a:cs typeface="Arial" pitchFamily="34" charset="0"/>
              </a:rPr>
              <a:t> Να συνειδητοποιήσουν οι μαθητές την αναγκαιότητα της κατοχής θεωρητικών γνώσεων, ώστε να κατανοούν τη λειτουργία των Μ.Ε.Κ. και των διαφόρων μηχανισμών τους.</a:t>
            </a:r>
            <a:endParaRPr lang="el-GR">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anim calcmode="lin" valueType="num">
                                      <p:cBhvr additive="base">
                                        <p:cTn id="13"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12" name="11 - Ορθογώνιο"/>
          <p:cNvSpPr/>
          <p:nvPr/>
        </p:nvSpPr>
        <p:spPr>
          <a:xfrm>
            <a:off x="1547664" y="1563638"/>
            <a:ext cx="5814392" cy="400110"/>
          </a:xfrm>
          <a:prstGeom prst="rect">
            <a:avLst/>
          </a:prstGeom>
        </p:spPr>
        <p:txBody>
          <a:bodyPr wrap="square">
            <a:spAutoFit/>
          </a:bodyPr>
          <a:lstStyle/>
          <a:p>
            <a:pPr algn="ctr"/>
            <a:r>
              <a:rPr lang="el-GR" sz="2000" b="1" smtClean="0">
                <a:effectLst>
                  <a:outerShdw blurRad="38100" dist="38100" dir="2700000" algn="tl">
                    <a:srgbClr val="000000">
                      <a:alpha val="43137"/>
                    </a:srgbClr>
                  </a:outerShdw>
                </a:effectLst>
                <a:latin typeface="Arial" pitchFamily="34" charset="0"/>
                <a:cs typeface="Arial" pitchFamily="34" charset="0"/>
              </a:rPr>
              <a:t>Τ Ε Λ Ο Σ</a:t>
            </a:r>
            <a:endParaRPr lang="el-GR" sz="2000" b="1">
              <a:effectLst>
                <a:outerShdw blurRad="38100" dist="38100" dir="2700000" algn="tl">
                  <a:srgbClr val="000000">
                    <a:alpha val="43137"/>
                  </a:srgbClr>
                </a:outerShdw>
              </a:effectLst>
              <a:latin typeface="Arial" pitchFamily="34" charset="0"/>
              <a:cs typeface="Arial" pitchFamily="34" charset="0"/>
            </a:endParaRPr>
          </a:p>
        </p:txBody>
      </p:sp>
      <p:sp>
        <p:nvSpPr>
          <p:cNvPr id="16" name="15 - Τόξο"/>
          <p:cNvSpPr/>
          <p:nvPr/>
        </p:nvSpPr>
        <p:spPr>
          <a:xfrm>
            <a:off x="2915816" y="1995686"/>
            <a:ext cx="2376264" cy="360040"/>
          </a:xfrm>
          <a:prstGeom prst="arc">
            <a:avLst>
              <a:gd name="adj1" fmla="val 12076736"/>
              <a:gd name="adj2" fmla="val 0"/>
            </a:avLst>
          </a:prstGeom>
          <a:ln w="127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ppt_x</p:attrName>
                                        </p:attrNameLst>
                                      </p:cBhvr>
                                      <p:tavLst>
                                        <p:tav tm="0">
                                          <p:val>
                                            <p:strVal val="#ppt_x-.2"/>
                                          </p:val>
                                        </p:tav>
                                        <p:tav tm="100000">
                                          <p:val>
                                            <p:strVal val="#ppt_x"/>
                                          </p:val>
                                        </p:tav>
                                      </p:tavLst>
                                    </p:anim>
                                    <p:anim calcmode="lin" valueType="num">
                                      <p:cBhvr>
                                        <p:cTn id="8"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9" dur="1000"/>
                                        <p:tgtEl>
                                          <p:spTgt spid="12"/>
                                        </p:tgtEl>
                                      </p:cBhvr>
                                    </p:animEffect>
                                  </p:childTnLst>
                                </p:cTn>
                              </p:par>
                            </p:childTnLst>
                          </p:cTn>
                        </p:par>
                      </p:childTnLst>
                    </p:cTn>
                  </p:par>
                  <p:par>
                    <p:cTn id="10" fill="hold" nodeType="clickPar">
                      <p:stCondLst>
                        <p:cond delay="indefinite"/>
                      </p:stCondLst>
                      <p:childTnLst>
                        <p:par>
                          <p:cTn id="11" fill="hold" nodeType="afterGroup">
                            <p:stCondLst>
                              <p:cond delay="0"/>
                            </p:stCondLst>
                            <p:childTnLst>
                              <p:par>
                                <p:cTn id="12" presetID="26"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down)">
                                      <p:cBhvr>
                                        <p:cTn id="14" dur="580">
                                          <p:stCondLst>
                                            <p:cond delay="0"/>
                                          </p:stCondLst>
                                        </p:cTn>
                                        <p:tgtEl>
                                          <p:spTgt spid="16"/>
                                        </p:tgtEl>
                                      </p:cBhvr>
                                    </p:animEffect>
                                    <p:anim calcmode="lin" valueType="num">
                                      <p:cBhvr>
                                        <p:cTn id="15"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20" dur="26">
                                          <p:stCondLst>
                                            <p:cond delay="650"/>
                                          </p:stCondLst>
                                        </p:cTn>
                                        <p:tgtEl>
                                          <p:spTgt spid="16"/>
                                        </p:tgtEl>
                                      </p:cBhvr>
                                      <p:to x="100000" y="60000"/>
                                    </p:animScale>
                                    <p:animScale>
                                      <p:cBhvr>
                                        <p:cTn id="21" dur="166" decel="50000">
                                          <p:stCondLst>
                                            <p:cond delay="676"/>
                                          </p:stCondLst>
                                        </p:cTn>
                                        <p:tgtEl>
                                          <p:spTgt spid="16"/>
                                        </p:tgtEl>
                                      </p:cBhvr>
                                      <p:to x="100000" y="100000"/>
                                    </p:animScale>
                                    <p:animScale>
                                      <p:cBhvr>
                                        <p:cTn id="22" dur="26">
                                          <p:stCondLst>
                                            <p:cond delay="1312"/>
                                          </p:stCondLst>
                                        </p:cTn>
                                        <p:tgtEl>
                                          <p:spTgt spid="16"/>
                                        </p:tgtEl>
                                      </p:cBhvr>
                                      <p:to x="100000" y="80000"/>
                                    </p:animScale>
                                    <p:animScale>
                                      <p:cBhvr>
                                        <p:cTn id="23" dur="166" decel="50000">
                                          <p:stCondLst>
                                            <p:cond delay="1338"/>
                                          </p:stCondLst>
                                        </p:cTn>
                                        <p:tgtEl>
                                          <p:spTgt spid="16"/>
                                        </p:tgtEl>
                                      </p:cBhvr>
                                      <p:to x="100000" y="100000"/>
                                    </p:animScale>
                                    <p:animScale>
                                      <p:cBhvr>
                                        <p:cTn id="24" dur="26">
                                          <p:stCondLst>
                                            <p:cond delay="1642"/>
                                          </p:stCondLst>
                                        </p:cTn>
                                        <p:tgtEl>
                                          <p:spTgt spid="16"/>
                                        </p:tgtEl>
                                      </p:cBhvr>
                                      <p:to x="100000" y="90000"/>
                                    </p:animScale>
                                    <p:animScale>
                                      <p:cBhvr>
                                        <p:cTn id="25" dur="166" decel="50000">
                                          <p:stCondLst>
                                            <p:cond delay="1668"/>
                                          </p:stCondLst>
                                        </p:cTn>
                                        <p:tgtEl>
                                          <p:spTgt spid="16"/>
                                        </p:tgtEl>
                                      </p:cBhvr>
                                      <p:to x="100000" y="100000"/>
                                    </p:animScale>
                                    <p:animScale>
                                      <p:cBhvr>
                                        <p:cTn id="26" dur="26">
                                          <p:stCondLst>
                                            <p:cond delay="1808"/>
                                          </p:stCondLst>
                                        </p:cTn>
                                        <p:tgtEl>
                                          <p:spTgt spid="16"/>
                                        </p:tgtEl>
                                      </p:cBhvr>
                                      <p:to x="100000" y="95000"/>
                                    </p:animScale>
                                    <p:animScale>
                                      <p:cBhvr>
                                        <p:cTn id="27"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2627784" y="1781403"/>
            <a:ext cx="5976664" cy="878574"/>
          </a:xfrm>
          <a:prstGeom prst="rect">
            <a:avLst/>
          </a:prstGeom>
          <a:noFill/>
        </p:spPr>
        <p:txBody>
          <a:bodyPr wrap="square" rtlCol="0">
            <a:spAutoFit/>
          </a:bodyPr>
          <a:lstStyle/>
          <a:p>
            <a:pPr algn="ctr">
              <a:lnSpc>
                <a:spcPct val="150000"/>
              </a:lnSpc>
              <a:buSzPct val="90000"/>
            </a:pPr>
            <a:r>
              <a:rPr lang="el-GR" smtClean="0">
                <a:latin typeface="Arial" pitchFamily="34" charset="0"/>
                <a:cs typeface="Arial" pitchFamily="34" charset="0"/>
              </a:rPr>
              <a:t>Πώς </a:t>
            </a:r>
            <a:r>
              <a:rPr lang="el-GR">
                <a:latin typeface="Arial" pitchFamily="34" charset="0"/>
                <a:cs typeface="Arial" pitchFamily="34" charset="0"/>
              </a:rPr>
              <a:t>γίνονταν οι μετακινήσεις και τα ταξίδια πριν από την εμφάνιση του </a:t>
            </a:r>
            <a:r>
              <a:rPr lang="el-GR" smtClean="0">
                <a:latin typeface="Arial" pitchFamily="34" charset="0"/>
                <a:cs typeface="Arial" pitchFamily="34" charset="0"/>
              </a:rPr>
              <a:t>αυτοκινήτου </a:t>
            </a:r>
            <a:r>
              <a:rPr lang="el-GR" smtClean="0"/>
              <a:t>?</a:t>
            </a:r>
            <a:endParaRPr lang="el-GR">
              <a:latin typeface="Arial" pitchFamily="34" charset="0"/>
              <a:cs typeface="Arial" pitchFamily="34" charset="0"/>
            </a:endParaRPr>
          </a:p>
        </p:txBody>
      </p:sp>
      <p:pic>
        <p:nvPicPr>
          <p:cNvPr id="7" name="6 - Εικόνα" descr="stick-questionmark_full.png"/>
          <p:cNvPicPr>
            <a:picLocks noChangeAspect="1"/>
          </p:cNvPicPr>
          <p:nvPr/>
        </p:nvPicPr>
        <p:blipFill>
          <a:blip r:embed="rId2"/>
          <a:stretch>
            <a:fillRect/>
          </a:stretch>
        </p:blipFill>
        <p:spPr>
          <a:xfrm>
            <a:off x="827584" y="1131590"/>
            <a:ext cx="1954907" cy="2234179"/>
          </a:xfrm>
          <a:prstGeom prst="rect">
            <a:avLst/>
          </a:prstGeom>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ppt_x</p:attrName>
                                        </p:attrNameLst>
                                      </p:cBhvr>
                                      <p:tavLst>
                                        <p:tav tm="0">
                                          <p:val>
                                            <p:strVal val="#ppt_x-.2"/>
                                          </p:val>
                                        </p:tav>
                                        <p:tav tm="100000">
                                          <p:val>
                                            <p:strVal val="#ppt_x"/>
                                          </p:val>
                                        </p:tav>
                                      </p:tavLst>
                                    </p:anim>
                                    <p:anim calcmode="lin" valueType="num">
                                      <p:cBhvr>
                                        <p:cTn id="8"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771550"/>
            <a:ext cx="7920880" cy="456535"/>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Νicholas Cugnot  </a:t>
            </a:r>
          </a:p>
        </p:txBody>
      </p:sp>
      <p:pic>
        <p:nvPicPr>
          <p:cNvPr id="2050" name="Picture 2"/>
          <p:cNvPicPr>
            <a:picLocks noChangeAspect="1" noChangeArrowheads="1"/>
          </p:cNvPicPr>
          <p:nvPr/>
        </p:nvPicPr>
        <p:blipFill>
          <a:blip r:embed="rId2"/>
          <a:stretch>
            <a:fillRect/>
          </a:stretch>
        </p:blipFill>
        <p:spPr bwMode="auto">
          <a:xfrm>
            <a:off x="3059832" y="1419622"/>
            <a:ext cx="3024336" cy="173654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0" name="9 - TextBox"/>
          <p:cNvSpPr txBox="1"/>
          <p:nvPr/>
        </p:nvSpPr>
        <p:spPr>
          <a:xfrm>
            <a:off x="611560" y="3435846"/>
            <a:ext cx="7632848" cy="1097095"/>
          </a:xfrm>
          <a:prstGeom prst="rect">
            <a:avLst/>
          </a:prstGeom>
          <a:noFill/>
        </p:spPr>
        <p:txBody>
          <a:bodyPr wrap="square" rtlCol="0">
            <a:spAutoFit/>
          </a:bodyPr>
          <a:lstStyle/>
          <a:p>
            <a:pPr algn="ctr">
              <a:lnSpc>
                <a:spcPts val="2700"/>
              </a:lnSpc>
            </a:pPr>
            <a:r>
              <a:rPr lang="el-GR">
                <a:latin typeface="Arial" pitchFamily="34" charset="0"/>
                <a:cs typeface="Arial" pitchFamily="34" charset="0"/>
              </a:rPr>
              <a:t>Το πρώτο όχημα που κινήθηκε με δική του ισχύ ήταν το ατμοκίνητο όχημα του Γάλλου </a:t>
            </a:r>
            <a:r>
              <a:rPr lang="el-GR" smtClean="0">
                <a:latin typeface="Arial" pitchFamily="34" charset="0"/>
                <a:cs typeface="Arial" pitchFamily="34" charset="0"/>
              </a:rPr>
              <a:t>αξιωματικού </a:t>
            </a:r>
            <a:r>
              <a:rPr lang="el-GR">
                <a:latin typeface="Arial" pitchFamily="34" charset="0"/>
                <a:cs typeface="Arial" pitchFamily="34" charset="0"/>
              </a:rPr>
              <a:t>του μηχανικού Νικολά Κινιό </a:t>
            </a:r>
            <a:r>
              <a:rPr lang="en-US">
                <a:latin typeface="Arial" pitchFamily="34" charset="0"/>
                <a:cs typeface="Arial" pitchFamily="34" charset="0"/>
              </a:rPr>
              <a:t>(Nicholas Cugnot), </a:t>
            </a:r>
            <a:r>
              <a:rPr lang="el-GR">
                <a:latin typeface="Arial" pitchFamily="34" charset="0"/>
                <a:cs typeface="Arial" pitchFamily="34" charset="0"/>
              </a:rPr>
              <a:t>το </a:t>
            </a:r>
            <a:r>
              <a:rPr lang="el-GR" b="1">
                <a:effectLst>
                  <a:outerShdw blurRad="38100" dist="38100" dir="2700000" algn="tl">
                    <a:srgbClr val="000000">
                      <a:alpha val="43137"/>
                    </a:srgbClr>
                  </a:outerShdw>
                </a:effectLst>
                <a:latin typeface="Arial" pitchFamily="34" charset="0"/>
                <a:cs typeface="Arial" pitchFamily="34" charset="0"/>
              </a:rPr>
              <a:t>1769</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3" presetClass="entr" presetSubtype="1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blinds(horizontal)">
                                      <p:cBhvr>
                                        <p:cTn id="7" dur="500"/>
                                        <p:tgtEl>
                                          <p:spTgt spid="205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843558"/>
            <a:ext cx="7920880" cy="1892826"/>
          </a:xfrm>
          <a:prstGeom prst="rect">
            <a:avLst/>
          </a:prstGeom>
          <a:noFill/>
        </p:spPr>
        <p:txBody>
          <a:bodyPr wrap="square" rtlCol="0">
            <a:spAutoFit/>
          </a:bodyPr>
          <a:lstStyle/>
          <a:p>
            <a:pPr>
              <a:buSzPct val="90000"/>
              <a:buFont typeface="Wingdings" pitchFamily="2" charset="2"/>
              <a:buChar char="q"/>
            </a:pPr>
            <a:r>
              <a:rPr lang="el-GR" smtClean="0">
                <a:latin typeface="Arial" pitchFamily="34" charset="0"/>
                <a:cs typeface="Arial" pitchFamily="34" charset="0"/>
              </a:rPr>
              <a:t>  Ο Ζαν-Ζοζέφ-Ετιέν Λε-νουάρ (J. J. Et. Lenoir)  το </a:t>
            </a:r>
            <a:r>
              <a:rPr lang="el-GR" b="1" smtClean="0">
                <a:effectLst>
                  <a:outerShdw blurRad="38100" dist="38100" dir="2700000" algn="tl">
                    <a:srgbClr val="000000">
                      <a:alpha val="43137"/>
                    </a:srgbClr>
                  </a:outerShdw>
                </a:effectLst>
                <a:latin typeface="Arial" pitchFamily="34" charset="0"/>
                <a:cs typeface="Arial" pitchFamily="34" charset="0"/>
              </a:rPr>
              <a:t>1860</a:t>
            </a:r>
            <a:r>
              <a:rPr lang="el-GR" smtClean="0">
                <a:latin typeface="Arial" pitchFamily="34" charset="0"/>
                <a:cs typeface="Arial" pitchFamily="34" charset="0"/>
              </a:rPr>
              <a:t>  </a:t>
            </a:r>
          </a:p>
          <a:p>
            <a:pPr algn="ctr">
              <a:lnSpc>
                <a:spcPct val="150000"/>
              </a:lnSpc>
              <a:buSzPct val="90000"/>
            </a:pPr>
            <a:r>
              <a:rPr lang="el-GR">
                <a:latin typeface="Arial" pitchFamily="34" charset="0"/>
                <a:cs typeface="Arial" pitchFamily="34" charset="0"/>
              </a:rPr>
              <a:t> </a:t>
            </a:r>
            <a:r>
              <a:rPr lang="el-GR" smtClean="0">
                <a:latin typeface="Arial" pitchFamily="34" charset="0"/>
                <a:cs typeface="Arial" pitchFamily="34" charset="0"/>
              </a:rPr>
              <a:t>    κατασκεύασε την πρώτη ΜΕΚ</a:t>
            </a:r>
          </a:p>
          <a:p>
            <a:pPr>
              <a:buSzPct val="90000"/>
            </a:pPr>
            <a:endParaRPr lang="el-GR">
              <a:latin typeface="Arial" pitchFamily="34" charset="0"/>
              <a:cs typeface="Arial" pitchFamily="34" charset="0"/>
            </a:endParaRPr>
          </a:p>
          <a:p>
            <a:pPr algn="ctr">
              <a:buSzPct val="90000"/>
            </a:pPr>
            <a:r>
              <a:rPr lang="el-GR" smtClean="0">
                <a:latin typeface="Arial" pitchFamily="34" charset="0"/>
                <a:cs typeface="Arial" pitchFamily="34" charset="0"/>
              </a:rPr>
              <a:t> </a:t>
            </a:r>
            <a:r>
              <a:rPr lang="el-GR" smtClean="0">
                <a:effectLst>
                  <a:outerShdw blurRad="38100" dist="38100" dir="2700000" algn="tl">
                    <a:srgbClr val="000000">
                      <a:alpha val="43137"/>
                    </a:srgbClr>
                  </a:outerShdw>
                </a:effectLst>
                <a:latin typeface="Arial" pitchFamily="34" charset="0"/>
                <a:cs typeface="Arial" pitchFamily="34" charset="0"/>
              </a:rPr>
              <a:t>πολύ χαμηλής  απόδοσης </a:t>
            </a:r>
          </a:p>
          <a:p>
            <a:pPr algn="ctr">
              <a:buSzPct val="90000"/>
            </a:pPr>
            <a:endParaRPr lang="el-GR">
              <a:latin typeface="Arial" pitchFamily="34" charset="0"/>
              <a:cs typeface="Arial" pitchFamily="34" charset="0"/>
            </a:endParaRPr>
          </a:p>
          <a:p>
            <a:pPr algn="ctr">
              <a:buSzPct val="90000"/>
            </a:pPr>
            <a:r>
              <a:rPr lang="el-GR" smtClean="0">
                <a:latin typeface="Arial" pitchFamily="34" charset="0"/>
                <a:cs typeface="Arial" pitchFamily="34" charset="0"/>
              </a:rPr>
              <a:t>( χωρίς συμπίεση πριν την ανάφλεξη )</a:t>
            </a:r>
            <a:endParaRPr lang="el-GR">
              <a:latin typeface="Arial" pitchFamily="34" charset="0"/>
              <a:cs typeface="Arial" pitchFamily="34" charset="0"/>
            </a:endParaRPr>
          </a:p>
        </p:txBody>
      </p:sp>
      <p:sp>
        <p:nvSpPr>
          <p:cNvPr id="7" name="6 - TextBox"/>
          <p:cNvSpPr txBox="1"/>
          <p:nvPr/>
        </p:nvSpPr>
        <p:spPr>
          <a:xfrm>
            <a:off x="683568" y="3038638"/>
            <a:ext cx="7920880" cy="1477328"/>
          </a:xfrm>
          <a:prstGeom prst="rect">
            <a:avLst/>
          </a:prstGeom>
          <a:noFill/>
        </p:spPr>
        <p:txBody>
          <a:bodyPr wrap="square" rtlCol="0">
            <a:spAutoFit/>
          </a:bodyPr>
          <a:lstStyle/>
          <a:p>
            <a:pPr algn="ctr">
              <a:buSzPct val="90000"/>
            </a:pPr>
            <a:r>
              <a:rPr lang="el-GR" smtClean="0">
                <a:latin typeface="Arial" pitchFamily="34" charset="0"/>
                <a:cs typeface="Arial" pitchFamily="34" charset="0"/>
              </a:rPr>
              <a:t>Η μηχανή αυτή χρησιμοποιούσε ως καύσιμο ένα μίγμα από κάρβουνο, φωταέριο και αέρα. Το 1860, ο Λενουάρ τοποθέτησε μια τέτοια μηχανή σε ένα μικρό όχημα και έτσι δημιούργησε μια "άμαξα χωρίς άλογα". Υπήρχαν ήδη τέτοιες άμαξες που κινούνταν με ατμό, αλλά το όχημα του Λενουάρ ήταν πιο μικρό και είχε καλύτερη οδική συμπεριφορά.</a:t>
            </a:r>
            <a:endParaRPr lang="el-GR">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anim calcmode="lin" valueType="num">
                                      <p:cBhvr additive="base">
                                        <p:cTn id="7"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9">
                                            <p:txEl>
                                              <p:pRg st="3" end="3"/>
                                            </p:txEl>
                                          </p:spTgt>
                                        </p:tgtEl>
                                        <p:attrNameLst>
                                          <p:attrName>style.visibility</p:attrName>
                                        </p:attrNameLst>
                                      </p:cBhvr>
                                      <p:to>
                                        <p:strVal val="visible"/>
                                      </p:to>
                                    </p:set>
                                    <p:anim calcmode="lin" valueType="num">
                                      <p:cBhvr additive="base">
                                        <p:cTn id="11"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9">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9">
                                            <p:txEl>
                                              <p:pRg st="5" end="5"/>
                                            </p:txEl>
                                          </p:spTgt>
                                        </p:tgtEl>
                                        <p:attrNameLst>
                                          <p:attrName>style.visibility</p:attrName>
                                        </p:attrNameLst>
                                      </p:cBhvr>
                                      <p:to>
                                        <p:strVal val="visible"/>
                                      </p:to>
                                    </p:set>
                                    <p:anim calcmode="lin" valueType="num">
                                      <p:cBhvr additive="base">
                                        <p:cTn id="1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after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1000" fill="hold"/>
                                        <p:tgtEl>
                                          <p:spTgt spid="7"/>
                                        </p:tgtEl>
                                        <p:attrNameLst>
                                          <p:attrName>ppt_x</p:attrName>
                                        </p:attrNameLst>
                                      </p:cBhvr>
                                      <p:tavLst>
                                        <p:tav tm="0">
                                          <p:val>
                                            <p:strVal val="#ppt_x-.2"/>
                                          </p:val>
                                        </p:tav>
                                        <p:tav tm="100000">
                                          <p:val>
                                            <p:strVal val="#ppt_x"/>
                                          </p:val>
                                        </p:tav>
                                      </p:tavLst>
                                    </p:anim>
                                    <p:anim calcmode="lin" valueType="num">
                                      <p:cBhvr>
                                        <p:cTn id="22"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771550"/>
            <a:ext cx="7920880" cy="456535"/>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a:t>
            </a:r>
            <a:r>
              <a:rPr lang="en-US" smtClean="0">
                <a:latin typeface="Arial" pitchFamily="34" charset="0"/>
                <a:cs typeface="Arial" pitchFamily="34" charset="0"/>
              </a:rPr>
              <a:t>Siegfried Marcus</a:t>
            </a:r>
            <a:r>
              <a:rPr lang="el-GR" smtClean="0">
                <a:latin typeface="Arial" pitchFamily="34" charset="0"/>
                <a:cs typeface="Arial" pitchFamily="34" charset="0"/>
              </a:rPr>
              <a:t>  </a:t>
            </a:r>
          </a:p>
        </p:txBody>
      </p:sp>
      <p:sp>
        <p:nvSpPr>
          <p:cNvPr id="10" name="9 - TextBox"/>
          <p:cNvSpPr txBox="1"/>
          <p:nvPr/>
        </p:nvSpPr>
        <p:spPr>
          <a:xfrm>
            <a:off x="611560" y="1477109"/>
            <a:ext cx="7632848" cy="2246769"/>
          </a:xfrm>
          <a:prstGeom prst="rect">
            <a:avLst/>
          </a:prstGeom>
          <a:noFill/>
        </p:spPr>
        <p:txBody>
          <a:bodyPr wrap="square" rtlCol="0">
            <a:spAutoFit/>
          </a:bodyPr>
          <a:lstStyle/>
          <a:p>
            <a:pPr algn="ctr">
              <a:lnSpc>
                <a:spcPts val="2800"/>
              </a:lnSpc>
            </a:pPr>
            <a:r>
              <a:rPr lang="el-GR">
                <a:latin typeface="Arial" pitchFamily="34" charset="0"/>
                <a:cs typeface="Arial" pitchFamily="34" charset="0"/>
              </a:rPr>
              <a:t>Ο Αυστριακός Ζίγκφριντ </a:t>
            </a:r>
            <a:r>
              <a:rPr lang="el-GR" smtClean="0">
                <a:latin typeface="Arial" pitchFamily="34" charset="0"/>
                <a:cs typeface="Arial" pitchFamily="34" charset="0"/>
              </a:rPr>
              <a:t>Μάρκους</a:t>
            </a:r>
            <a:r>
              <a:rPr lang="en-US" smtClean="0">
                <a:latin typeface="Arial" pitchFamily="34" charset="0"/>
                <a:cs typeface="Arial" pitchFamily="34" charset="0"/>
              </a:rPr>
              <a:t> </a:t>
            </a:r>
            <a:r>
              <a:rPr lang="el-GR">
                <a:latin typeface="Arial" pitchFamily="34" charset="0"/>
                <a:cs typeface="Arial" pitchFamily="34" charset="0"/>
              </a:rPr>
              <a:t>έκανε πειράματα με μηχανές που χρησιμοποιούσαν ως καύσιμο τη βενζίνη. </a:t>
            </a:r>
            <a:endParaRPr lang="el-GR" smtClean="0">
              <a:latin typeface="Arial" pitchFamily="34" charset="0"/>
              <a:cs typeface="Arial" pitchFamily="34" charset="0"/>
            </a:endParaRPr>
          </a:p>
          <a:p>
            <a:pPr>
              <a:lnSpc>
                <a:spcPts val="2800"/>
              </a:lnSpc>
            </a:pPr>
            <a:endParaRPr lang="el-GR">
              <a:latin typeface="Arial" pitchFamily="34" charset="0"/>
              <a:cs typeface="Arial" pitchFamily="34" charset="0"/>
            </a:endParaRPr>
          </a:p>
          <a:p>
            <a:pPr algn="ctr">
              <a:lnSpc>
                <a:spcPts val="2800"/>
              </a:lnSpc>
            </a:pPr>
            <a:r>
              <a:rPr lang="el-GR" smtClean="0">
                <a:latin typeface="Arial" pitchFamily="34" charset="0"/>
                <a:cs typeface="Arial" pitchFamily="34" charset="0"/>
              </a:rPr>
              <a:t>Ο </a:t>
            </a:r>
            <a:r>
              <a:rPr lang="el-GR">
                <a:latin typeface="Arial" pitchFamily="34" charset="0"/>
                <a:cs typeface="Arial" pitchFamily="34" charset="0"/>
              </a:rPr>
              <a:t>Μάρκους τοποθέτησε μια τέτοια μηχανή πάνω σε μια χειράμαξα το </a:t>
            </a:r>
            <a:r>
              <a:rPr lang="el-GR" b="1">
                <a:effectLst>
                  <a:outerShdw blurRad="38100" dist="38100" dir="2700000" algn="tl">
                    <a:srgbClr val="000000">
                      <a:alpha val="43137"/>
                    </a:srgbClr>
                  </a:outerShdw>
                </a:effectLst>
                <a:latin typeface="Arial" pitchFamily="34" charset="0"/>
                <a:cs typeface="Arial" pitchFamily="34" charset="0"/>
              </a:rPr>
              <a:t>1864</a:t>
            </a:r>
            <a:r>
              <a:rPr lang="el-GR">
                <a:effectLst>
                  <a:outerShdw blurRad="38100" dist="38100" dir="2700000" algn="tl">
                    <a:srgbClr val="000000">
                      <a:alpha val="43137"/>
                    </a:srgbClr>
                  </a:outerShdw>
                </a:effectLst>
                <a:latin typeface="Arial" pitchFamily="34" charset="0"/>
                <a:cs typeface="Arial" pitchFamily="34" charset="0"/>
              </a:rPr>
              <a:t> </a:t>
            </a:r>
            <a:r>
              <a:rPr lang="el-GR">
                <a:latin typeface="Arial" pitchFamily="34" charset="0"/>
                <a:cs typeface="Arial" pitchFamily="34" charset="0"/>
              </a:rPr>
              <a:t>και η κατασκευή αυτή θα πρέπει να θεωρηθεί ως το πρώτο βενζινοκίνητο αυτοκίνητο. </a:t>
            </a:r>
            <a:endParaRPr lang="el-GR" smtClean="0">
              <a:latin typeface="Arial" pitchFamily="34" charset="0"/>
              <a:cs typeface="Arial" pitchFamily="34" charset="0"/>
            </a:endParaRP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771550"/>
            <a:ext cx="7920880" cy="463075"/>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a:t>
            </a:r>
            <a:r>
              <a:rPr lang="en-US" smtClean="0">
                <a:latin typeface="Arial" pitchFamily="34" charset="0"/>
                <a:cs typeface="Arial" pitchFamily="34" charset="0"/>
              </a:rPr>
              <a:t>Nikolaus August Otto</a:t>
            </a:r>
            <a:endParaRPr lang="el-GR" smtClean="0">
              <a:latin typeface="Arial" pitchFamily="34" charset="0"/>
              <a:cs typeface="Arial" pitchFamily="34" charset="0"/>
            </a:endParaRPr>
          </a:p>
        </p:txBody>
      </p:sp>
      <p:sp>
        <p:nvSpPr>
          <p:cNvPr id="10" name="9 - TextBox"/>
          <p:cNvSpPr txBox="1"/>
          <p:nvPr/>
        </p:nvSpPr>
        <p:spPr>
          <a:xfrm>
            <a:off x="611560" y="1203598"/>
            <a:ext cx="7632848" cy="1651734"/>
          </a:xfrm>
          <a:prstGeom prst="rect">
            <a:avLst/>
          </a:prstGeom>
          <a:noFill/>
        </p:spPr>
        <p:txBody>
          <a:bodyPr wrap="square" rtlCol="0">
            <a:spAutoFit/>
          </a:bodyPr>
          <a:lstStyle/>
          <a:p>
            <a:pPr algn="ctr">
              <a:lnSpc>
                <a:spcPts val="2800"/>
              </a:lnSpc>
            </a:pPr>
            <a:r>
              <a:rPr lang="el-GR" smtClean="0">
                <a:latin typeface="Arial" pitchFamily="34" charset="0"/>
                <a:cs typeface="Arial" pitchFamily="34" charset="0"/>
              </a:rPr>
              <a:t>Ο </a:t>
            </a:r>
            <a:r>
              <a:rPr lang="el-GR">
                <a:latin typeface="Arial" pitchFamily="34" charset="0"/>
                <a:cs typeface="Arial" pitchFamily="34" charset="0"/>
              </a:rPr>
              <a:t>Γερμανός μηχανικός Νικολάους Ά-ουγκουστ 'Οττο </a:t>
            </a:r>
            <a:r>
              <a:rPr lang="el-GR" smtClean="0">
                <a:latin typeface="Arial" pitchFamily="34" charset="0"/>
                <a:cs typeface="Arial" pitchFamily="34" charset="0"/>
              </a:rPr>
              <a:t>κατασκεύασε την πρώτη 4-χρονη αποδοτική  ΜΕΚ ( με συμπίεση ) το </a:t>
            </a:r>
            <a:r>
              <a:rPr lang="el-GR" b="1" smtClean="0">
                <a:effectLst>
                  <a:outerShdw blurRad="38100" dist="38100" dir="2700000" algn="tl">
                    <a:srgbClr val="000000">
                      <a:alpha val="43137"/>
                    </a:srgbClr>
                  </a:outerShdw>
                </a:effectLst>
                <a:latin typeface="Arial" pitchFamily="34" charset="0"/>
                <a:cs typeface="Arial" pitchFamily="34" charset="0"/>
              </a:rPr>
              <a:t>1876</a:t>
            </a:r>
            <a:r>
              <a:rPr lang="el-GR" smtClean="0">
                <a:latin typeface="Arial" pitchFamily="34" charset="0"/>
                <a:cs typeface="Arial" pitchFamily="34" charset="0"/>
              </a:rPr>
              <a:t>. </a:t>
            </a:r>
          </a:p>
          <a:p>
            <a:pPr algn="ctr"/>
            <a:endParaRPr lang="el-GR" sz="800" smtClean="0">
              <a:latin typeface="Arial" pitchFamily="34" charset="0"/>
              <a:cs typeface="Arial" pitchFamily="34" charset="0"/>
            </a:endParaRPr>
          </a:p>
          <a:p>
            <a:pPr algn="ctr">
              <a:lnSpc>
                <a:spcPts val="2800"/>
              </a:lnSpc>
            </a:pPr>
            <a:r>
              <a:rPr lang="el-GR" smtClean="0">
                <a:latin typeface="Arial" pitchFamily="34" charset="0"/>
                <a:cs typeface="Arial" pitchFamily="34" charset="0"/>
              </a:rPr>
              <a:t>Κατασκεύασε </a:t>
            </a:r>
            <a:r>
              <a:rPr lang="el-GR">
                <a:latin typeface="Arial" pitchFamily="34" charset="0"/>
                <a:cs typeface="Arial" pitchFamily="34" charset="0"/>
              </a:rPr>
              <a:t>μια τροποποιημένη μορφή του κινητήρα, στην οποία το έμβολο πραγματοποιούσε τέσσερις κινήσεις σε μία πλήρη περιστροφή.. </a:t>
            </a:r>
          </a:p>
        </p:txBody>
      </p:sp>
      <p:pic>
        <p:nvPicPr>
          <p:cNvPr id="3074" name="Picture 2"/>
          <p:cNvPicPr>
            <a:picLocks noChangeAspect="1" noChangeArrowheads="1"/>
          </p:cNvPicPr>
          <p:nvPr/>
        </p:nvPicPr>
        <p:blipFill>
          <a:blip r:embed="rId2"/>
          <a:stretch>
            <a:fillRect/>
          </a:stretch>
        </p:blipFill>
        <p:spPr bwMode="auto">
          <a:xfrm>
            <a:off x="1115616" y="2859782"/>
            <a:ext cx="6696744" cy="194421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Effect transition="in" filter="blinds(horizontal)">
                                      <p:cBhvr>
                                        <p:cTn id="13"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771550"/>
            <a:ext cx="7920880" cy="507831"/>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Carl Friedrich Benz</a:t>
            </a:r>
          </a:p>
        </p:txBody>
      </p:sp>
      <p:sp>
        <p:nvSpPr>
          <p:cNvPr id="10" name="9 - TextBox"/>
          <p:cNvSpPr txBox="1"/>
          <p:nvPr/>
        </p:nvSpPr>
        <p:spPr>
          <a:xfrm>
            <a:off x="611560" y="1477109"/>
            <a:ext cx="4104456" cy="2605842"/>
          </a:xfrm>
          <a:prstGeom prst="rect">
            <a:avLst/>
          </a:prstGeom>
          <a:noFill/>
        </p:spPr>
        <p:txBody>
          <a:bodyPr wrap="square" rtlCol="0">
            <a:spAutoFit/>
          </a:bodyPr>
          <a:lstStyle/>
          <a:p>
            <a:pPr algn="ctr">
              <a:lnSpc>
                <a:spcPts val="2800"/>
              </a:lnSpc>
            </a:pPr>
            <a:r>
              <a:rPr lang="el-GR" smtClean="0">
                <a:latin typeface="Arial" pitchFamily="34" charset="0"/>
                <a:cs typeface="Arial" pitchFamily="34" charset="0"/>
              </a:rPr>
              <a:t>Το </a:t>
            </a:r>
            <a:r>
              <a:rPr lang="el-GR" b="1" smtClean="0">
                <a:effectLst>
                  <a:outerShdw blurRad="38100" dist="38100" dir="2700000" algn="tl">
                    <a:srgbClr val="000000">
                      <a:alpha val="43137"/>
                    </a:srgbClr>
                  </a:outerShdw>
                </a:effectLst>
                <a:latin typeface="Arial" pitchFamily="34" charset="0"/>
                <a:cs typeface="Arial" pitchFamily="34" charset="0"/>
              </a:rPr>
              <a:t>1885</a:t>
            </a:r>
            <a:r>
              <a:rPr lang="el-GR" smtClean="0">
                <a:latin typeface="Arial" pitchFamily="34" charset="0"/>
                <a:cs typeface="Arial" pitchFamily="34" charset="0"/>
              </a:rPr>
              <a:t>, ο Γερμανός μηχανολόγος-μηχανικός Καρλ Φρήντριχ Μπεντς κατασκεύασε, τον πρώτο πραγματικά αποδοτικό βενζινοκινητήρα εσωτερικής καύσης, τον οποίο τοποθέτησε σε ένα όχημα δικής του κατασκευής.</a:t>
            </a:r>
          </a:p>
        </p:txBody>
      </p:sp>
      <p:pic>
        <p:nvPicPr>
          <p:cNvPr id="4098" name="Picture 2"/>
          <p:cNvPicPr>
            <a:picLocks noChangeAspect="1" noChangeArrowheads="1"/>
          </p:cNvPicPr>
          <p:nvPr/>
        </p:nvPicPr>
        <p:blipFill>
          <a:blip r:embed="rId2"/>
          <a:stretch>
            <a:fillRect/>
          </a:stretch>
        </p:blipFill>
        <p:spPr bwMode="auto">
          <a:xfrm>
            <a:off x="4843068" y="1419622"/>
            <a:ext cx="3659962" cy="25922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3" presetClass="entr" presetSubtype="10" fill="hold" nodeType="clickEffect">
                                  <p:stCondLst>
                                    <p:cond delay="0"/>
                                  </p:stCondLst>
                                  <p:childTnLst>
                                    <p:set>
                                      <p:cBhvr>
                                        <p:cTn id="12" dur="1" fill="hold">
                                          <p:stCondLst>
                                            <p:cond delay="0"/>
                                          </p:stCondLst>
                                        </p:cTn>
                                        <p:tgtEl>
                                          <p:spTgt spid="4098"/>
                                        </p:tgtEl>
                                        <p:attrNameLst>
                                          <p:attrName>style.visibility</p:attrName>
                                        </p:attrNameLst>
                                      </p:cBhvr>
                                      <p:to>
                                        <p:strVal val="visible"/>
                                      </p:to>
                                    </p:set>
                                    <p:animEffect transition="in" filter="blinds(horizontal)">
                                      <p:cBhvr>
                                        <p:cTn id="13"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4 - TextBox"/>
          <p:cNvSpPr txBox="1"/>
          <p:nvPr/>
        </p:nvSpPr>
        <p:spPr>
          <a:xfrm>
            <a:off x="179512" y="0"/>
            <a:ext cx="8784976" cy="446276"/>
          </a:xfrm>
          <a:prstGeom prst="rect">
            <a:avLst/>
          </a:prstGeom>
          <a:noFill/>
        </p:spPr>
        <p:txBody>
          <a:bodyPr wrap="square" rtlCol="0">
            <a:spAutoFit/>
          </a:bodyPr>
          <a:lstStyle/>
          <a:p>
            <a:pPr algn="ctr"/>
            <a:r>
              <a:rPr lang="el-GR" sz="2300" smtClean="0">
                <a:solidFill>
                  <a:schemeClr val="tx2">
                    <a:lumMod val="75000"/>
                  </a:schemeClr>
                </a:solidFill>
                <a:effectLst>
                  <a:outerShdw blurRad="38100" dist="38100" dir="2700000" algn="tl">
                    <a:srgbClr val="000000">
                      <a:alpha val="43137"/>
                    </a:srgbClr>
                  </a:outerShdw>
                </a:effectLst>
                <a:latin typeface="+mj-lt"/>
              </a:rPr>
              <a:t>Ιστορική αναδρομή - Εισαγωγή</a:t>
            </a:r>
            <a:endParaRPr lang="el-GR" sz="2300">
              <a:solidFill>
                <a:schemeClr val="tx2">
                  <a:lumMod val="75000"/>
                </a:schemeClr>
              </a:solidFill>
              <a:effectLst>
                <a:outerShdw blurRad="38100" dist="38100" dir="2700000" algn="tl">
                  <a:srgbClr val="000000">
                    <a:alpha val="43137"/>
                  </a:srgbClr>
                </a:outerShdw>
              </a:effectLst>
              <a:latin typeface="+mj-lt"/>
            </a:endParaRPr>
          </a:p>
        </p:txBody>
      </p:sp>
      <p:sp>
        <p:nvSpPr>
          <p:cNvPr id="9" name="8 - TextBox"/>
          <p:cNvSpPr txBox="1"/>
          <p:nvPr/>
        </p:nvSpPr>
        <p:spPr>
          <a:xfrm>
            <a:off x="683568" y="771550"/>
            <a:ext cx="7920880" cy="3000821"/>
          </a:xfrm>
          <a:prstGeom prst="rect">
            <a:avLst/>
          </a:prstGeom>
          <a:noFill/>
        </p:spPr>
        <p:txBody>
          <a:bodyPr wrap="square" rtlCol="0">
            <a:spAutoFit/>
          </a:bodyPr>
          <a:lstStyle/>
          <a:p>
            <a:pPr>
              <a:lnSpc>
                <a:spcPct val="150000"/>
              </a:lnSpc>
              <a:buSzPct val="90000"/>
              <a:buFont typeface="Wingdings" pitchFamily="2" charset="2"/>
              <a:buChar char="q"/>
            </a:pPr>
            <a:r>
              <a:rPr lang="el-GR" smtClean="0">
                <a:latin typeface="Arial" pitchFamily="34" charset="0"/>
                <a:cs typeface="Arial" pitchFamily="34" charset="0"/>
              </a:rPr>
              <a:t> Ο Ντάνλοπ το </a:t>
            </a:r>
            <a:r>
              <a:rPr lang="el-GR" b="1" smtClean="0">
                <a:effectLst>
                  <a:outerShdw blurRad="38100" dist="38100" dir="2700000" algn="tl">
                    <a:srgbClr val="000000">
                      <a:alpha val="43137"/>
                    </a:srgbClr>
                  </a:outerShdw>
                </a:effectLst>
                <a:latin typeface="Arial" pitchFamily="34" charset="0"/>
                <a:cs typeface="Arial" pitchFamily="34" charset="0"/>
              </a:rPr>
              <a:t>1888</a:t>
            </a:r>
            <a:r>
              <a:rPr lang="el-GR" smtClean="0">
                <a:latin typeface="Arial" pitchFamily="34" charset="0"/>
                <a:cs typeface="Arial" pitchFamily="34" charset="0"/>
              </a:rPr>
              <a:t>,  παρουσίασε τα φουσκωτά λάστιχα, τα πρωτοφόρεσε ο Μισελέν σε αγώνα το 1895</a:t>
            </a:r>
          </a:p>
          <a:p>
            <a:pPr>
              <a:lnSpc>
                <a:spcPct val="150000"/>
              </a:lnSpc>
              <a:buSzPct val="90000"/>
            </a:pPr>
            <a:endParaRPr lang="el-GR" smtClean="0">
              <a:latin typeface="Arial" pitchFamily="34" charset="0"/>
              <a:cs typeface="Arial" pitchFamily="34" charset="0"/>
            </a:endParaRPr>
          </a:p>
          <a:p>
            <a:pPr>
              <a:lnSpc>
                <a:spcPct val="150000"/>
              </a:lnSpc>
              <a:buSzPct val="90000"/>
              <a:buFont typeface="Wingdings" pitchFamily="2" charset="2"/>
              <a:buChar char="q"/>
            </a:pPr>
            <a:r>
              <a:rPr lang="el-GR" smtClean="0">
                <a:latin typeface="Arial" pitchFamily="34" charset="0"/>
                <a:cs typeface="Arial" pitchFamily="34" charset="0"/>
              </a:rPr>
              <a:t> Ο Λάντσεστερ το </a:t>
            </a:r>
            <a:r>
              <a:rPr lang="el-GR" b="1" smtClean="0">
                <a:effectLst>
                  <a:outerShdw blurRad="38100" dist="38100" dir="2700000" algn="tl">
                    <a:srgbClr val="000000">
                      <a:alpha val="43137"/>
                    </a:srgbClr>
                  </a:outerShdw>
                </a:effectLst>
                <a:latin typeface="Arial" pitchFamily="34" charset="0"/>
                <a:cs typeface="Arial" pitchFamily="34" charset="0"/>
              </a:rPr>
              <a:t>1902</a:t>
            </a:r>
            <a:r>
              <a:rPr lang="el-GR" smtClean="0">
                <a:latin typeface="Arial" pitchFamily="34" charset="0"/>
                <a:cs typeface="Arial" pitchFamily="34" charset="0"/>
              </a:rPr>
              <a:t>, πατεντάρισε τα δισκόφρενα, αλλά τοποθετήθηκαν μετά από 50 χρόνια</a:t>
            </a:r>
          </a:p>
          <a:p>
            <a:pPr>
              <a:lnSpc>
                <a:spcPct val="150000"/>
              </a:lnSpc>
              <a:buSzPct val="90000"/>
              <a:buFont typeface="Wingdings" pitchFamily="2" charset="2"/>
              <a:buChar char="q"/>
            </a:pPr>
            <a:endParaRPr lang="el-GR" smtClean="0">
              <a:latin typeface="Arial" pitchFamily="34" charset="0"/>
              <a:cs typeface="Arial" pitchFamily="34" charset="0"/>
            </a:endParaRPr>
          </a:p>
          <a:p>
            <a:pPr>
              <a:lnSpc>
                <a:spcPct val="150000"/>
              </a:lnSpc>
              <a:buSzPct val="90000"/>
              <a:buFont typeface="Wingdings" pitchFamily="2" charset="2"/>
              <a:buChar char="q"/>
            </a:pPr>
            <a:r>
              <a:rPr lang="el-GR" smtClean="0">
                <a:latin typeface="Arial" pitchFamily="34" charset="0"/>
                <a:cs typeface="Arial" pitchFamily="34" charset="0"/>
              </a:rPr>
              <a:t> Η Mercedes το </a:t>
            </a:r>
            <a:r>
              <a:rPr lang="el-GR" b="1" smtClean="0">
                <a:effectLst>
                  <a:outerShdw blurRad="38100" dist="38100" dir="2700000" algn="tl">
                    <a:srgbClr val="000000">
                      <a:alpha val="43137"/>
                    </a:srgbClr>
                  </a:outerShdw>
                </a:effectLst>
                <a:latin typeface="Arial" pitchFamily="34" charset="0"/>
                <a:cs typeface="Arial" pitchFamily="34" charset="0"/>
              </a:rPr>
              <a:t>1903</a:t>
            </a:r>
            <a:r>
              <a:rPr lang="el-GR" smtClean="0">
                <a:latin typeface="Arial" pitchFamily="34" charset="0"/>
                <a:cs typeface="Arial" pitchFamily="34" charset="0"/>
              </a:rPr>
              <a:t>, πρωτοπαρουσίασε τα ταμπουρόφρενα  </a:t>
            </a:r>
          </a:p>
        </p:txBody>
      </p:sp>
    </p:spTree>
  </p:cSld>
  <p:clrMapOvr>
    <a:masterClrMapping/>
  </p:clrMapOvr>
  <p:transition>
    <p:pull dir="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anim calcmode="lin" valueType="num">
                                      <p:cBhvr additive="base">
                                        <p:cTn id="7"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4" end="4"/>
                                            </p:txEl>
                                          </p:spTgt>
                                        </p:tgtEl>
                                        <p:attrNameLst>
                                          <p:attrName>style.visibility</p:attrName>
                                        </p:attrNameLst>
                                      </p:cBhvr>
                                      <p:to>
                                        <p:strVal val="visible"/>
                                      </p:to>
                                    </p:set>
                                    <p:anim calcmode="lin" valueType="num">
                                      <p:cBhvr additive="base">
                                        <p:cTn id="13"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AS_NET" val="4.0.30319.42000"/>
  <p:tag name="AS_OS" val="Microsoft Windows NT 6.2.9200.0"/>
  <p:tag name="AS_RELEASE_DATE" val="2020.06.14"/>
  <p:tag name="AS_TITLE" val="Aspose.Slides for .NET 2.0"/>
  <p:tag name="AS_VERSION" val="20.6"/>
</p:tagLst>
</file>

<file path=ppt/theme/_rels/theme1.xml.rels>&#65279;<?xml version="1.0" encoding="utf-8" standalone="yes"?><Relationships xmlns="http://schemas.openxmlformats.org/package/2006/relationships"><Relationship Id="rId1" Type="http://schemas.openxmlformats.org/officeDocument/2006/relationships/image" Target="../media/image1.jpeg" /></Relationships>
</file>

<file path=ppt/theme/theme1.xml><?xml version="1.0" encoding="utf-8"?>
<a:theme xmlns:r="http://schemas.openxmlformats.org/officeDocument/2006/relationships" xmlns:a="http://schemas.openxmlformats.org/drawingml/2006/main" name="Ροή">
  <a:themeElements>
    <a:clrScheme name="Ροή">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Ροή">
      <a:majorFont>
        <a:latin typeface="Calibri"/>
        <a:ea typeface="Arial"/>
        <a:cs typeface="Arial"/>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Arial"/>
        <a:cs typeface="Arial"/>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Ροή">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(16:9)</PresentationFormat>
  <Paragraphs>104</Paragraphs>
  <Slides>20</Slides>
  <Notes>0</Notes>
  <TotalTime>146</TotalTime>
  <HiddenSlides>0</HiddenSlides>
  <MMClips>0</MMClips>
  <ScaleCrop>0</ScaleCrop>
  <HeadingPairs>
    <vt:vector baseType="variant" size="6">
      <vt:variant>
        <vt:lpstr>Fonts used</vt:lpstr>
      </vt:variant>
      <vt:variant>
        <vt:i4>5</vt:i4>
      </vt:variant>
      <vt:variant>
        <vt:lpstr>Theme</vt:lpstr>
      </vt:variant>
      <vt:variant>
        <vt:i4>1</vt:i4>
      </vt:variant>
      <vt:variant>
        <vt:lpstr>Slide Titles</vt:lpstr>
      </vt:variant>
      <vt:variant>
        <vt:i4>20</vt:i4>
      </vt:variant>
    </vt:vector>
  </HeadingPairs>
  <TitlesOfParts>
    <vt:vector baseType="lpstr" size="26">
      <vt:lpstr>Arial</vt:lpstr>
      <vt:lpstr>Calibri</vt:lpstr>
      <vt:lpstr>Constantia</vt:lpstr>
      <vt:lpstr>Wingdings 2</vt:lpstr>
      <vt:lpstr>Wingdings</vt:lpstr>
      <vt:lpstr>Ροή</vt:lpstr>
      <vt:lpstr>Μ.Ε.Κ.  Ι</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Μ.Ε.Κ.  Ι</dc:title>
  <cp:revision>23</cp:revision>
  <dcterms:created xsi:type="dcterms:W3CDTF">2015-09-27T16:42:25Z</dcterms:created>
  <dcterms:modified xsi:type="dcterms:W3CDTF">2024-02-10T13:55:26Z</dcterms:modified>
</cp:coreProperties>
</file>